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113"/>
  </p:notesMasterIdLst>
  <p:sldIdLst>
    <p:sldId id="256" r:id="rId3"/>
    <p:sldId id="356" r:id="rId4"/>
    <p:sldId id="357" r:id="rId5"/>
    <p:sldId id="373" r:id="rId6"/>
    <p:sldId id="274" r:id="rId7"/>
    <p:sldId id="281" r:id="rId8"/>
    <p:sldId id="282" r:id="rId9"/>
    <p:sldId id="362" r:id="rId10"/>
    <p:sldId id="283" r:id="rId11"/>
    <p:sldId id="284" r:id="rId12"/>
    <p:sldId id="363" r:id="rId13"/>
    <p:sldId id="364" r:id="rId14"/>
    <p:sldId id="285" r:id="rId15"/>
    <p:sldId id="359" r:id="rId16"/>
    <p:sldId id="286" r:id="rId17"/>
    <p:sldId id="360" r:id="rId18"/>
    <p:sldId id="365" r:id="rId19"/>
    <p:sldId id="366" r:id="rId20"/>
    <p:sldId id="367" r:id="rId21"/>
    <p:sldId id="368" r:id="rId22"/>
    <p:sldId id="369" r:id="rId23"/>
    <p:sldId id="370" r:id="rId24"/>
    <p:sldId id="257" r:id="rId25"/>
    <p:sldId id="258" r:id="rId26"/>
    <p:sldId id="260" r:id="rId27"/>
    <p:sldId id="259" r:id="rId28"/>
    <p:sldId id="371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372" r:id="rId37"/>
    <p:sldId id="268" r:id="rId38"/>
    <p:sldId id="269" r:id="rId39"/>
    <p:sldId id="270" r:id="rId40"/>
    <p:sldId id="271" r:id="rId41"/>
    <p:sldId id="272" r:id="rId42"/>
    <p:sldId id="273" r:id="rId43"/>
    <p:sldId id="358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361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1226" autoAdjust="0"/>
  </p:normalViewPr>
  <p:slideViewPr>
    <p:cSldViewPr>
      <p:cViewPr varScale="1">
        <p:scale>
          <a:sx n="77" d="100"/>
          <a:sy n="77" d="100"/>
        </p:scale>
        <p:origin x="918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FDA8E-0251-4A98-B4C7-D8E18305C69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4D350-6F66-451B-9457-23E412BA0A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ulti-core_(computing)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hread-level_parallelism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708563-2E8B-4570-806F-670939B50EFC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noFill/>
          <a:ln/>
        </p:spPr>
        <p:txBody>
          <a:bodyPr/>
          <a:lstStyle/>
          <a:p>
            <a:pPr marL="247620" indent="-247620" eaLnBrk="1" hangingPunct="1"/>
            <a:r>
              <a:rPr lang="en-US" altLang="zh-CN" sz="1500" dirty="0" smtClean="0"/>
              <a:t>Requirement Analysis:</a:t>
            </a:r>
          </a:p>
          <a:p>
            <a:pPr marL="247620" indent="-247620" eaLnBrk="1" hangingPunct="1"/>
            <a:r>
              <a:rPr lang="en-US" altLang="zh-CN" sz="1500" dirty="0" smtClean="0"/>
              <a:t>Market analysis: who you will sell   4-1.2</a:t>
            </a:r>
          </a:p>
          <a:p>
            <a:pPr marL="247620" indent="-247620" eaLnBrk="1" hangingPunct="1"/>
            <a:r>
              <a:rPr lang="en-US" altLang="zh-CN" sz="1500" dirty="0" smtClean="0"/>
              <a:t>       desktop, server, embedded system, </a:t>
            </a:r>
            <a:r>
              <a:rPr lang="en-US" altLang="zh-CN" sz="1500" dirty="0" err="1" smtClean="0"/>
              <a:t>HPC</a:t>
            </a:r>
            <a:endParaRPr lang="en-US" altLang="zh-CN" sz="1500" dirty="0" smtClean="0"/>
          </a:p>
          <a:p>
            <a:pPr marL="247620" indent="-247620" eaLnBrk="1" hangingPunct="1"/>
            <a:r>
              <a:rPr lang="en-US" altLang="zh-CN" sz="1500" dirty="0" smtClean="0"/>
              <a:t>        Different markets has different driven motivations.</a:t>
            </a:r>
          </a:p>
          <a:p>
            <a:pPr marL="247620" indent="-247620" eaLnBrk="1" hangingPunct="1"/>
            <a:r>
              <a:rPr lang="en-US" altLang="zh-CN" sz="1500" dirty="0" smtClean="0"/>
              <a:t>When design a desktop, it aims to obtain best price-performance. </a:t>
            </a:r>
          </a:p>
          <a:p>
            <a:pPr marL="247620" indent="-247620" eaLnBrk="1" hangingPunct="1"/>
            <a:r>
              <a:rPr lang="en-US" altLang="zh-CN" sz="1500" dirty="0" smtClean="0"/>
              <a:t>For the servers, dependability is critical, then the scalability, and throughput. </a:t>
            </a:r>
          </a:p>
          <a:p>
            <a:pPr marL="247620" indent="-247620" eaLnBrk="1" hangingPunct="1"/>
            <a:r>
              <a:rPr lang="en-US" altLang="zh-CN" sz="1500" dirty="0" smtClean="0"/>
              <a:t>For the embedded computer systems, price is a key factor, while real-time performance is  important . And power efficiency and memory size is always under consideration. </a:t>
            </a:r>
          </a:p>
          <a:p>
            <a:pPr marL="247620" indent="-247620" eaLnBrk="1" hangingPunct="1"/>
            <a:r>
              <a:rPr lang="en-US" altLang="zh-CN" sz="1500" dirty="0" smtClean="0"/>
              <a:t>2. Functional requirement:   4-1.3   </a:t>
            </a:r>
          </a:p>
          <a:p>
            <a:pPr marL="247620" indent="-247620" eaLnBrk="1" hangingPunct="1"/>
            <a:r>
              <a:rPr lang="en-US" altLang="zh-CN" sz="1500" dirty="0" smtClean="0"/>
              <a:t>3. Performance requirement:</a:t>
            </a:r>
          </a:p>
          <a:p>
            <a:pPr marL="247620" indent="-247620" eaLnBrk="1" hangingPunct="1"/>
            <a:r>
              <a:rPr lang="en-US" altLang="zh-CN" sz="1500" dirty="0" smtClean="0"/>
              <a:t>4. Power </a:t>
            </a:r>
          </a:p>
          <a:p>
            <a:pPr marL="247620" indent="-247620" eaLnBrk="1" hangingPunct="1"/>
            <a:r>
              <a:rPr lang="en-US" altLang="zh-CN" sz="1500" dirty="0" smtClean="0"/>
              <a:t>5. </a:t>
            </a:r>
            <a:r>
              <a:rPr lang="en-US" altLang="zh-CN" sz="1500" dirty="0" err="1" smtClean="0"/>
              <a:t>Unfuntional</a:t>
            </a:r>
            <a:r>
              <a:rPr lang="en-US" altLang="zh-CN" sz="1500" dirty="0" smtClean="0"/>
              <a:t> requirements:  availability, </a:t>
            </a:r>
            <a:r>
              <a:rPr lang="en-US" altLang="zh-CN" sz="1500" dirty="0" err="1" smtClean="0"/>
              <a:t>dependibility</a:t>
            </a:r>
            <a:r>
              <a:rPr lang="en-US" altLang="zh-CN" sz="1500" dirty="0" smtClean="0"/>
              <a:t> 1.7</a:t>
            </a:r>
          </a:p>
          <a:p>
            <a:pPr marL="247620" indent="-247620" eaLnBrk="1" hangingPunct="1"/>
            <a:r>
              <a:rPr lang="en-US" altLang="zh-CN" sz="1500" dirty="0" smtClean="0"/>
              <a:t>7. Cost/price </a:t>
            </a:r>
          </a:p>
        </p:txBody>
      </p:sp>
    </p:spTree>
    <p:extLst>
      <p:ext uri="{BB962C8B-B14F-4D97-AF65-F5344CB8AC3E}">
        <p14:creationId xmlns:p14="http://schemas.microsoft.com/office/powerpoint/2010/main" val="894017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6A242-F1A3-4B9D-9E4D-D364CBE8FC34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44732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3529CA-C70D-4649-94F7-32D74F47BFE1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2109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98893D-AAF3-4CE0-ACEF-DEAC1979CFAF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7994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FC7097-1B05-4590-A5E9-2D3B212F766C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24056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B54D8-77C8-4CD4-8029-ADDEF17CDD5E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89097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C378C6-6B4F-4615-9332-B6A2450A2489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43008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8377B5-D80C-44E1-97E3-5B3FA05E23C4}" type="slidenum">
              <a:rPr lang="en-US" altLang="zh-CN" smtClean="0"/>
              <a:pPr/>
              <a:t>47</a:t>
            </a:fld>
            <a:endParaRPr lang="en-US" altLang="zh-CN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11021" indent="-211021"/>
            <a:r>
              <a:rPr lang="en-US" altLang="zh-CN" dirty="0" smtClean="0"/>
              <a:t>Volume affect the cost </a:t>
            </a:r>
          </a:p>
          <a:p>
            <a:pPr marL="211021" indent="-211021">
              <a:buFontTx/>
              <a:buAutoNum type="arabicParenR"/>
            </a:pPr>
            <a:r>
              <a:rPr lang="zh-CN" altLang="en-US" dirty="0" smtClean="0"/>
              <a:t>缩短了</a:t>
            </a:r>
            <a:r>
              <a:rPr lang="en-US" altLang="zh-CN" dirty="0" smtClean="0"/>
              <a:t>learning curve</a:t>
            </a:r>
            <a:r>
              <a:rPr lang="zh-CN" altLang="en-US" dirty="0" smtClean="0"/>
              <a:t>下拐的时间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下降的时间与制造的系统数量部分成正比</a:t>
            </a:r>
            <a:r>
              <a:rPr lang="en-US" altLang="zh-CN" dirty="0" smtClean="0"/>
              <a:t>.</a:t>
            </a:r>
          </a:p>
          <a:p>
            <a:pPr marL="211021" indent="-211021">
              <a:buFontTx/>
              <a:buAutoNum type="arabicParenR"/>
            </a:pPr>
            <a:r>
              <a:rPr lang="zh-CN" altLang="en-US" dirty="0" smtClean="0"/>
              <a:t>提高了购买和制造效率</a:t>
            </a:r>
            <a:r>
              <a:rPr lang="en-US" altLang="zh-CN" dirty="0" smtClean="0"/>
              <a:t>,</a:t>
            </a:r>
            <a:r>
              <a:rPr lang="zh-CN" altLang="en-US" dirty="0" smtClean="0"/>
              <a:t>降低成本</a:t>
            </a:r>
          </a:p>
          <a:p>
            <a:pPr marL="211021" indent="-211021">
              <a:buFontTx/>
              <a:buAutoNum type="arabicParenR"/>
            </a:pPr>
            <a:r>
              <a:rPr lang="zh-CN" altLang="en-US" dirty="0" smtClean="0"/>
              <a:t>数量会减少开发成本</a:t>
            </a:r>
            <a:r>
              <a:rPr lang="en-US" altLang="zh-CN" dirty="0" smtClean="0"/>
              <a:t>,</a:t>
            </a:r>
            <a:r>
              <a:rPr lang="zh-CN" altLang="en-US" dirty="0" smtClean="0"/>
              <a:t>因为成本是分摊到各台计算机的</a:t>
            </a:r>
            <a:r>
              <a:rPr lang="en-US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362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E4F62-D333-40E9-8005-DE90DAE9D709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1740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990D81-2049-433F-939C-F0B4E90C1E37}" type="slidenum">
              <a:rPr lang="en-US" altLang="zh-CN" smtClean="0"/>
              <a:pPr/>
              <a:t>49</a:t>
            </a:fld>
            <a:endParaRPr lang="en-US" altLang="zh-CN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69326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13F1B3-5349-4428-99D2-C75A703DDA82}" type="slidenum">
              <a:rPr lang="en-US" altLang="zh-CN" smtClean="0"/>
              <a:pPr/>
              <a:t>50</a:t>
            </a:fld>
            <a:endParaRPr lang="en-US" altLang="zh-CN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7814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760C97-A7CC-4B47-B098-237CB483B09F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7049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A4CBB-8254-48DB-945C-F6EAFEF53617}" type="slidenum">
              <a:rPr lang="en-US" altLang="zh-CN" smtClean="0"/>
              <a:pPr/>
              <a:t>52</a:t>
            </a:fld>
            <a:endParaRPr lang="en-US" altLang="zh-CN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1629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708563-2E8B-4570-806F-670939B50EFC}" type="slidenum">
              <a:rPr lang="en-US" altLang="zh-CN" smtClean="0"/>
              <a:pPr/>
              <a:t>53</a:t>
            </a:fld>
            <a:endParaRPr lang="en-US" altLang="zh-CN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 marL="228600" indent="-228600" eaLnBrk="1" hangingPunct="1"/>
            <a:r>
              <a:rPr lang="en-US" altLang="zh-CN" sz="1400" smtClean="0"/>
              <a:t>Requirement Analysis:</a:t>
            </a:r>
          </a:p>
          <a:p>
            <a:pPr marL="228600" indent="-228600" eaLnBrk="1" hangingPunct="1"/>
            <a:r>
              <a:rPr lang="en-US" altLang="zh-CN" sz="1400" smtClean="0"/>
              <a:t>Market analysis: who you will sell   4-1.2</a:t>
            </a:r>
          </a:p>
          <a:p>
            <a:pPr marL="228600" indent="-228600" eaLnBrk="1" hangingPunct="1"/>
            <a:r>
              <a:rPr lang="en-US" altLang="zh-CN" sz="1400" smtClean="0"/>
              <a:t>       desktop, server, embedded system, HPC</a:t>
            </a:r>
          </a:p>
          <a:p>
            <a:pPr marL="228600" indent="-228600" eaLnBrk="1" hangingPunct="1"/>
            <a:r>
              <a:rPr lang="en-US" altLang="zh-CN" sz="1400" smtClean="0"/>
              <a:t>        Different markets has different driven motivations.</a:t>
            </a:r>
          </a:p>
          <a:p>
            <a:pPr marL="228600" indent="-228600" eaLnBrk="1" hangingPunct="1"/>
            <a:r>
              <a:rPr lang="en-US" altLang="zh-CN" sz="1400" smtClean="0"/>
              <a:t>When design a desktop, it aims to obtain best price-performance. </a:t>
            </a:r>
          </a:p>
          <a:p>
            <a:pPr marL="228600" indent="-228600" eaLnBrk="1" hangingPunct="1"/>
            <a:r>
              <a:rPr lang="en-US" altLang="zh-CN" sz="1400" smtClean="0"/>
              <a:t>For the servers, dependability is critical, then the scalability, and throughput. </a:t>
            </a:r>
          </a:p>
          <a:p>
            <a:pPr marL="228600" indent="-228600" eaLnBrk="1" hangingPunct="1"/>
            <a:r>
              <a:rPr lang="en-US" altLang="zh-CN" sz="1400" smtClean="0"/>
              <a:t>For the embedded computer systems, price is a key factor, while real-time performance is  important . And power efficiency and memory size is always under consideration. </a:t>
            </a:r>
          </a:p>
          <a:p>
            <a:pPr marL="228600" indent="-228600" eaLnBrk="1" hangingPunct="1"/>
            <a:r>
              <a:rPr lang="en-US" altLang="zh-CN" sz="1400" smtClean="0"/>
              <a:t>2. Functional requirement:   4-1.3   </a:t>
            </a:r>
          </a:p>
          <a:p>
            <a:pPr marL="228600" indent="-228600" eaLnBrk="1" hangingPunct="1"/>
            <a:r>
              <a:rPr lang="en-US" altLang="zh-CN" sz="1400" smtClean="0"/>
              <a:t>3. Performance requirement:</a:t>
            </a:r>
          </a:p>
          <a:p>
            <a:pPr marL="228600" indent="-228600" eaLnBrk="1" hangingPunct="1"/>
            <a:r>
              <a:rPr lang="en-US" altLang="zh-CN" sz="1400" smtClean="0"/>
              <a:t>4. Power </a:t>
            </a:r>
          </a:p>
          <a:p>
            <a:pPr marL="228600" indent="-228600" eaLnBrk="1" hangingPunct="1"/>
            <a:r>
              <a:rPr lang="en-US" altLang="zh-CN" sz="1400" smtClean="0"/>
              <a:t>5. Unfuntional requirements:  availability, dependibility 1.7</a:t>
            </a:r>
          </a:p>
          <a:p>
            <a:pPr marL="228600" indent="-228600" eaLnBrk="1" hangingPunct="1"/>
            <a:r>
              <a:rPr lang="en-US" altLang="zh-CN" sz="1400" smtClean="0"/>
              <a:t>7. Cost/price </a:t>
            </a:r>
          </a:p>
        </p:txBody>
      </p:sp>
    </p:spTree>
    <p:extLst>
      <p:ext uri="{BB962C8B-B14F-4D97-AF65-F5344CB8AC3E}">
        <p14:creationId xmlns:p14="http://schemas.microsoft.com/office/powerpoint/2010/main" val="3388205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3C6EED-CE5B-4420-99C0-C6CB43F5E278}" type="slidenum">
              <a:rPr lang="en-US" altLang="zh-CN" smtClean="0"/>
              <a:pPr/>
              <a:t>54</a:t>
            </a:fld>
            <a:endParaRPr lang="en-US" altLang="zh-CN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89704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ABD123-7C13-4CE9-A3FE-AC3B3DDFCDD8}" type="slidenum">
              <a:rPr lang="en-US" altLang="zh-CN" smtClean="0"/>
              <a:pPr/>
              <a:t>60</a:t>
            </a:fld>
            <a:endParaRPr lang="en-US" altLang="zh-CN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/>
              <a:t>Error,  fault,  failure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960448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74D7C0-5619-4D16-AD5B-D84674C07521}" type="slidenum">
              <a:rPr lang="en-US" altLang="zh-CN" smtClean="0"/>
              <a:pPr/>
              <a:t>61</a:t>
            </a:fld>
            <a:endParaRPr lang="en-US" altLang="zh-CN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/>
              <a:t>Error,  fault,  failure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542867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53C8D7-1812-4785-9981-983B830CABBA}" type="slidenum">
              <a:rPr lang="en-US" altLang="zh-CN" smtClean="0"/>
              <a:pPr/>
              <a:t>63</a:t>
            </a:fld>
            <a:endParaRPr lang="en-US" altLang="zh-CN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12005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5D6353-D5E1-4F91-A4BF-F967CD3B2A92}" type="slidenum">
              <a:rPr lang="en-US" altLang="zh-CN" smtClean="0"/>
              <a:pPr/>
              <a:t>68</a:t>
            </a:fld>
            <a:endParaRPr lang="en-US" altLang="zh-CN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50385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2027C2-D824-4DD5-9759-574B5CDBF098}" type="slidenum">
              <a:rPr lang="en-US" altLang="zh-CN" smtClean="0"/>
              <a:pPr/>
              <a:t>93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97398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4D350-6F66-451B-9457-23E412BA0AF5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F4ECFC-FEAB-4DE6-9631-9826B00B06CC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8223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068C03-D349-4F9C-8500-8EE1E47B6424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2586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12B045-3B99-4092-94A4-608DD3656546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22484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75B7C-9E8C-4B98-8698-7BAD02BE8E52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9690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architecture takes </a:t>
            </a:r>
            <a:r>
              <a:rPr lang="en-US" dirty="0" smtClean="0">
                <a:hlinkClick r:id="rId3" tooltip="Multi-core (computing)"/>
              </a:rPr>
              <a:t>multi-core architecture</a:t>
            </a:r>
            <a:r>
              <a:rPr lang="en-US" dirty="0" smtClean="0"/>
              <a:t> design to its logical conclusion, by giving the programmer the ability to run large numbers of concurrent threads within a single processor. Each 'cell' is a compute node containing thread units, memory, and communication. Speed-up is achieved by exploiting </a:t>
            </a:r>
            <a:r>
              <a:rPr lang="en-US" dirty="0" smtClean="0">
                <a:solidFill>
                  <a:srgbClr val="3333FF"/>
                </a:solidFill>
                <a:hlinkClick r:id="rId4" tooltip="Thread-level parallelism"/>
              </a:rPr>
              <a:t>thread-level parallelism</a:t>
            </a:r>
            <a:r>
              <a:rPr lang="en-US" dirty="0" smtClean="0">
                <a:solidFill>
                  <a:srgbClr val="3333FF"/>
                </a:solidFill>
              </a:rPr>
              <a:t> </a:t>
            </a:r>
            <a:r>
              <a:rPr lang="en-US" dirty="0" smtClean="0"/>
              <a:t>inherent in many applications.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9B832A-985C-4B96-A528-D9AFC29F19F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368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E875CD-4351-4803-8454-D434D2EF3FB8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Proposed at 1966.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b="1" dirty="0" smtClean="0">
                <a:hlinkClick r:id="" action="ppaction://noaction"/>
              </a:rPr>
              <a:t>^</a:t>
            </a:r>
            <a:r>
              <a:rPr lang="en-US" altLang="zh-CN" dirty="0" smtClean="0"/>
              <a:t> Flynn, M., Some Computer Organizations and Their Effectiveness, IEEE Trans. </a:t>
            </a:r>
            <a:r>
              <a:rPr lang="en-US" altLang="zh-CN" dirty="0" err="1" smtClean="0"/>
              <a:t>Comput</a:t>
            </a:r>
            <a:r>
              <a:rPr lang="en-US" altLang="zh-CN" dirty="0" smtClean="0"/>
              <a:t>., Vol. C-21, pp. 948, 1972. </a:t>
            </a:r>
          </a:p>
          <a:p>
            <a:pPr eaLnBrk="1" hangingPunct="1"/>
            <a:r>
              <a:rPr lang="en-US" altLang="zh-CN" b="1" dirty="0" smtClean="0">
                <a:hlinkClick r:id="" action="ppaction://noaction"/>
              </a:rPr>
              <a:t>^</a:t>
            </a:r>
            <a:r>
              <a:rPr lang="en-US" altLang="zh-CN" dirty="0" smtClean="0"/>
              <a:t> Duncan, Ralph, "A Survey of Parallel Computer Architectures", IEEE Computer. February 1990, pp. 5-16. </a:t>
            </a:r>
          </a:p>
        </p:txBody>
      </p:sp>
    </p:spTree>
    <p:extLst>
      <p:ext uri="{BB962C8B-B14F-4D97-AF65-F5344CB8AC3E}">
        <p14:creationId xmlns:p14="http://schemas.microsoft.com/office/powerpoint/2010/main" val="299448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46CB57-79DC-4863-9617-B9C7670CA72D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4657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F3C2-81C4-4D75-82BA-5890EE25D58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" y="-1"/>
            <a:ext cx="12171449" cy="686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0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528001" y="0"/>
            <a:ext cx="10515600" cy="9181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87613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6157"/>
            <a:ext cx="10515600" cy="9181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8944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0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雅典神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1" y="1341439"/>
            <a:ext cx="4631267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284" y="6248400"/>
            <a:ext cx="1775883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833" y="6283325"/>
            <a:ext cx="1924051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0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1198034" y="1324815"/>
            <a:ext cx="4897967" cy="2016125"/>
          </a:xfrm>
          <a:noFill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165894" name="Rectangle 6"/>
          <p:cNvSpPr>
            <a:spLocks noGrp="1" noRot="1" noChangeArrowheads="1"/>
          </p:cNvSpPr>
          <p:nvPr>
            <p:ph type="subTitle" idx="1"/>
          </p:nvPr>
        </p:nvSpPr>
        <p:spPr>
          <a:xfrm>
            <a:off x="996950" y="3943350"/>
            <a:ext cx="6337300" cy="2089150"/>
          </a:xfrm>
          <a:prstGeom prst="rect">
            <a:avLst/>
          </a:prstGeom>
        </p:spPr>
        <p:txBody>
          <a:bodyPr/>
          <a:lstStyle>
            <a:lvl1pPr marL="0" indent="0">
              <a:defRPr sz="26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4620409"/>
      </p:ext>
    </p:extLst>
  </p:cSld>
  <p:clrMapOvr>
    <a:masterClrMapping/>
  </p:clrMapOvr>
  <p:transition spd="slow"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284" y="6248400"/>
            <a:ext cx="1775883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833" y="6283325"/>
            <a:ext cx="1924051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4434" y="1125539"/>
            <a:ext cx="11523133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297938"/>
      </p:ext>
    </p:extLst>
  </p:cSld>
  <p:clrMapOvr>
    <a:masterClrMapping/>
  </p:clrMapOvr>
  <p:transition spd="slow">
    <p:pull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420163"/>
      </p:ext>
    </p:extLst>
  </p:cSld>
  <p:clrMapOvr>
    <a:masterClrMapping/>
  </p:clrMapOvr>
  <p:transition spd="slow">
    <p:pull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4434" y="1125539"/>
            <a:ext cx="5659967" cy="47958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125539"/>
            <a:ext cx="5659967" cy="47958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405236"/>
      </p:ext>
    </p:extLst>
  </p:cSld>
  <p:clrMapOvr>
    <a:masterClrMapping/>
  </p:clrMapOvr>
  <p:transition spd="slow">
    <p:pull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7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971636"/>
      </p:ext>
    </p:extLst>
  </p:cSld>
  <p:clrMapOvr>
    <a:masterClrMapping/>
  </p:clrMapOvr>
  <p:transition spd="slow">
    <p:pull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836142"/>
      </p:ext>
    </p:extLst>
  </p:cSld>
  <p:clrMapOvr>
    <a:masterClrMapping/>
  </p:clrMapOvr>
  <p:transition spd="slow"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46663"/>
      </p:ext>
    </p:extLst>
  </p:cSld>
  <p:clrMapOvr>
    <a:masterClrMapping/>
  </p:clrMapOvr>
  <p:transition spd="slow"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129416" y="16803"/>
            <a:ext cx="10515600" cy="91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 smtClean="0"/>
              <a:t>  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00450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98286"/>
      </p:ext>
    </p:extLst>
  </p:cSld>
  <p:clrMapOvr>
    <a:masterClrMapping/>
  </p:clrMapOvr>
  <p:transition spd="slow">
    <p:pull dir="r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865595"/>
      </p:ext>
    </p:extLst>
  </p:cSld>
  <p:clrMapOvr>
    <a:masterClrMapping/>
  </p:clrMapOvr>
  <p:transition spd="slow"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4434" y="1125539"/>
            <a:ext cx="11523133" cy="4795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59256"/>
      </p:ext>
    </p:extLst>
  </p:cSld>
  <p:clrMapOvr>
    <a:masterClrMapping/>
  </p:clrMapOvr>
  <p:transition spd="slow">
    <p:pull dir="r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76785" y="1"/>
            <a:ext cx="2880783" cy="5921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439151" cy="5921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04171"/>
      </p:ext>
    </p:extLst>
  </p:cSld>
  <p:clrMapOvr>
    <a:masterClrMapping/>
  </p:clrMapOvr>
  <p:transition spd="slow">
    <p:pull dir="r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884" y="1"/>
            <a:ext cx="10081683" cy="981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34434" y="1125538"/>
            <a:ext cx="11523133" cy="498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601039"/>
      </p:ext>
    </p:extLst>
  </p:cSld>
  <p:clrMapOvr>
    <a:masterClrMapping/>
  </p:clrMapOvr>
  <p:transition spd="slow">
    <p:pull dir="r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884" y="1"/>
            <a:ext cx="10081683" cy="981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34434" y="1125539"/>
            <a:ext cx="5659967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125539"/>
            <a:ext cx="5659967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161367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5327651" y="6453188"/>
            <a:ext cx="2540000" cy="404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27110"/>
      </p:ext>
    </p:extLst>
  </p:cSld>
  <p:clrMapOvr>
    <a:masterClrMapping/>
  </p:clrMapOvr>
  <p:transition spd="slow">
    <p:pull dir="r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2190752" y="6400800"/>
            <a:ext cx="466724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>
              <a:defRPr sz="1400" dirty="0" err="1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>
                <a:solidFill>
                  <a:srgbClr val="E40000"/>
                </a:solidFill>
              </a:rPr>
              <a:t>Fall_Ad Computer Architecture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884" y="1"/>
            <a:ext cx="10081683" cy="981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334434" y="1125539"/>
            <a:ext cx="11523133" cy="4795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单击图标添加图表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876800" y="6243638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438942"/>
      </p:ext>
    </p:extLst>
  </p:cSld>
  <p:clrMapOvr>
    <a:masterClrMapping/>
  </p:clrMapOvr>
  <p:transition spd="slow">
    <p:pull dir="r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260351"/>
            <a:ext cx="10657417" cy="7667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" y="1557338"/>
            <a:ext cx="11952817" cy="4575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876800" y="6243638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389533" y="624363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2"/>
          </p:nvPr>
        </p:nvSpPr>
        <p:spPr>
          <a:xfrm>
            <a:off x="2000252" y="6400800"/>
            <a:ext cx="4667249" cy="457200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7572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05262" y="0"/>
            <a:ext cx="10515600" cy="91814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  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50301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 txBox="1">
            <a:spLocks/>
          </p:cNvSpPr>
          <p:nvPr/>
        </p:nvSpPr>
        <p:spPr>
          <a:xfrm>
            <a:off x="1336430" y="16803"/>
            <a:ext cx="10308585" cy="91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45538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803"/>
            <a:ext cx="10273416" cy="9181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76253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5603" y="0"/>
            <a:ext cx="10515600" cy="9378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9865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8001" y="0"/>
            <a:ext cx="10515600" cy="9181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35912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28001" y="0"/>
            <a:ext cx="10515600" cy="9181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46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1219200"/>
            <a:ext cx="3932237" cy="838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C486-F984-434B-9AF0-0C185C6F05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528001" y="0"/>
            <a:ext cx="10515600" cy="91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19247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6200000">
            <a:off x="6178415" y="-5048568"/>
            <a:ext cx="954000" cy="11052000"/>
          </a:xfrm>
          <a:prstGeom prst="rect">
            <a:avLst/>
          </a:prstGeom>
          <a:gradFill flip="none" rotWithShape="1">
            <a:gsLst>
              <a:gs pos="0">
                <a:srgbClr val="28284E"/>
              </a:gs>
              <a:gs pos="85000">
                <a:srgbClr val="317C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02907" y="-9841"/>
            <a:ext cx="10515600" cy="91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13692"/>
            <a:ext cx="10515600" cy="506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89100-9E48-4B53-B7BB-0674BCB8EF41}" type="datetimeFigureOut">
              <a:rPr lang="zh-CN" altLang="en-US" smtClean="0"/>
              <a:pPr/>
              <a:t>2021/9/19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AE774-6095-44AF-A5F0-8C419E083BC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430" cy="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5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random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FFFF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1775884" y="1"/>
            <a:ext cx="10081683" cy="981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64870" name="Rectangle 6"/>
          <p:cNvSpPr>
            <a:spLocks noChangeArrowheads="1"/>
          </p:cNvSpPr>
          <p:nvPr/>
        </p:nvSpPr>
        <p:spPr bwMode="auto">
          <a:xfrm>
            <a:off x="3522133" y="6524625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fld id="{FFF4EA94-0EC2-49B3-88FF-867E2558455A}" type="slidenum">
              <a:rPr lang="en-US" altLang="zh-CN" sz="1400" smtClean="0">
                <a:solidFill>
                  <a:srgbClr val="000000"/>
                </a:solidFill>
              </a:rPr>
              <a:pPr algn="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400" dirty="0" smtClean="0">
              <a:solidFill>
                <a:srgbClr val="000000"/>
              </a:solidFill>
            </a:endParaRPr>
          </a:p>
        </p:txBody>
      </p:sp>
      <p:pic>
        <p:nvPicPr>
          <p:cNvPr id="1028" name="Picture 7" descr="雅典神庙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4" y="165100"/>
            <a:ext cx="1318684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284" y="6248400"/>
            <a:ext cx="1775883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833" y="6283325"/>
            <a:ext cx="1924051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27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</p:sldLayoutIdLst>
  <p:transition spd="slow">
    <p:pull dir="ru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3300"/>
          </a:solidFill>
          <a:latin typeface="Arial" pitchFamily="34" charset="0"/>
          <a:ea typeface="华文行楷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en.wikipedia.org/wiki/IBM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chinamag.com/word/37505.aspx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chinamag.com/Article/html/2007-09/2007919032802.htm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ftp://download.intel.com/pressroom/images/centrino_dieshot.zip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stitute_of_Electrical_and_Electronics_Engineers" TargetMode="Externa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ian_Randel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hyperlink" Target="http://www.cert.org/research/isw/isw2000/papers/56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liability_engineering" TargetMode="External"/><Relationship Id="rId7" Type="http://schemas.openxmlformats.org/officeDocument/2006/relationships/hyperlink" Target="http://en.wikipedia.org/wiki/Confidentiality" TargetMode="External"/><Relationship Id="rId2" Type="http://schemas.openxmlformats.org/officeDocument/2006/relationships/hyperlink" Target="http://en.wikipedia.org/wiki/Availability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en.wikipedia.org/wiki/Maintainability" TargetMode="External"/><Relationship Id="rId5" Type="http://schemas.openxmlformats.org/officeDocument/2006/relationships/hyperlink" Target="http://en.wikipedia.org/wiki/Integrity" TargetMode="External"/><Relationship Id="rId4" Type="http://schemas.openxmlformats.org/officeDocument/2006/relationships/hyperlink" Target="http://en.wikipedia.org/wiki/Safety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647728" y="1844824"/>
            <a:ext cx="5904656" cy="217157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Chapter 1-2</a:t>
            </a:r>
            <a:br>
              <a:rPr lang="en-US" altLang="zh-CN" dirty="0" smtClean="0">
                <a:solidFill>
                  <a:srgbClr val="7030A0"/>
                </a:solidFill>
              </a:rPr>
            </a:br>
            <a:r>
              <a:rPr lang="en-US" altLang="zh-CN" dirty="0" smtClean="0">
                <a:solidFill>
                  <a:srgbClr val="7030A0"/>
                </a:solidFill>
              </a:rPr>
              <a:t/>
            </a:r>
            <a:br>
              <a:rPr lang="en-US" altLang="zh-CN" dirty="0" smtClean="0">
                <a:solidFill>
                  <a:srgbClr val="7030A0"/>
                </a:solidFill>
              </a:rPr>
            </a:br>
            <a:r>
              <a:rPr lang="en-US" altLang="zh-CN" dirty="0" smtClean="0">
                <a:solidFill>
                  <a:srgbClr val="7030A0"/>
                </a:solidFill>
              </a:rPr>
              <a:t>Fundamentals of Quantitative Design and Analysis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Servers</a:t>
            </a:r>
            <a:endParaRPr lang="en-US" altLang="zh-CN" b="1" smtClean="0">
              <a:latin typeface="MyriadMM_565_600_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199456" y="1125539"/>
            <a:ext cx="10658111" cy="4795837"/>
          </a:xfrm>
          <a:noFill/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The role of servers to provide larger scale and more reliable file and computing services grew.</a:t>
            </a:r>
          </a:p>
          <a:p>
            <a:r>
              <a:rPr lang="en-US" altLang="zh-CN" dirty="0">
                <a:latin typeface="Comic Sans MS" pitchFamily="66" charset="0"/>
              </a:rPr>
              <a:t>Requirement:</a:t>
            </a:r>
          </a:p>
          <a:p>
            <a:pPr lvl="1" eaLnBrk="1" hangingPunct="1"/>
            <a:r>
              <a:rPr lang="en-US" altLang="zh-CN" dirty="0" smtClean="0">
                <a:latin typeface="Comic Sans MS" pitchFamily="66" charset="0"/>
              </a:rPr>
              <a:t>First, </a:t>
            </a:r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</a:rPr>
              <a:t>availability</a:t>
            </a:r>
            <a:r>
              <a:rPr lang="en-US" altLang="zh-CN" dirty="0" smtClean="0">
                <a:latin typeface="Comic Sans MS" pitchFamily="66" charset="0"/>
              </a:rPr>
              <a:t> is critical.</a:t>
            </a:r>
          </a:p>
          <a:p>
            <a:pPr lvl="1" eaLnBrk="1" hangingPunct="1"/>
            <a:r>
              <a:rPr lang="en-US" altLang="zh-CN" dirty="0" smtClean="0">
                <a:latin typeface="Comic Sans MS" pitchFamily="66" charset="0"/>
              </a:rPr>
              <a:t>A second key feature of server systems is an emphasis on </a:t>
            </a:r>
            <a:r>
              <a:rPr lang="en-US" altLang="zh-CN" dirty="0" smtClean="0">
                <a:solidFill>
                  <a:srgbClr val="FF3300"/>
                </a:solidFill>
                <a:latin typeface="Comic Sans MS" pitchFamily="66" charset="0"/>
              </a:rPr>
              <a:t>scalability</a:t>
            </a:r>
            <a:r>
              <a:rPr lang="en-US" altLang="zh-CN" dirty="0" smtClean="0">
                <a:latin typeface="Comic Sans MS" pitchFamily="66" charset="0"/>
              </a:rPr>
              <a:t>. </a:t>
            </a:r>
            <a:r>
              <a:rPr lang="en-US" altLang="zh-CN" dirty="0" smtClean="0">
                <a:latin typeface="Comic Sans MS" pitchFamily="66" charset="0"/>
                <a:sym typeface="Wingdings" panose="05000000000000000000" pitchFamily="2" charset="2"/>
              </a:rPr>
              <a:t>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  <a:sym typeface="Wingdings" panose="05000000000000000000" pitchFamily="2" charset="2"/>
              </a:rPr>
              <a:t>memory,storage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sym typeface="Wingdings" panose="05000000000000000000" pitchFamily="2" charset="2"/>
              </a:rPr>
              <a:t> and I/O bandwidth is crucial.</a:t>
            </a:r>
            <a:endParaRPr lang="en-US" altLang="zh-CN" dirty="0" smtClean="0">
              <a:solidFill>
                <a:srgbClr val="0000FF"/>
              </a:solidFill>
              <a:latin typeface="Comic Sans MS" pitchFamily="66" charset="0"/>
            </a:endParaRPr>
          </a:p>
          <a:p>
            <a:pPr lvl="1" eaLnBrk="1" hangingPunct="1"/>
            <a:r>
              <a:rPr lang="en-US" altLang="zh-CN" dirty="0" smtClean="0">
                <a:latin typeface="Comic Sans MS" pitchFamily="66" charset="0"/>
              </a:rPr>
              <a:t>Lastly, servers are designed for </a:t>
            </a:r>
            <a:r>
              <a:rPr lang="en-US" altLang="zh-CN" dirty="0" smtClean="0">
                <a:solidFill>
                  <a:srgbClr val="FF3300"/>
                </a:solidFill>
                <a:latin typeface="Comic Sans MS" pitchFamily="66" charset="0"/>
              </a:rPr>
              <a:t>efficient throughput</a:t>
            </a:r>
            <a:r>
              <a:rPr lang="en-US" altLang="zh-CN" dirty="0" smtClean="0">
                <a:latin typeface="Comic Sans MS" pitchFamily="66" charset="0"/>
              </a:rPr>
              <a:t>.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150165" y="0"/>
            <a:ext cx="7929562" cy="762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Arithmetic and Harmonic </a:t>
            </a:r>
            <a:r>
              <a:rPr lang="en-US" altLang="zh-CN" sz="4000" dirty="0">
                <a:solidFill>
                  <a:schemeClr val="bg1"/>
                </a:solidFill>
              </a:rPr>
              <a:t>Mean</a:t>
            </a:r>
            <a:endParaRPr lang="en-US" altLang="zh-CN" sz="4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24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91544" y="1322388"/>
            <a:ext cx="8111307" cy="4266852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chemeClr val="tx2"/>
                </a:solidFill>
                <a:latin typeface="Comic Sans MS" pitchFamily="66" charset="0"/>
              </a:rPr>
              <a:t>Total Execution Time:</a:t>
            </a:r>
            <a:r>
              <a:rPr lang="en-US" altLang="zh-CN" sz="2800">
                <a:latin typeface="Comic Sans MS" pitchFamily="66" charset="0"/>
              </a:rPr>
              <a:t> </a:t>
            </a:r>
            <a:r>
              <a:rPr lang="en-US" altLang="zh-CN" sz="2800" u="sng">
                <a:solidFill>
                  <a:srgbClr val="0000FF"/>
                </a:solidFill>
                <a:latin typeface="Comic Sans MS" pitchFamily="66" charset="0"/>
              </a:rPr>
              <a:t>A Consistent Summary Measure</a:t>
            </a:r>
            <a:endParaRPr lang="en-US" altLang="zh-CN" sz="2400" u="sng">
              <a:solidFill>
                <a:srgbClr val="0000FF"/>
              </a:solidFill>
              <a:latin typeface="Comic Sans MS" pitchFamily="66" charset="0"/>
            </a:endParaRPr>
          </a:p>
          <a:p>
            <a:pPr lvl="1" eaLnBrk="1" hangingPunct="1"/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Arithmetic mean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 is the average of the execution time that tracks total execution time.</a:t>
            </a:r>
          </a:p>
          <a:p>
            <a:pPr eaLnBrk="1" hangingPunct="1"/>
            <a:endParaRPr lang="en-US" altLang="zh-CN" sz="2400" b="1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400" b="1">
              <a:solidFill>
                <a:srgbClr val="000000"/>
              </a:solidFill>
              <a:latin typeface="Comic Sans MS" pitchFamily="66" charset="0"/>
            </a:endParaRP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If performance is expressed as a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rate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, then the average that tracks total execution time is the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harmonic mean</a:t>
            </a:r>
            <a:endParaRPr lang="en-US" altLang="zh-CN" b="1" smtClean="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/>
            <a:endParaRPr lang="en-US" altLang="zh-CN" i="1" smtClean="0">
              <a:latin typeface="MyriadMM-It_400_600_" charset="0"/>
            </a:endParaRPr>
          </a:p>
          <a:p>
            <a:pPr eaLnBrk="1" hangingPunct="1"/>
            <a:endParaRPr lang="en-US" altLang="zh-CN" smtClean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75" y="3000375"/>
            <a:ext cx="2514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03838" y="4581525"/>
            <a:ext cx="1752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0"/>
            <a:ext cx="8676456" cy="76200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Problems with Arithmetic </a:t>
            </a:r>
            <a:r>
              <a:rPr lang="en-US" altLang="zh-CN" sz="4000" dirty="0">
                <a:solidFill>
                  <a:schemeClr val="bg1"/>
                </a:solidFill>
              </a:rPr>
              <a:t>Mean</a:t>
            </a:r>
            <a:endParaRPr lang="en-US" altLang="zh-CN" sz="4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349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1143000"/>
            <a:ext cx="8839200" cy="5486400"/>
          </a:xfrm>
        </p:spPr>
        <p:txBody>
          <a:bodyPr/>
          <a:lstStyle/>
          <a:p>
            <a:pPr eaLnBrk="1" hangingPunct="1"/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Applications do not have the same </a:t>
            </a:r>
            <a:r>
              <a:rPr lang="en-US" altLang="zh-CN" sz="2400">
                <a:solidFill>
                  <a:srgbClr val="FF0000"/>
                </a:solidFill>
                <a:latin typeface="Comic Sans MS" pitchFamily="66" charset="0"/>
              </a:rPr>
              <a:t>probability</a:t>
            </a: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 of being run</a:t>
            </a:r>
          </a:p>
          <a:p>
            <a:pPr eaLnBrk="1" hangingPunct="1"/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Longer programs weigh more heavily in the average</a:t>
            </a:r>
          </a:p>
          <a:p>
            <a:pPr eaLnBrk="1" hangingPunct="1"/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For example, two machines timed on two benchmarks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                               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Machine A                   Machine B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      Program 1        2 seconds (20%)        4 seconds (20%)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      Program 2        12 seconds (80%)       8 seconds (80%)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If we do arithmetic mean, Program 2 “counts more” than Program 1</a:t>
            </a:r>
          </a:p>
          <a:p>
            <a:pPr lvl="1" eaLnBrk="1" hangingPunct="1"/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an improvement in Program 2 changes the average more than a proportional improvement in Program 1</a:t>
            </a:r>
          </a:p>
          <a:p>
            <a:pPr eaLnBrk="1" hangingPunct="1"/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But perhaps Program 1 is 4 times more likely to run than Program 1</a:t>
            </a:r>
            <a:endParaRPr lang="en-US" altLang="zh-CN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95550" y="2420938"/>
            <a:ext cx="7162800" cy="762000"/>
            <a:chOff x="672" y="1920"/>
            <a:chExt cx="4512" cy="480"/>
          </a:xfrm>
        </p:grpSpPr>
        <p:sp>
          <p:nvSpPr>
            <p:cNvPr id="63493" name="Line 5"/>
            <p:cNvSpPr>
              <a:spLocks noChangeShapeType="1"/>
            </p:cNvSpPr>
            <p:nvPr/>
          </p:nvSpPr>
          <p:spPr bwMode="auto">
            <a:xfrm>
              <a:off x="672" y="1920"/>
              <a:ext cx="4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494" name="Line 6"/>
            <p:cNvSpPr>
              <a:spLocks noChangeShapeType="1"/>
            </p:cNvSpPr>
            <p:nvPr/>
          </p:nvSpPr>
          <p:spPr bwMode="auto">
            <a:xfrm>
              <a:off x="672" y="2160"/>
              <a:ext cx="4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495" name="Line 7"/>
            <p:cNvSpPr>
              <a:spLocks noChangeShapeType="1"/>
            </p:cNvSpPr>
            <p:nvPr/>
          </p:nvSpPr>
          <p:spPr bwMode="auto">
            <a:xfrm>
              <a:off x="672" y="2400"/>
              <a:ext cx="4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1"/>
            <a:ext cx="8419282" cy="785813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Weighted Execution Time</a:t>
            </a:r>
            <a:endParaRPr lang="en-US" altLang="zh-CN" sz="40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6451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09750" y="1285875"/>
            <a:ext cx="8610600" cy="4114800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Often, one runs some programs more often than others. Therefore, we should </a:t>
            </a:r>
            <a:r>
              <a:rPr lang="en-US" altLang="zh-CN" sz="2800">
                <a:solidFill>
                  <a:srgbClr val="FD0128"/>
                </a:solidFill>
                <a:latin typeface="Comic Sans MS" pitchFamily="66" charset="0"/>
              </a:rPr>
              <a:t>weight 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the more frequently used programs’ execution time</a:t>
            </a:r>
          </a:p>
          <a:p>
            <a:pPr eaLnBrk="1" hangingPunct="1"/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r>
              <a:rPr lang="en-US" altLang="zh-CN" sz="2800">
                <a:solidFill>
                  <a:srgbClr val="FD0128"/>
                </a:solidFill>
                <a:latin typeface="Comic Sans MS" pitchFamily="66" charset="0"/>
              </a:rPr>
              <a:t>Weighted 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Harmonic Mean</a:t>
            </a:r>
            <a:endParaRPr lang="en-US" altLang="zh-CN" smtClean="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/>
            <a:endParaRPr lang="en-US" altLang="zh-CN" smtClean="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/>
            <a:endParaRPr lang="en-US" altLang="zh-CN" smtClean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76" y="2786064"/>
            <a:ext cx="36290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1" y="4191001"/>
            <a:ext cx="24288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05001" y="-15058"/>
            <a:ext cx="10009112" cy="1008112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rgbClr val="FF0000"/>
                </a:solidFill>
              </a:rPr>
              <a:t>Using a Weighted Sum </a:t>
            </a:r>
            <a:r>
              <a:rPr lang="en-US" altLang="zh-CN" sz="3600" dirty="0" smtClean="0">
                <a:solidFill>
                  <a:srgbClr val="FF0000"/>
                </a:solidFill>
              </a:rPr>
              <a:t>or </a:t>
            </a:r>
            <a:r>
              <a:rPr lang="en-US" altLang="zh-CN" sz="3600" dirty="0">
                <a:solidFill>
                  <a:srgbClr val="FF0000"/>
                </a:solidFill>
              </a:rPr>
              <a:t>weighted </a:t>
            </a:r>
            <a:r>
              <a:rPr lang="en-US" altLang="zh-CN" sz="3600" dirty="0" smtClean="0">
                <a:solidFill>
                  <a:srgbClr val="FF0000"/>
                </a:solidFill>
              </a:rPr>
              <a:t>average</a:t>
            </a:r>
            <a:endParaRPr lang="en-US" altLang="zh-CN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65539" name="AutoShape 3"/>
          <p:cNvSpPr>
            <a:spLocks noGrp="1" noChangeAspect="1" noChangeArrowheads="1"/>
          </p:cNvSpPr>
          <p:nvPr>
            <p:ph idx="1"/>
          </p:nvPr>
        </p:nvSpPr>
        <p:spPr>
          <a:xfrm>
            <a:off x="2468564" y="3059114"/>
            <a:ext cx="7870825" cy="23209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>
                <a:latin typeface="Comic Sans MS" pitchFamily="66" charset="0"/>
              </a:rPr>
              <a:t>Allows us to determine relative performance 10/7.2 = 1.38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>
                <a:latin typeface="Comic Sans MS" pitchFamily="66" charset="0"/>
              </a:rPr>
              <a:t>--&gt; Machine B is </a:t>
            </a: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</a:rPr>
              <a:t>1.38</a:t>
            </a:r>
            <a:r>
              <a:rPr lang="en-US" altLang="zh-CN" sz="2800">
                <a:latin typeface="Comic Sans MS" pitchFamily="66" charset="0"/>
              </a:rPr>
              <a:t> times faster than Machine A</a:t>
            </a:r>
          </a:p>
          <a:p>
            <a:pPr eaLnBrk="1" hangingPunct="1"/>
            <a:endParaRPr lang="en-US" altLang="zh-CN" smtClean="0"/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1" y="1371601"/>
            <a:ext cx="85248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52625" y="1"/>
            <a:ext cx="8256589" cy="83661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Another Solution</a:t>
            </a:r>
            <a:endParaRPr lang="en-US" altLang="zh-CN" b="1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66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52625" y="1214438"/>
            <a:ext cx="8382000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Normalize run time of each program to a reference</a:t>
            </a:r>
            <a:endParaRPr lang="en-US" altLang="zh-CN" smtClean="0"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z="240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So when we normalize A to B, and average, it looks like A &amp; B are the same.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But when we normalize B to A, it looks like B is 33% better!</a:t>
            </a:r>
            <a:endParaRPr lang="en-US" altLang="zh-CN" smtClean="0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2888" y="1628775"/>
            <a:ext cx="68389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173832"/>
            <a:ext cx="6880225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67587" name="Rectangle 5"/>
          <p:cNvSpPr>
            <a:spLocks noGrp="1" noChangeArrowheads="1"/>
          </p:cNvSpPr>
          <p:nvPr>
            <p:ph idx="1"/>
          </p:nvPr>
        </p:nvSpPr>
        <p:spPr>
          <a:xfrm>
            <a:off x="1847851" y="3573463"/>
            <a:ext cx="5121275" cy="2698750"/>
          </a:xfrm>
        </p:spPr>
        <p:txBody>
          <a:bodyPr/>
          <a:lstStyle/>
          <a:p>
            <a:pPr algn="just">
              <a:lnSpc>
                <a:spcPct val="90000"/>
              </a:lnSpc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800" b="1" dirty="0">
                <a:solidFill>
                  <a:srgbClr val="FFFFFF"/>
                </a:solidFill>
              </a:rPr>
              <a:t>33744            </a:t>
            </a:r>
            <a:r>
              <a:rPr lang="en-US" altLang="zh-CN" sz="2000" b="1" dirty="0"/>
              <a:t>1             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W(B)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 </a:t>
            </a:r>
            <a:r>
              <a:rPr lang="en-US" altLang="zh-CN" sz="2000" b="1" dirty="0">
                <a:sym typeface="Symbol" pitchFamily="18" charset="2"/>
              </a:rPr>
              <a:t></a:t>
            </a:r>
            <a:r>
              <a:rPr lang="en-US" altLang="zh-CN" sz="2000" b="1" dirty="0"/>
              <a:t> = 0.909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                  10×(1/10</a:t>
            </a:r>
            <a:r>
              <a:rPr lang="zh-CN" altLang="en-US" sz="2000" b="1" dirty="0"/>
              <a:t>＋</a:t>
            </a:r>
            <a:r>
              <a:rPr lang="en-US" altLang="zh-CN" sz="2000" b="1" dirty="0"/>
              <a:t>1/100)</a:t>
            </a:r>
          </a:p>
          <a:p>
            <a:pPr algn="just">
              <a:lnSpc>
                <a:spcPct val="90000"/>
              </a:lnSpc>
              <a:spcBef>
                <a:spcPct val="3000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                            1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W(B)2= </a:t>
            </a:r>
            <a:r>
              <a:rPr lang="en-US" altLang="zh-CN" sz="2000" b="1" dirty="0">
                <a:sym typeface="Symbol" pitchFamily="18" charset="2"/>
              </a:rPr>
              <a:t></a:t>
            </a:r>
            <a:r>
              <a:rPr lang="en-US" altLang="zh-CN" sz="2000" b="1" dirty="0"/>
              <a:t> = 0.091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lang="en-US" altLang="zh-CN" sz="2000" b="1" dirty="0"/>
              <a:t>                 100×(1/10</a:t>
            </a:r>
            <a:r>
              <a:rPr lang="zh-CN" altLang="en-US" sz="2000" b="1" dirty="0"/>
              <a:t>＋</a:t>
            </a:r>
            <a:r>
              <a:rPr lang="en-US" altLang="zh-CN" sz="2000" b="1" dirty="0"/>
              <a:t>1/100)</a:t>
            </a:r>
            <a:endParaRPr lang="en-US" altLang="zh-CN" sz="2400" b="1" dirty="0">
              <a:latin typeface="Helvetica" pitchFamily="34" charset="0"/>
            </a:endParaRPr>
          </a:p>
        </p:txBody>
      </p:sp>
      <p:pic>
        <p:nvPicPr>
          <p:cNvPr id="6758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851" y="969963"/>
            <a:ext cx="8534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375" y="4357688"/>
            <a:ext cx="3429000" cy="14224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sp>
        <p:nvSpPr>
          <p:cNvPr id="67590" name="TextBox 7"/>
          <p:cNvSpPr txBox="1">
            <a:spLocks noChangeArrowheads="1"/>
          </p:cNvSpPr>
          <p:nvPr/>
        </p:nvSpPr>
        <p:spPr bwMode="auto">
          <a:xfrm>
            <a:off x="6738938" y="3857626"/>
            <a:ext cx="39290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/>
              <a:t>Equal-time weighting </a:t>
            </a:r>
            <a:endParaRPr lang="zh-CN" altLang="en-US" sz="240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19536" y="37578"/>
            <a:ext cx="6880225" cy="928688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Geometric Mean</a:t>
            </a:r>
            <a:endParaRPr lang="en-US" altLang="zh-CN" b="1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6861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95500" y="1285875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Comic Sans MS" pitchFamily="66" charset="0"/>
              </a:rPr>
              <a:t>Used for relative rate or performance numbers</a:t>
            </a:r>
          </a:p>
          <a:p>
            <a:pPr eaLnBrk="1" hangingPunct="1"/>
            <a:endParaRPr lang="en-US" altLang="zh-CN" sz="2800">
              <a:latin typeface="Comic Sans MS" pitchFamily="66" charset="0"/>
            </a:endParaRPr>
          </a:p>
          <a:p>
            <a:pPr eaLnBrk="1" hangingPunct="1"/>
            <a:endParaRPr lang="en-US" altLang="zh-CN" sz="2800">
              <a:latin typeface="Comic Sans MS" pitchFamily="66" charset="0"/>
            </a:endParaRPr>
          </a:p>
          <a:p>
            <a:pPr eaLnBrk="1" hangingPunct="1"/>
            <a:endParaRPr lang="en-US" altLang="zh-CN" sz="2800">
              <a:latin typeface="Comic Sans MS" pitchFamily="66" charset="0"/>
            </a:endParaRP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Geometric mean’s nice property</a:t>
            </a:r>
          </a:p>
          <a:p>
            <a:pPr lvl="1" eaLnBrk="1" hangingPunct="1"/>
            <a:r>
              <a:rPr lang="en-US" altLang="zh-CN" u="sng" smtClean="0"/>
              <a:t>Geometric mean(Xi)</a:t>
            </a:r>
            <a:r>
              <a:rPr lang="en-US" altLang="zh-CN" smtClean="0"/>
              <a:t>                                     </a:t>
            </a:r>
            <a:r>
              <a:rPr lang="en-US" altLang="zh-CN" u="sng" smtClean="0"/>
              <a:t>Xi   </a:t>
            </a:r>
            <a:r>
              <a:rPr lang="en-US" altLang="zh-CN" smtClean="0"/>
              <a:t>         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mtClean="0"/>
              <a:t>   Geometric mean(Yi)                                     Yi</a:t>
            </a:r>
          </a:p>
        </p:txBody>
      </p:sp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7063" y="2214564"/>
            <a:ext cx="6096000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96000" y="4357689"/>
            <a:ext cx="379095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=Geometric mean(    )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57400" y="116632"/>
            <a:ext cx="6881812" cy="719138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Using Geometric Mean</a:t>
            </a:r>
            <a:endParaRPr lang="en-US" altLang="zh-CN" b="1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696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57400" y="3429000"/>
            <a:ext cx="8610600" cy="2736850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Comic Sans MS" pitchFamily="66" charset="0"/>
              </a:rPr>
              <a:t>Drawback: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Geometric mean does </a:t>
            </a:r>
            <a:r>
              <a:rPr lang="en-US" altLang="zh-CN" sz="2400">
                <a:solidFill>
                  <a:schemeClr val="tx2"/>
                </a:solidFill>
                <a:latin typeface="Comic Sans MS" pitchFamily="66" charset="0"/>
              </a:rPr>
              <a:t>NOT</a:t>
            </a:r>
            <a:r>
              <a:rPr lang="en-US" altLang="zh-CN" sz="2400">
                <a:latin typeface="Comic Sans MS" pitchFamily="66" charset="0"/>
              </a:rPr>
              <a:t> predict run time</a:t>
            </a: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Normalizes.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Each application now counts equally.</a:t>
            </a:r>
          </a:p>
          <a:p>
            <a:pPr lvl="1" eaLnBrk="1" hangingPunct="1"/>
            <a:r>
              <a:rPr lang="en-US" altLang="zh-CN" sz="2400">
                <a:solidFill>
                  <a:schemeClr val="tx2"/>
                </a:solidFill>
                <a:latin typeface="Comic Sans MS" pitchFamily="66" charset="0"/>
              </a:rPr>
              <a:t>Advantage:</a:t>
            </a: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 Irrelevance of the reference computer</a:t>
            </a:r>
            <a:r>
              <a:rPr lang="en-US" altLang="zh-CN" sz="2400">
                <a:latin typeface="Comic Sans MS" pitchFamily="66" charset="0"/>
              </a:rPr>
              <a:t> in relative performance</a:t>
            </a:r>
          </a:p>
          <a:p>
            <a:pPr eaLnBrk="1" hangingPunct="1"/>
            <a:endParaRPr lang="en-US" altLang="zh-CN" smtClean="0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143000"/>
            <a:ext cx="68389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4" y="1"/>
            <a:ext cx="7812087" cy="981075"/>
          </a:xfrm>
        </p:spPr>
        <p:txBody>
          <a:bodyPr/>
          <a:lstStyle/>
          <a:p>
            <a:pPr eaLnBrk="1" hangingPunct="1"/>
            <a:r>
              <a:rPr lang="en-US" altLang="zh-CN" sz="3600"/>
              <a:t>Summary of </a:t>
            </a:r>
            <a:r>
              <a:rPr lang="en-US" altLang="zh-CN" sz="3200"/>
              <a:t>comparing performance</a:t>
            </a:r>
          </a:p>
        </p:txBody>
      </p:sp>
      <p:sp>
        <p:nvSpPr>
          <p:cNvPr id="706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1504" y="1196752"/>
            <a:ext cx="9361040" cy="518457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latin typeface="Comic Sans MS" pitchFamily="66" charset="0"/>
              </a:rPr>
              <a:t>Total execution time or arithmetic mean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Comic Sans MS" pitchFamily="66" charset="0"/>
              </a:rPr>
              <a:t>consistent</a:t>
            </a:r>
            <a:r>
              <a:rPr lang="en-US" altLang="zh-CN" sz="2000" b="1" dirty="0">
                <a:latin typeface="Comic Sans MS" pitchFamily="66" charset="0"/>
              </a:rPr>
              <a:t> result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 dirty="0">
                <a:latin typeface="Comic Sans MS" pitchFamily="66" charset="0"/>
              </a:rPr>
              <a:t>programs in the workload are </a:t>
            </a: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NOT</a:t>
            </a:r>
            <a:r>
              <a:rPr lang="en-US" altLang="zh-CN" sz="2000" b="1" dirty="0">
                <a:latin typeface="Comic Sans MS" pitchFamily="66" charset="0"/>
              </a:rPr>
              <a:t> always run an equal number of times</a:t>
            </a:r>
            <a:endParaRPr lang="en-US" altLang="zh-CN" sz="2400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latin typeface="Comic Sans MS" pitchFamily="66" charset="0"/>
              </a:rPr>
              <a:t>Weighted arithmetic mean</a:t>
            </a:r>
            <a:endParaRPr lang="en-US" altLang="zh-CN" sz="2800" b="1" dirty="0">
              <a:latin typeface="Comic Sans MS" pitchFamily="66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 dirty="0">
                <a:latin typeface="Comic Sans MS" pitchFamily="66" charset="0"/>
              </a:rPr>
              <a:t>take into account the frequency of use in the workload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 dirty="0">
                <a:latin typeface="Comic Sans MS" pitchFamily="66" charset="0"/>
              </a:rPr>
              <a:t>solution </a:t>
            </a: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depends on which machine is the reference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Comic Sans MS" pitchFamily="66" charset="0"/>
              </a:rPr>
              <a:t>Normalized Geometric Mean---</a:t>
            </a:r>
            <a:r>
              <a:rPr lang="en-US" altLang="zh-CN" sz="2800" b="1" dirty="0">
                <a:solidFill>
                  <a:srgbClr val="FF0000"/>
                </a:solidFill>
                <a:latin typeface="Comic Sans MS" pitchFamily="66" charset="0"/>
              </a:rPr>
              <a:t>SPEC Ratio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Comic Sans MS" pitchFamily="66" charset="0"/>
              </a:rPr>
              <a:t>consistent</a:t>
            </a:r>
            <a:r>
              <a:rPr lang="en-US" altLang="zh-CN" sz="2000" b="1" dirty="0">
                <a:latin typeface="Comic Sans MS" pitchFamily="66" charset="0"/>
              </a:rPr>
              <a:t> result, no matter which machine is the reference.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latin typeface="Comic Sans MS" pitchFamily="66" charset="0"/>
              </a:rPr>
              <a:t>Geometric mean does </a:t>
            </a:r>
            <a:r>
              <a:rPr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NOT predict run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/>
              <a:t>Ideal solution :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Measure a real workload and weight the programs according to their frequency of execution.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FD0128"/>
                </a:solidFill>
              </a:rPr>
              <a:t>What really matters is how YOUR application performs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70251" y="188640"/>
            <a:ext cx="7613650" cy="6858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rgbClr val="FF0000"/>
                </a:solidFill>
              </a:rPr>
              <a:t>New SPEC Performance Numbers</a:t>
            </a:r>
            <a:endParaRPr lang="en-US" altLang="zh-CN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7168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457477" y="1268760"/>
            <a:ext cx="8839200" cy="48006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Geometric Mean of 12 (</a:t>
            </a:r>
            <a:r>
              <a:rPr lang="en-US" altLang="zh-CN" sz="2800" dirty="0" err="1">
                <a:solidFill>
                  <a:srgbClr val="000000"/>
                </a:solidFill>
                <a:latin typeface="Comic Sans MS" pitchFamily="66" charset="0"/>
              </a:rPr>
              <a:t>SpecInt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) and 14 (</a:t>
            </a:r>
            <a:r>
              <a:rPr lang="en-US" altLang="zh-CN" sz="2800" dirty="0" err="1">
                <a:solidFill>
                  <a:srgbClr val="000000"/>
                </a:solidFill>
                <a:latin typeface="Comic Sans MS" pitchFamily="66" charset="0"/>
              </a:rPr>
              <a:t>SpecFP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) Benchmarks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Performance measured against SPARC 10/40</a:t>
            </a:r>
          </a:p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2000 Performance Numbers (Microprocessor Report, Dec. 2000)</a:t>
            </a:r>
          </a:p>
          <a:p>
            <a:pPr eaLnBrk="1" hangingPunct="1"/>
            <a:endParaRPr lang="en-US" altLang="zh-CN" dirty="0" smtClean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5139" y="3669060"/>
            <a:ext cx="81438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849" y="58579"/>
            <a:ext cx="8621713" cy="936625"/>
          </a:xfrm>
        </p:spPr>
        <p:txBody>
          <a:bodyPr/>
          <a:lstStyle/>
          <a:p>
            <a:r>
              <a:rPr lang="en-US" altLang="zh-CN" dirty="0" smtClean="0"/>
              <a:t>Cost with downtime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17406"/>
              </p:ext>
            </p:extLst>
          </p:nvPr>
        </p:nvGraphicFramePr>
        <p:xfrm>
          <a:off x="1271463" y="1008876"/>
          <a:ext cx="9577064" cy="520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0870"/>
                <a:gridCol w="1718960"/>
                <a:gridCol w="1800816"/>
                <a:gridCol w="1800816"/>
                <a:gridCol w="1585602"/>
              </a:tblGrid>
              <a:tr h="79528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Application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Cost of downtime per hour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1%</a:t>
                      </a:r>
                    </a:p>
                    <a:p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87.6 </a:t>
                      </a:r>
                      <a:r>
                        <a:rPr lang="en-US" altLang="zh-CN" sz="1600" dirty="0" err="1" smtClean="0">
                          <a:solidFill>
                            <a:schemeClr val="tx1"/>
                          </a:solidFill>
                        </a:rPr>
                        <a:t>hrs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zh-CN" sz="1600" dirty="0" err="1" smtClean="0">
                          <a:solidFill>
                            <a:schemeClr val="tx1"/>
                          </a:solidFill>
                        </a:rPr>
                        <a:t>yr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0.5%</a:t>
                      </a:r>
                    </a:p>
                    <a:p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43.8 </a:t>
                      </a:r>
                      <a:r>
                        <a:rPr lang="en-US" altLang="zh-CN" sz="1600" dirty="0" err="1" smtClean="0">
                          <a:solidFill>
                            <a:schemeClr val="tx1"/>
                          </a:solidFill>
                        </a:rPr>
                        <a:t>hrs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zh-CN" sz="1600" dirty="0" err="1" smtClean="0">
                          <a:solidFill>
                            <a:schemeClr val="tx1"/>
                          </a:solidFill>
                        </a:rPr>
                        <a:t>yr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0.1%</a:t>
                      </a:r>
                    </a:p>
                    <a:p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8.8 </a:t>
                      </a:r>
                      <a:r>
                        <a:rPr lang="en-US" altLang="zh-CN" sz="1600" dirty="0" err="1" smtClean="0">
                          <a:solidFill>
                            <a:schemeClr val="tx1"/>
                          </a:solidFill>
                        </a:rPr>
                        <a:t>hrs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zh-CN" sz="1600" dirty="0" err="1" smtClean="0">
                          <a:solidFill>
                            <a:schemeClr val="tx1"/>
                          </a:solidFill>
                        </a:rPr>
                        <a:t>yr</a:t>
                      </a:r>
                      <a:endParaRPr lang="en-US" altLang="zh-CN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675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Brokerage</a:t>
                      </a:r>
                      <a:r>
                        <a:rPr lang="en-US" altLang="zh-CN" sz="1600" baseline="0" dirty="0" smtClean="0"/>
                        <a:t> operations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$6,450,000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$565,000,000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$283,000,000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$56,500,000</a:t>
                      </a:r>
                      <a:endParaRPr lang="zh-CN" altLang="en-US" sz="1600" dirty="0"/>
                    </a:p>
                  </a:txBody>
                  <a:tcPr/>
                </a:tc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Credit card authorization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$2,600,000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$228,000,000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$114,000,000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$22,800,000</a:t>
                      </a:r>
                      <a:endParaRPr lang="zh-CN" altLang="en-US" sz="1600" dirty="0"/>
                    </a:p>
                  </a:txBody>
                  <a:tcPr/>
                </a:tc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Package</a:t>
                      </a:r>
                      <a:r>
                        <a:rPr lang="en-US" altLang="zh-CN" sz="1600" baseline="0" dirty="0" smtClean="0"/>
                        <a:t> shipping services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$150,000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$13,000,000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$6,600,000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$1,300,000</a:t>
                      </a:r>
                      <a:endParaRPr lang="zh-CN" altLang="en-US" sz="1600" dirty="0"/>
                    </a:p>
                  </a:txBody>
                  <a:tcPr/>
                </a:tc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Home shopping channel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$113,000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$9,900,000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$4,900,000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$1,000,000</a:t>
                      </a:r>
                      <a:endParaRPr lang="zh-CN" altLang="en-US" sz="1600" dirty="0"/>
                    </a:p>
                  </a:txBody>
                  <a:tcPr/>
                </a:tc>
              </a:tr>
              <a:tr h="528504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Catalog sales center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$90,000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$7,900,000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$3,900,000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$800,000</a:t>
                      </a:r>
                      <a:endParaRPr lang="zh-CN" altLang="en-US" sz="1600" dirty="0"/>
                    </a:p>
                  </a:txBody>
                  <a:tcPr/>
                </a:tc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Airline reservation center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$89,000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$7,900,000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$3,900,000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$800,000</a:t>
                      </a:r>
                      <a:endParaRPr lang="zh-CN" altLang="en-US" sz="1600" dirty="0"/>
                    </a:p>
                  </a:txBody>
                  <a:tcPr/>
                </a:tc>
              </a:tr>
              <a:tr h="55964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Cellular service activation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$41,000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$3,600,000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$1,800,000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$400,000</a:t>
                      </a:r>
                      <a:endParaRPr lang="zh-CN" altLang="en-US" sz="1600" dirty="0"/>
                    </a:p>
                  </a:txBody>
                  <a:tcPr/>
                </a:tc>
              </a:tr>
              <a:tr h="3613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Online network fees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$25,000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$2,200,000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$1,100,000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$200,000</a:t>
                      </a:r>
                      <a:endParaRPr lang="zh-CN" altLang="en-US" sz="1600" dirty="0"/>
                    </a:p>
                  </a:txBody>
                  <a:tcPr/>
                </a:tc>
              </a:tr>
              <a:tr h="3314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ATM service fees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$14,000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$1,200,000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$600,000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$100,000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926206"/>
      </p:ext>
    </p:extLst>
  </p:cSld>
  <p:clrMapOvr>
    <a:masterClrMapping/>
  </p:clrMapOvr>
  <p:transition spd="slow">
    <p:pull dir="r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82800" y="0"/>
            <a:ext cx="7542213" cy="10668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rgbClr val="FF0000"/>
                </a:solidFill>
              </a:rPr>
              <a:t>New SPEC Performance Numbers</a:t>
            </a:r>
          </a:p>
        </p:txBody>
      </p:sp>
      <p:sp>
        <p:nvSpPr>
          <p:cNvPr id="727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82800" y="1203325"/>
            <a:ext cx="8256588" cy="19875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Geometric Mean of 12 (SpecInt) and 14 (SpecFP)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Performance measured against SPARC 10/40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2001 Performance Numbers (Microprocessor Report, Aug. 2001)</a:t>
            </a:r>
            <a:endParaRPr lang="en-US" altLang="zh-CN" sz="280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1" y="3886200"/>
            <a:ext cx="81819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528" y="0"/>
            <a:ext cx="8928670" cy="936625"/>
          </a:xfrm>
        </p:spPr>
        <p:txBody>
          <a:bodyPr/>
          <a:lstStyle/>
          <a:p>
            <a:r>
              <a:rPr lang="en-US" altLang="zh-CN" sz="4000" dirty="0"/>
              <a:t>Cluster/</a:t>
            </a:r>
            <a:r>
              <a:rPr lang="en-US" altLang="zh-CN" sz="4000" dirty="0" err="1"/>
              <a:t>Warehourse</a:t>
            </a:r>
            <a:r>
              <a:rPr lang="en-US" altLang="zh-CN" sz="4000" dirty="0"/>
              <a:t>-Scale Computers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1464" y="1125539"/>
            <a:ext cx="10586103" cy="4795837"/>
          </a:xfrm>
        </p:spPr>
        <p:txBody>
          <a:bodyPr/>
          <a:lstStyle/>
          <a:p>
            <a:r>
              <a:rPr lang="en-US" altLang="zh-CN" dirty="0" smtClean="0"/>
              <a:t>SaaS  (</a:t>
            </a:r>
            <a:r>
              <a:rPr lang="en-US" altLang="zh-CN" dirty="0" err="1" smtClean="0"/>
              <a:t>Search,social</a:t>
            </a:r>
            <a:r>
              <a:rPr lang="en-US" altLang="zh-CN" dirty="0" smtClean="0"/>
              <a:t> networking, video sharing, multiplayer games, online-shopping)</a:t>
            </a:r>
          </a:p>
          <a:p>
            <a:r>
              <a:rPr lang="en-US" altLang="zh-CN" dirty="0" smtClean="0"/>
              <a:t>WSC—</a:t>
            </a:r>
            <a:r>
              <a:rPr lang="en-US" altLang="zh-CN" sz="2800" dirty="0"/>
              <a:t>tens of thousands of servers act as one</a:t>
            </a:r>
          </a:p>
          <a:p>
            <a:r>
              <a:rPr lang="en-US" altLang="zh-CN" sz="2800" dirty="0"/>
              <a:t>Requirements:</a:t>
            </a:r>
          </a:p>
          <a:p>
            <a:pPr lvl="1"/>
            <a:r>
              <a:rPr lang="en-US" altLang="zh-CN" sz="2400" dirty="0"/>
              <a:t>Price-performance, Power  ( 10% saves $7M )</a:t>
            </a:r>
          </a:p>
          <a:p>
            <a:pPr lvl="1"/>
            <a:r>
              <a:rPr lang="en-US" altLang="zh-CN" sz="2400" dirty="0"/>
              <a:t>Availability is critical</a:t>
            </a:r>
          </a:p>
          <a:p>
            <a:pPr lvl="1"/>
            <a:r>
              <a:rPr lang="en-US" altLang="zh-CN" sz="2400" dirty="0"/>
              <a:t>Scalability    ( </a:t>
            </a:r>
            <a:r>
              <a:rPr lang="en-US" altLang="zh-CN" sz="2400" dirty="0">
                <a:solidFill>
                  <a:srgbClr val="0000FF"/>
                </a:solidFill>
              </a:rPr>
              <a:t>Note the difference with server</a:t>
            </a:r>
            <a:r>
              <a:rPr lang="en-US" altLang="zh-CN" sz="2400" dirty="0"/>
              <a:t> )</a:t>
            </a:r>
          </a:p>
          <a:p>
            <a:pPr lvl="1"/>
            <a:r>
              <a:rPr lang="en-US" altLang="zh-CN" sz="2400" dirty="0"/>
              <a:t>                    (</a:t>
            </a:r>
            <a:r>
              <a:rPr lang="en-US" altLang="zh-CN" sz="2400" dirty="0">
                <a:solidFill>
                  <a:srgbClr val="0000FF"/>
                </a:solidFill>
              </a:rPr>
              <a:t>Note the difference with supercomputer</a:t>
            </a:r>
            <a:r>
              <a:rPr lang="en-US" altLang="zh-CN" sz="2400" dirty="0"/>
              <a:t>)</a:t>
            </a:r>
          </a:p>
          <a:p>
            <a:pPr marL="457200" lvl="1" indent="0">
              <a:buNone/>
            </a:pP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4410793"/>
      </p:ext>
    </p:extLst>
  </p:cSld>
  <p:clrMapOvr>
    <a:masterClrMapping/>
  </p:clrMapOvr>
  <p:transition spd="slow">
    <p:pull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Embedded systems</a:t>
            </a:r>
            <a:endParaRPr lang="zh-CN" altLang="zh-CN" dirty="0" smtClean="0">
              <a:solidFill>
                <a:srgbClr val="FF0000"/>
              </a:solidFill>
            </a:endParaRPr>
          </a:p>
        </p:txBody>
      </p:sp>
      <p:pic>
        <p:nvPicPr>
          <p:cNvPr id="44065" name="Picture 33" descr="png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2063" y="2042319"/>
            <a:ext cx="2047875" cy="2962275"/>
          </a:xfrm>
          <a:noFill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19426" y="1493839"/>
            <a:ext cx="6399213" cy="4351337"/>
            <a:chOff x="942" y="941"/>
            <a:chExt cx="4031" cy="2741"/>
          </a:xfrm>
        </p:grpSpPr>
        <p:sp>
          <p:nvSpPr>
            <p:cNvPr id="42009" name="Line 4"/>
            <p:cNvSpPr>
              <a:spLocks noChangeShapeType="1"/>
            </p:cNvSpPr>
            <p:nvPr/>
          </p:nvSpPr>
          <p:spPr bwMode="auto">
            <a:xfrm flipV="1">
              <a:off x="3095" y="1175"/>
              <a:ext cx="1491" cy="1045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0" name="Line 5"/>
            <p:cNvSpPr>
              <a:spLocks noChangeShapeType="1"/>
            </p:cNvSpPr>
            <p:nvPr/>
          </p:nvSpPr>
          <p:spPr bwMode="auto">
            <a:xfrm flipV="1">
              <a:off x="3191" y="2070"/>
              <a:ext cx="1782" cy="246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1" name="Line 6"/>
            <p:cNvSpPr>
              <a:spLocks noChangeShapeType="1"/>
            </p:cNvSpPr>
            <p:nvPr/>
          </p:nvSpPr>
          <p:spPr bwMode="auto">
            <a:xfrm flipV="1">
              <a:off x="3191" y="941"/>
              <a:ext cx="70" cy="1375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2" name="Line 7"/>
            <p:cNvSpPr>
              <a:spLocks noChangeShapeType="1"/>
            </p:cNvSpPr>
            <p:nvPr/>
          </p:nvSpPr>
          <p:spPr bwMode="auto">
            <a:xfrm flipH="1" flipV="1">
              <a:off x="2201" y="1072"/>
              <a:ext cx="990" cy="1244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3" name="Line 8"/>
            <p:cNvSpPr>
              <a:spLocks noChangeShapeType="1"/>
            </p:cNvSpPr>
            <p:nvPr/>
          </p:nvSpPr>
          <p:spPr bwMode="auto">
            <a:xfrm flipH="1" flipV="1">
              <a:off x="1196" y="1685"/>
              <a:ext cx="1995" cy="631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4" name="Line 9"/>
            <p:cNvSpPr>
              <a:spLocks noChangeShapeType="1"/>
            </p:cNvSpPr>
            <p:nvPr/>
          </p:nvSpPr>
          <p:spPr bwMode="auto">
            <a:xfrm flipH="1">
              <a:off x="942" y="2316"/>
              <a:ext cx="2249" cy="1067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5" name="Line 10"/>
            <p:cNvSpPr>
              <a:spLocks noChangeShapeType="1"/>
            </p:cNvSpPr>
            <p:nvPr/>
          </p:nvSpPr>
          <p:spPr bwMode="auto">
            <a:xfrm flipH="1">
              <a:off x="2723" y="2316"/>
              <a:ext cx="468" cy="1366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6" name="Line 11"/>
            <p:cNvSpPr>
              <a:spLocks noChangeShapeType="1"/>
            </p:cNvSpPr>
            <p:nvPr/>
          </p:nvSpPr>
          <p:spPr bwMode="auto">
            <a:xfrm>
              <a:off x="3191" y="2316"/>
              <a:ext cx="477" cy="1174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7" name="Line 12"/>
            <p:cNvSpPr>
              <a:spLocks noChangeShapeType="1"/>
            </p:cNvSpPr>
            <p:nvPr/>
          </p:nvSpPr>
          <p:spPr bwMode="auto">
            <a:xfrm>
              <a:off x="3191" y="2316"/>
              <a:ext cx="1429" cy="867"/>
            </a:xfrm>
            <a:prstGeom prst="line">
              <a:avLst/>
            </a:prstGeom>
            <a:noFill/>
            <a:ln w="101600" cap="rnd">
              <a:solidFill>
                <a:srgbClr val="6CD369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4045" name="Picture 13" descr="gr_kr1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23113" y="5408613"/>
            <a:ext cx="993775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6" name="Picture 14" descr="tv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75" y="2141539"/>
            <a:ext cx="1703388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7" name="Picture 15" descr="STB Fro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75" y="1751013"/>
            <a:ext cx="16764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8" name="Picture 16" descr="STB Fron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89900" y="1741489"/>
            <a:ext cx="22098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9" name="Picture 17" descr="png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39088" y="2184401"/>
            <a:ext cx="24765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0" name="Picture 18" descr="png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52625" y="3857626"/>
            <a:ext cx="2528888" cy="25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1" name="Picture 19" descr="png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25914" y="798514"/>
            <a:ext cx="18764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2" name="Picture 20" descr="png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65789" y="800101"/>
            <a:ext cx="22383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3" name="Picture 21" descr="png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081463" y="5016500"/>
            <a:ext cx="30099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6148388" y="708026"/>
            <a:ext cx="1492250" cy="36671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Thin Clients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8162925" y="2357438"/>
            <a:ext cx="2012950" cy="366712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Network Devices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4105276" y="4687888"/>
            <a:ext cx="2511425" cy="64135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Office </a:t>
            </a:r>
            <a:b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Automation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2524125" y="3719513"/>
            <a:ext cx="1365250" cy="366712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Kiosk/ATM</a:t>
            </a:r>
          </a:p>
        </p:txBody>
      </p:sp>
      <p:sp>
        <p:nvSpPr>
          <p:cNvPr id="44058" name="Text Box 26"/>
          <p:cNvSpPr txBox="1">
            <a:spLocks noChangeArrowheads="1"/>
          </p:cNvSpPr>
          <p:nvPr/>
        </p:nvSpPr>
        <p:spPr bwMode="auto">
          <a:xfrm>
            <a:off x="7947025" y="3925888"/>
            <a:ext cx="1936750" cy="366712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Game Platforms</a:t>
            </a:r>
          </a:p>
        </p:txBody>
      </p:sp>
      <p:sp>
        <p:nvSpPr>
          <p:cNvPr id="44059" name="Text Box 27"/>
          <p:cNvSpPr txBox="1">
            <a:spLocks noChangeArrowheads="1"/>
          </p:cNvSpPr>
          <p:nvPr/>
        </p:nvSpPr>
        <p:spPr bwMode="auto">
          <a:xfrm>
            <a:off x="6957220" y="4930775"/>
            <a:ext cx="1454150" cy="64135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Industrial</a:t>
            </a:r>
            <a:b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Automation</a:t>
            </a:r>
          </a:p>
        </p:txBody>
      </p:sp>
      <p:sp>
        <p:nvSpPr>
          <p:cNvPr id="42003" name="AutoShape 28"/>
          <p:cNvSpPr>
            <a:spLocks noChangeArrowheads="1"/>
          </p:cNvSpPr>
          <p:nvPr/>
        </p:nvSpPr>
        <p:spPr bwMode="auto">
          <a:xfrm flipH="1">
            <a:off x="9848850" y="4513263"/>
            <a:ext cx="254000" cy="138112"/>
          </a:xfrm>
          <a:prstGeom prst="rtTriangl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4332288" y="698501"/>
            <a:ext cx="1352550" cy="36671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Retail POS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2403475" y="1377951"/>
            <a:ext cx="15430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Set-Top-Box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7908925" y="1355726"/>
            <a:ext cx="2482850" cy="36671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Gateway/Media Store</a:t>
            </a:r>
          </a:p>
        </p:txBody>
      </p:sp>
      <p:sp>
        <p:nvSpPr>
          <p:cNvPr id="42007" name="Rectangle 32"/>
          <p:cNvSpPr>
            <a:spLocks noChangeArrowheads="1"/>
          </p:cNvSpPr>
          <p:nvPr/>
        </p:nvSpPr>
        <p:spPr bwMode="auto">
          <a:xfrm>
            <a:off x="4876800" y="3200400"/>
            <a:ext cx="274320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TW" sz="2000">
                <a:latin typeface="Helvetica" pitchFamily="34"/>
              </a:rPr>
              <a:t>Intel® Architecture</a:t>
            </a:r>
          </a:p>
          <a:p>
            <a:pPr eaLnBrk="0" hangingPunct="0"/>
            <a:r>
              <a:rPr lang="en-US" altLang="zh-TW" sz="2000">
                <a:latin typeface="Helvetica" pitchFamily="34"/>
              </a:rPr>
              <a:t>Intel® XScale™</a:t>
            </a:r>
            <a:endParaRPr lang="en-US" altLang="zh-CN" sz="2000">
              <a:latin typeface="Helvetica" pitchFamily="34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54" grpId="0" autoUpdateAnimBg="0"/>
      <p:bldP spid="44055" grpId="0" autoUpdateAnimBg="0"/>
      <p:bldP spid="44056" grpId="0" autoUpdateAnimBg="0"/>
      <p:bldP spid="44057" grpId="0" autoUpdateAnimBg="0"/>
      <p:bldP spid="44058" grpId="0" autoUpdateAnimBg="0"/>
      <p:bldP spid="44059" grpId="0" autoUpdateAnimBg="0"/>
      <p:bldP spid="44061" grpId="0" autoUpdateAnimBg="0"/>
      <p:bldP spid="44062" grpId="0" autoUpdateAnimBg="0"/>
      <p:bldP spid="4406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Embedded Computers</a:t>
            </a:r>
          </a:p>
        </p:txBody>
      </p:sp>
      <p:sp>
        <p:nvSpPr>
          <p:cNvPr id="3993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59496" y="1196976"/>
            <a:ext cx="9505056" cy="4683125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The fastest growing portion of the computer market with widest spread of processing power and cost.</a:t>
            </a:r>
          </a:p>
          <a:p>
            <a:pPr eaLnBrk="1" hangingPunct="1"/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Requirements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</a:rPr>
              <a:t>Real time </a:t>
            </a:r>
            <a:r>
              <a:rPr lang="en-US" altLang="zh-CN" sz="2400" dirty="0">
                <a:latin typeface="Comic Sans MS" pitchFamily="66" charset="0"/>
              </a:rPr>
              <a:t>performance (soft &amp; hard)</a:t>
            </a:r>
          </a:p>
          <a:p>
            <a:pPr lvl="1"/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Strict resource constraints</a:t>
            </a:r>
            <a:endParaRPr lang="en-US" altLang="zh-CN" sz="2400" dirty="0">
              <a:latin typeface="Comic Sans MS" pitchFamily="66" charset="0"/>
            </a:endParaRPr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limited memory size, lower power consumption</a:t>
            </a:r>
            <a:r>
              <a:rPr lang="en-US" altLang="zh-CN" sz="2400" dirty="0">
                <a:latin typeface="Comic Sans MS" pitchFamily="66" charset="0"/>
              </a:rPr>
              <a:t>,... 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The use of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processor cores</a:t>
            </a:r>
            <a:r>
              <a:rPr lang="en-US" altLang="zh-CN" sz="2800" dirty="0">
                <a:latin typeface="Comic Sans MS" pitchFamily="66" charset="0"/>
              </a:rPr>
              <a:t> together with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application-specific circuitry.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DSP, mobile computing, mobile phone, Digital TV</a:t>
            </a:r>
          </a:p>
          <a:p>
            <a:pPr marL="457200" lvl="1" indent="0">
              <a:buNone/>
            </a:pPr>
            <a:endParaRPr lang="en-US" altLang="zh-CN" sz="2400" dirty="0">
              <a:latin typeface="Comic Sans MS" pitchFamily="66" charset="0"/>
            </a:endParaRPr>
          </a:p>
          <a:p>
            <a:endParaRPr lang="en-US" altLang="zh-CN" dirty="0" smtClean="0">
              <a:latin typeface="Comic Sans MS" pitchFamily="66" charset="0"/>
            </a:endParaRPr>
          </a:p>
          <a:p>
            <a:pPr lvl="1" eaLnBrk="1" hangingPunct="1"/>
            <a:endParaRPr lang="en-US" altLang="zh-CN" sz="2400" dirty="0">
              <a:latin typeface="Comic Sans MS" pitchFamily="66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Other classification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7488" y="1142984"/>
            <a:ext cx="8940772" cy="5000660"/>
          </a:xfrm>
        </p:spPr>
        <p:txBody>
          <a:bodyPr>
            <a:normAutofit/>
          </a:bodyPr>
          <a:lstStyle/>
          <a:p>
            <a:r>
              <a:rPr lang="en-US" sz="2800" dirty="0"/>
              <a:t>Quantum computer  </a:t>
            </a:r>
            <a:r>
              <a:rPr lang="en-US" sz="2800" dirty="0" err="1"/>
              <a:t>vs</a:t>
            </a:r>
            <a:r>
              <a:rPr lang="en-US" sz="2800" dirty="0"/>
              <a:t>  Chemical computer, </a:t>
            </a:r>
          </a:p>
          <a:p>
            <a:r>
              <a:rPr lang="en-US" sz="2800" dirty="0"/>
              <a:t>Scalar processor  </a:t>
            </a:r>
            <a:r>
              <a:rPr lang="en-US" sz="2800" dirty="0" err="1"/>
              <a:t>vs</a:t>
            </a:r>
            <a:r>
              <a:rPr lang="en-US" sz="2800" dirty="0"/>
              <a:t>  Vector processor</a:t>
            </a:r>
          </a:p>
          <a:p>
            <a:r>
              <a:rPr lang="en-US" sz="2800" dirty="0"/>
              <a:t>Non-Uniform Memory Access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NUMA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)/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UMA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800" b="1" dirty="0">
                <a:solidFill>
                  <a:srgbClr val="0000FF"/>
                </a:solidFill>
              </a:rPr>
              <a:t>Register machine  </a:t>
            </a:r>
            <a:r>
              <a:rPr lang="en-US" sz="2800" dirty="0" err="1">
                <a:solidFill>
                  <a:srgbClr val="0000FF"/>
                </a:solidFill>
              </a:rPr>
              <a:t>vs</a:t>
            </a:r>
            <a:r>
              <a:rPr lang="en-US" sz="2800" b="1" dirty="0">
                <a:solidFill>
                  <a:srgbClr val="0000FF"/>
                </a:solidFill>
              </a:rPr>
              <a:t>  Stack machine </a:t>
            </a:r>
            <a:r>
              <a:rPr lang="en-US" sz="2800" dirty="0" err="1">
                <a:solidFill>
                  <a:srgbClr val="0000FF"/>
                </a:solidFill>
              </a:rPr>
              <a:t>vs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Accumulater</a:t>
            </a:r>
            <a:r>
              <a:rPr lang="en-US" sz="2800" b="1" dirty="0">
                <a:solidFill>
                  <a:srgbClr val="0000FF"/>
                </a:solidFill>
              </a:rPr>
              <a:t> machine</a:t>
            </a:r>
          </a:p>
          <a:p>
            <a:r>
              <a:rPr lang="en-US" sz="2800" dirty="0"/>
              <a:t>Harvard architecture  </a:t>
            </a:r>
            <a:r>
              <a:rPr lang="en-US" sz="2800" dirty="0" err="1"/>
              <a:t>vs</a:t>
            </a:r>
            <a:r>
              <a:rPr lang="en-US" sz="2800" dirty="0"/>
              <a:t>  Von Neumann architecture</a:t>
            </a:r>
          </a:p>
          <a:p>
            <a:pPr>
              <a:buNone/>
            </a:pPr>
            <a:r>
              <a:rPr lang="en-US" sz="2800" dirty="0"/>
              <a:t>    /Non Von Neumann </a:t>
            </a:r>
            <a:r>
              <a:rPr lang="en-US" sz="2800" dirty="0" smtClean="0"/>
              <a:t>architecture </a:t>
            </a:r>
            <a:r>
              <a:rPr lang="zh-CN" altLang="en-US" sz="2400" dirty="0" smtClean="0"/>
              <a:t>（ 类脑芯片：达尔文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endParaRPr lang="en-US" sz="2400" dirty="0"/>
          </a:p>
          <a:p>
            <a:r>
              <a:rPr lang="en-US" sz="2800" b="1" dirty="0">
                <a:solidFill>
                  <a:srgbClr val="0000FF"/>
                </a:solidFill>
              </a:rPr>
              <a:t>RISC  vs.  </a:t>
            </a:r>
            <a:r>
              <a:rPr lang="en-US" sz="2800" b="1" dirty="0" err="1">
                <a:solidFill>
                  <a:srgbClr val="0000FF"/>
                </a:solidFill>
              </a:rPr>
              <a:t>CISC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</a:p>
          <a:p>
            <a:r>
              <a:rPr lang="en-US" sz="2800" dirty="0"/>
              <a:t>Cellular </a:t>
            </a:r>
            <a:r>
              <a:rPr lang="en-US" sz="2800" dirty="0" smtClean="0"/>
              <a:t>architecture</a:t>
            </a:r>
            <a:endParaRPr lang="en-US" sz="2800" dirty="0"/>
          </a:p>
          <a:p>
            <a:endParaRPr lang="zh-CN" altLang="en-US" sz="2800" dirty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r>
              <a:rPr lang="en-US" dirty="0" smtClean="0"/>
              <a:t>Cellular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721" y="1212038"/>
            <a:ext cx="8261350" cy="4929222"/>
          </a:xfrm>
        </p:spPr>
        <p:txBody>
          <a:bodyPr/>
          <a:lstStyle/>
          <a:p>
            <a:r>
              <a:rPr lang="en-US" sz="2800" dirty="0">
                <a:hlinkClick r:id="rId2" action="ppaction://hlinkfile" tooltip="IBM"/>
              </a:rPr>
              <a:t>IBM</a:t>
            </a:r>
            <a:r>
              <a:rPr lang="en-US" sz="2800" dirty="0"/>
              <a:t>'s </a:t>
            </a:r>
            <a:r>
              <a:rPr lang="en-US" sz="2800" dirty="0">
                <a:solidFill>
                  <a:srgbClr val="0000FF"/>
                </a:solidFill>
              </a:rPr>
              <a:t>Cell microprocessor  </a:t>
            </a:r>
            <a:r>
              <a:rPr lang="en-US" sz="2800" dirty="0"/>
              <a:t>is the first one to reach the market.</a:t>
            </a:r>
          </a:p>
          <a:p>
            <a:r>
              <a:rPr lang="en-US" sz="2800" dirty="0"/>
              <a:t>Cellular architecture takes </a:t>
            </a:r>
            <a:r>
              <a:rPr lang="en-US" sz="2800" u="sng" dirty="0">
                <a:solidFill>
                  <a:srgbClr val="0000FF"/>
                </a:solidFill>
              </a:rPr>
              <a:t>multi-core architecture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design to its logical conclusion, by giving the programmer the ability to run large numbers of concurrent threads within a single processor. Each 'cell' is a compute node containing thread units, memory, and communication. Speed-up is achieved by exploiting </a:t>
            </a:r>
            <a:r>
              <a:rPr lang="en-US" sz="2800" u="sng" dirty="0">
                <a:solidFill>
                  <a:srgbClr val="0000FF"/>
                </a:solidFill>
              </a:rPr>
              <a:t>thread-level parallelism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inherent in many applications.</a:t>
            </a:r>
            <a:endParaRPr lang="zh-CN" altLang="en-US" sz="2800" dirty="0"/>
          </a:p>
        </p:txBody>
      </p:sp>
      <p:pic>
        <p:nvPicPr>
          <p:cNvPr id="4" name="图片 3" descr="C64_archite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53" y="1001190"/>
            <a:ext cx="6686421" cy="585681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1524001" y="1"/>
            <a:ext cx="9358345" cy="9366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 err="1">
                <a:solidFill>
                  <a:srgbClr val="FF0000"/>
                </a:solidFill>
              </a:rPr>
              <a:t>Cyclops64</a:t>
            </a:r>
            <a:r>
              <a:rPr lang="en-US" sz="4400" dirty="0">
                <a:solidFill>
                  <a:srgbClr val="FF0000"/>
                </a:solidFill>
              </a:rPr>
              <a:t> (known as </a:t>
            </a:r>
            <a:r>
              <a:rPr lang="en-US" sz="4400" b="1" dirty="0">
                <a:solidFill>
                  <a:srgbClr val="FF0000"/>
                </a:solidFill>
              </a:rPr>
              <a:t>Blue Gene/C</a:t>
            </a:r>
            <a:r>
              <a:rPr lang="en-US" sz="4400" dirty="0">
                <a:solidFill>
                  <a:srgbClr val="FF0000"/>
                </a:solidFill>
              </a:rPr>
              <a:t>)</a:t>
            </a:r>
            <a:endParaRPr kumimoji="1" lang="zh-CN" altLang="en-US" sz="4400" b="1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 descr="BlueGen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752" y="1714488"/>
            <a:ext cx="6182451" cy="3924322"/>
          </a:xfrm>
          <a:prstGeom prst="rect">
            <a:avLst/>
          </a:prstGeom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Classes of Parallelism and Parallel Architecture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456" y="1125539"/>
            <a:ext cx="10658111" cy="4795837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Two kinds of parallelism in application</a:t>
            </a:r>
          </a:p>
          <a:p>
            <a:pPr lvl="1"/>
            <a:r>
              <a:rPr lang="en-US" altLang="zh-CN" dirty="0" smtClean="0"/>
              <a:t>Data-level Parallelism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DLP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Task-level Parallelism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TLP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Hardware exploit in 4 major ways</a:t>
            </a:r>
          </a:p>
          <a:p>
            <a:pPr lvl="1"/>
            <a:r>
              <a:rPr lang="en-US" altLang="zh-CN" dirty="0" smtClean="0"/>
              <a:t>Instruction level Parallelism</a:t>
            </a:r>
          </a:p>
          <a:p>
            <a:pPr lvl="1"/>
            <a:r>
              <a:rPr lang="en-US" altLang="zh-CN" dirty="0" smtClean="0"/>
              <a:t>Vector Architecture and GPUs</a:t>
            </a:r>
          </a:p>
          <a:p>
            <a:pPr lvl="1"/>
            <a:r>
              <a:rPr lang="en-US" altLang="zh-CN" dirty="0" smtClean="0"/>
              <a:t>Thread-Level Parallelism</a:t>
            </a:r>
          </a:p>
          <a:p>
            <a:pPr lvl="1"/>
            <a:r>
              <a:rPr lang="en-US" altLang="zh-CN" dirty="0" smtClean="0"/>
              <a:t>Request-Level parallelism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881133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46288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3333FF"/>
                </a:solidFill>
              </a:rPr>
              <a:t>Classes of computers</a:t>
            </a:r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5720" y="1739048"/>
            <a:ext cx="6737948" cy="4795837"/>
          </a:xfrm>
          <a:noFill/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308101" y="908051"/>
            <a:ext cx="9359900" cy="83099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>
              <a:buFontTx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Flynn’s Taxonomy:</a:t>
            </a:r>
            <a:r>
              <a:rPr lang="en-US" altLang="zh-CN" sz="2400" b="1" dirty="0">
                <a:solidFill>
                  <a:srgbClr val="3333FF"/>
                </a:solidFill>
              </a:rPr>
              <a:t> A classification of computer architectures based on the number of streams of instructions and data</a:t>
            </a:r>
            <a:r>
              <a:rPr lang="en-US" altLang="zh-CN" dirty="0">
                <a:solidFill>
                  <a:srgbClr val="3333FF"/>
                </a:solidFill>
              </a:rPr>
              <a:t> </a:t>
            </a:r>
          </a:p>
        </p:txBody>
      </p:sp>
      <p:pic>
        <p:nvPicPr>
          <p:cNvPr id="24582" name="Picture 6" descr="flynn,michae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5700" y="2336006"/>
            <a:ext cx="1781175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635298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classification</a:t>
            </a:r>
          </a:p>
        </p:txBody>
      </p:sp>
      <p:pic>
        <p:nvPicPr>
          <p:cNvPr id="26628" name="Picture 4" descr="a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5913" y="0"/>
            <a:ext cx="7345362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 descr="a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5914" y="3240088"/>
            <a:ext cx="7343775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19707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Question1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125539"/>
            <a:ext cx="10802127" cy="4795837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      ) 1. From the view of computer architecture, the machine attributes that assembler programmer can see are _______.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/>
              <a:t>A. the functions to be accomplished by computer software.</a:t>
            </a:r>
            <a:endParaRPr lang="zh-CN" altLang="en-US" sz="2400" dirty="0"/>
          </a:p>
          <a:p>
            <a:r>
              <a:rPr lang="en-US" sz="2400" dirty="0"/>
              <a:t>B. the organization of all computer hardware.</a:t>
            </a:r>
            <a:endParaRPr lang="zh-CN" altLang="en-US" sz="2400" dirty="0"/>
          </a:p>
          <a:p>
            <a:r>
              <a:rPr lang="en-US" sz="2400" dirty="0"/>
              <a:t>C. the hardware abstraction to be used when programming.</a:t>
            </a:r>
            <a:endParaRPr lang="zh-CN" altLang="en-US" sz="2400" dirty="0"/>
          </a:p>
          <a:p>
            <a:r>
              <a:rPr lang="en-US" sz="2400" dirty="0"/>
              <a:t>D. the hardware implementation of the various computer components</a:t>
            </a:r>
            <a:endParaRPr lang="zh-CN" altLang="en-US" sz="2400" dirty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700463" y="1"/>
            <a:ext cx="6716712" cy="981075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SISD</a:t>
            </a:r>
            <a:r>
              <a:rPr lang="en-US" altLang="zh-CN" smtClean="0"/>
              <a:t> </a:t>
            </a:r>
          </a:p>
        </p:txBody>
      </p:sp>
      <p:sp>
        <p:nvSpPr>
          <p:cNvPr id="1208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47850" y="1341438"/>
            <a:ext cx="85344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/>
              <a:t>A serial (non-parallel) computer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Single instruction: only one instruction stream is being acted on by the CPU during any one clock cycle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Single data: only one data stream is being used as input during any one clock cycle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Deterministic execution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This is the oldest and until recently, the most prevalent form of computer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Examples: most PCs, single CPU workstations and mainframes </a:t>
            </a:r>
          </a:p>
        </p:txBody>
      </p:sp>
      <p:pic>
        <p:nvPicPr>
          <p:cNvPr id="120836" name="Picture 4" descr="SIS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5776" y="1052514"/>
            <a:ext cx="4505325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13884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084639" y="1"/>
            <a:ext cx="6332537" cy="981075"/>
          </a:xfrm>
        </p:spPr>
        <p:txBody>
          <a:bodyPr/>
          <a:lstStyle/>
          <a:p>
            <a:pPr eaLnBrk="1" hangingPunct="1"/>
            <a:r>
              <a:rPr lang="en-US" altLang="zh-CN" sz="4800"/>
              <a:t>SIMD</a:t>
            </a:r>
          </a:p>
        </p:txBody>
      </p:sp>
      <p:sp>
        <p:nvSpPr>
          <p:cNvPr id="1218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1125538"/>
            <a:ext cx="8839200" cy="48180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400"/>
              <a:t>A type of parallel computer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Single instruction: All processing units execute the same instruction at any given clock cycle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Multiple data: Each processing unit can operate on a different data element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This type of machine typically has an instruction dispatcher, a very high-bandwidth internal network, and a very large array of very small-capacity instruction units.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Best suited for specialized problems characterized by a high degree of regularity,such as image processing.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Synchronous (lockstep) and deterministic execution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Two varieties: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/>
              <a:t>Processor Arrays</a:t>
            </a:r>
            <a:r>
              <a:rPr lang="en-US" altLang="zh-CN" sz="2000"/>
              <a:t>: Connection Machine CM-2, Maspar MP-1, MP-2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b="1"/>
              <a:t>Vector Pipelines:</a:t>
            </a:r>
            <a:r>
              <a:rPr lang="en-US" altLang="zh-CN" sz="2000"/>
              <a:t> IBM 9000, Cray C90, Fujitsu VP, NEC SX-2, Hitachi S820 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/>
          </a:p>
        </p:txBody>
      </p:sp>
      <p:pic>
        <p:nvPicPr>
          <p:cNvPr id="121860" name="Picture 4" descr="SIM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1451" y="1196975"/>
            <a:ext cx="7345363" cy="477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543281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MIMD</a:t>
            </a:r>
          </a:p>
        </p:txBody>
      </p:sp>
      <p:sp>
        <p:nvSpPr>
          <p:cNvPr id="1239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4825" y="1125539"/>
            <a:ext cx="8623300" cy="4727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Currently, the most common type of parallel computer. Most modern computers fall into this category.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Multiple Instruction: every processor may be executing a different instruction stream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Multiple Data: every processor may be working with a different data stream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Execution can be synchronous or asynchronous, deterministic or non-deterministic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Examples: most current supercomputers, networked parallel computer "grids" and multi-processor SMP computers - including some types of PCs. </a:t>
            </a:r>
          </a:p>
        </p:txBody>
      </p:sp>
      <p:pic>
        <p:nvPicPr>
          <p:cNvPr id="30724" name="Picture 4" descr="MIM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3826" y="1268414"/>
            <a:ext cx="800417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272003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/>
      <p:bldP spid="12390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Topics in Chapter</a:t>
            </a:r>
          </a:p>
        </p:txBody>
      </p:sp>
      <p:sp>
        <p:nvSpPr>
          <p:cNvPr id="665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914400"/>
            <a:ext cx="8534400" cy="5410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rgbClr val="0000FF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1.8  Measuring, Reporting and summerizing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Technology Trends</a:t>
            </a:r>
          </a:p>
        </p:txBody>
      </p:sp>
      <p:sp>
        <p:nvSpPr>
          <p:cNvPr id="6758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404392" y="1270287"/>
            <a:ext cx="6264051" cy="4683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/>
              <a:t>Moore Law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/>
              <a:t>In 1965 he predicted that the number of components the industry would be able to place on a computer chip would double every year. In 1975, he updated his prediction to once every two years. It has become the guiding principle for the semiconductor industry to deliver ever-more-powerful chips while decreasing the cost of electronics.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752185" y="260350"/>
            <a:ext cx="3563937" cy="2628900"/>
            <a:chOff x="3515" y="527"/>
            <a:chExt cx="2245" cy="1656"/>
          </a:xfrm>
        </p:grpSpPr>
        <p:pic>
          <p:nvPicPr>
            <p:cNvPr id="67590" name="Picture 5" descr="Moor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570518">
              <a:off x="3515" y="527"/>
              <a:ext cx="1872" cy="1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591" name="Rectangle 6"/>
            <p:cNvSpPr>
              <a:spLocks noChangeArrowheads="1"/>
            </p:cNvSpPr>
            <p:nvPr/>
          </p:nvSpPr>
          <p:spPr bwMode="auto">
            <a:xfrm>
              <a:off x="4542" y="1933"/>
              <a:ext cx="1218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rgbClr val="0000FF"/>
                  </a:solidFill>
                </a:rPr>
                <a:t>Gordon </a:t>
              </a:r>
              <a:r>
                <a:rPr lang="en-US" altLang="zh-CN" sz="2000" b="1" u="sng">
                  <a:solidFill>
                    <a:srgbClr val="0000FF"/>
                  </a:solidFill>
                  <a:hlinkClick r:id="rId3" tooltip="Moore"/>
                </a:rPr>
                <a:t>Moore</a:t>
              </a:r>
              <a:endParaRPr lang="en-US" altLang="zh-CN" sz="2000" b="1" u="sng">
                <a:solidFill>
                  <a:srgbClr val="0000FF"/>
                </a:solidFill>
              </a:endParaRPr>
            </a:p>
          </p:txBody>
        </p:sp>
      </p:grpSp>
      <p:pic>
        <p:nvPicPr>
          <p:cNvPr id="128007" name="Picture 7" descr="moore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3465" y="2985498"/>
            <a:ext cx="192405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487488" y="0"/>
            <a:ext cx="10333374" cy="918148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Gordon Moore on Moore’s law</a:t>
            </a:r>
          </a:p>
        </p:txBody>
      </p:sp>
      <p:sp>
        <p:nvSpPr>
          <p:cNvPr id="696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47851" y="981075"/>
            <a:ext cx="8588375" cy="472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altLang="zh-CN" sz="2800" b="1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b="1" dirty="0"/>
              <a:t>Moore’s brief Bio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 err="1"/>
              <a:t>http://www.intel.com/pressroom/kits/bios/moore.htm</a:t>
            </a:r>
            <a:endParaRPr lang="en-US" altLang="zh-CN" sz="2400" b="1" dirty="0"/>
          </a:p>
          <a:p>
            <a:pPr eaLnBrk="1" hangingPunct="1">
              <a:lnSpc>
                <a:spcPct val="80000"/>
              </a:lnSpc>
            </a:pPr>
            <a:endParaRPr lang="en-US" altLang="zh-CN" sz="2800" b="1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b="1" dirty="0"/>
              <a:t>Gordon Moore on Moore’s law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800" b="1" dirty="0"/>
              <a:t>    </a:t>
            </a:r>
            <a:r>
              <a:rPr lang="en-US" altLang="zh-CN" sz="2800" b="1" dirty="0">
                <a:hlinkClick r:id="rId2"/>
              </a:rPr>
              <a:t>http://www.sichinamag.com/Article/html/2007-09/2007919032802.htm</a:t>
            </a:r>
            <a:endParaRPr lang="en-US" altLang="zh-CN" sz="2800" b="1" dirty="0"/>
          </a:p>
          <a:p>
            <a:pPr eaLnBrk="1" hangingPunct="1">
              <a:lnSpc>
                <a:spcPct val="80000"/>
              </a:lnSpc>
            </a:pPr>
            <a:endParaRPr lang="en-US" altLang="zh-CN" sz="2800" b="1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b="1" dirty="0"/>
              <a:t> </a:t>
            </a:r>
            <a:r>
              <a:rPr lang="en-US" altLang="zh-CN" sz="2800" dirty="0">
                <a:solidFill>
                  <a:srgbClr val="FF3300"/>
                </a:solidFill>
              </a:rPr>
              <a:t>Video </a:t>
            </a:r>
            <a:r>
              <a:rPr lang="en-US" altLang="zh-CN" sz="2800" dirty="0"/>
              <a:t>on conversation with Moore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800" dirty="0"/>
              <a:t>   </a:t>
            </a:r>
            <a:r>
              <a:rPr lang="en-US" altLang="zh-CN" sz="2800" dirty="0" err="1"/>
              <a:t>http://you.video.sina.com.cn/b/7076856-1282136212.html</a:t>
            </a:r>
            <a:endParaRPr lang="en-US" altLang="zh-CN" sz="2800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Technology Trends</a:t>
            </a:r>
          </a:p>
        </p:txBody>
      </p:sp>
      <p:sp>
        <p:nvSpPr>
          <p:cNvPr id="6861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59496" y="879068"/>
            <a:ext cx="8731696" cy="5943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Integrated circuit logic </a:t>
            </a:r>
            <a:r>
              <a:rPr lang="en-US" altLang="zh-CN" sz="2000" dirty="0" err="1">
                <a:solidFill>
                  <a:schemeClr val="hlink"/>
                </a:solidFill>
                <a:latin typeface="Comic Sans MS" pitchFamily="66" charset="0"/>
              </a:rPr>
              <a:t>technoloty</a:t>
            </a:r>
            <a:endParaRPr lang="en-US" altLang="zh-CN" sz="2000" dirty="0">
              <a:solidFill>
                <a:schemeClr val="hlink"/>
              </a:solidFill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Transistor Density: incr. 35% per year, (4x every 4 years)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Die size:  10%-20% per year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Transistor count per chip:40-55% per year or 2x 10 to 24 months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Semiconductor DRAM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Capacity per DRAM: 25%-40% per year (2x every 2-3 years)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Memory speed:   about 10% per year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FF"/>
                </a:solidFill>
                <a:latin typeface="Comic Sans MS" pitchFamily="66" charset="0"/>
              </a:rPr>
              <a:t>Might stop and may be replaced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Semiconductor Flash – standard storage device in PMDs</a:t>
            </a:r>
          </a:p>
          <a:p>
            <a:pPr lvl="1">
              <a:lnSpc>
                <a:spcPct val="90000"/>
              </a:lnSpc>
            </a:pPr>
            <a:r>
              <a:rPr lang="en-US" altLang="zh-CN" sz="1600" b="1" dirty="0">
                <a:latin typeface="Comic Sans MS" pitchFamily="66" charset="0"/>
              </a:rPr>
              <a:t>Capacity per flash chip</a:t>
            </a:r>
            <a:r>
              <a:rPr lang="zh-CN" altLang="en-US" sz="1600" b="1" dirty="0">
                <a:latin typeface="Comic Sans MS" pitchFamily="66" charset="0"/>
              </a:rPr>
              <a:t>：</a:t>
            </a:r>
            <a:r>
              <a:rPr lang="en-US" altLang="zh-CN" sz="1600" b="1" dirty="0">
                <a:latin typeface="Comic Sans MS" pitchFamily="66" charset="0"/>
              </a:rPr>
              <a:t>50-60% per year </a:t>
            </a:r>
            <a:r>
              <a:rPr lang="zh-CN" altLang="en-US" sz="1600" b="1" dirty="0">
                <a:latin typeface="Comic Sans MS" pitchFamily="66" charset="0"/>
              </a:rPr>
              <a:t>（ </a:t>
            </a:r>
            <a:r>
              <a:rPr lang="en-US" altLang="zh-CN" sz="1600" b="1" dirty="0">
                <a:latin typeface="Comic Sans MS" pitchFamily="66" charset="0"/>
              </a:rPr>
              <a:t>2x every 2 years</a:t>
            </a:r>
            <a:r>
              <a:rPr lang="zh-CN" altLang="en-US" sz="1600" b="1" dirty="0">
                <a:latin typeface="Comic Sans MS" pitchFamily="66" charset="0"/>
              </a:rPr>
              <a:t>）</a:t>
            </a:r>
            <a:endParaRPr lang="en-US" altLang="zh-CN" sz="1600" b="1" dirty="0"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1600" b="1" dirty="0">
                <a:latin typeface="Comic Sans MS" pitchFamily="66" charset="0"/>
              </a:rPr>
              <a:t>15-20 times cheaper than DRAM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Magnetic Disk tech.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Desnsity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:  30% </a:t>
            </a: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p.y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.  Before 1990;    60% </a:t>
            </a: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p.y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. 1990-1996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             100 </a:t>
            </a: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p.y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.  1996-2004 ;    30% </a:t>
            </a:r>
            <a:r>
              <a:rPr lang="en-US" altLang="zh-CN" sz="1800" b="1" dirty="0" err="1">
                <a:solidFill>
                  <a:srgbClr val="000000"/>
                </a:solidFill>
                <a:latin typeface="Comic Sans MS" pitchFamily="66" charset="0"/>
              </a:rPr>
              <a:t>p.y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. after 2004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capacity:   about 60% per year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latin typeface="Comic Sans MS" pitchFamily="66" charset="0"/>
              </a:rPr>
              <a:t>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bandwidth:        10Mb 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 100Mb  1Gb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Comic Sans MS" pitchFamily="66" charset="0"/>
              </a:rPr>
              <a:t>                              10 years          5 years</a:t>
            </a: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6384032" y="643956"/>
            <a:ext cx="5544616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Designers often design for the next technology.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Improvement of DRAM rate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345121"/>
              </p:ext>
            </p:extLst>
          </p:nvPr>
        </p:nvGraphicFramePr>
        <p:xfrm>
          <a:off x="1775884" y="1196752"/>
          <a:ext cx="8928628" cy="475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202"/>
                <a:gridCol w="1422259"/>
                <a:gridCol w="2528461"/>
                <a:gridCol w="3871706"/>
              </a:tblGrid>
              <a:tr h="792088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AQA Edition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Year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DRAM growth</a:t>
                      </a: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Characterization of impact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on DRAM capacity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60%  /  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Quadrupling every 3 years</a:t>
                      </a:r>
                      <a:endParaRPr lang="zh-CN" altLang="en-US" dirty="0"/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60% / 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Quadrupling every 3 years</a:t>
                      </a:r>
                      <a:endParaRPr lang="zh-CN" altLang="en-US" dirty="0"/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40%-60%/ year                   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Quadrupling every 3 to 4 years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40% / 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Doubling every 2 years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25% - 40% / 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Doubling every 2 - 3 years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160874"/>
      </p:ext>
    </p:extLst>
  </p:cSld>
  <p:clrMapOvr>
    <a:masterClrMapping/>
  </p:clrMapOvr>
  <p:transition spd="slow">
    <p:pull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Import Notes</a:t>
            </a:r>
          </a:p>
        </p:txBody>
      </p:sp>
      <p:sp>
        <p:nvSpPr>
          <p:cNvPr id="706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199456" y="1125539"/>
            <a:ext cx="10658111" cy="47958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A rule of thumb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</a:rPr>
              <a:t>Cost decrease rate ~ density increase rate</a:t>
            </a:r>
          </a:p>
          <a:p>
            <a:pPr eaLnBrk="1" hangingPunct="1"/>
            <a:endParaRPr lang="en-US" altLang="zh-CN" dirty="0" smtClean="0">
              <a:solidFill>
                <a:schemeClr val="hlink"/>
              </a:solidFill>
            </a:endParaRPr>
          </a:p>
          <a:p>
            <a:pPr eaLnBrk="1" hangingPunct="1"/>
            <a:r>
              <a:rPr lang="en-US" altLang="zh-CN" dirty="0" smtClean="0"/>
              <a:t>Technology thresholds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</a:rPr>
              <a:t>Technology improves continuously, an impact of this improvements can be in discrete leaps.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8283" y="1"/>
            <a:ext cx="8929718" cy="836613"/>
          </a:xfrm>
        </p:spPr>
        <p:txBody>
          <a:bodyPr/>
          <a:lstStyle/>
          <a:p>
            <a:pPr eaLnBrk="1" hangingPunct="1"/>
            <a:r>
              <a:rPr lang="en-US" altLang="zh-CN" sz="3400" dirty="0" err="1"/>
              <a:t>Perf</a:t>
            </a:r>
            <a:r>
              <a:rPr lang="en-US" altLang="zh-CN" sz="3400" dirty="0"/>
              <a:t>. Trends:   Bandwidth over latency</a:t>
            </a:r>
          </a:p>
        </p:txBody>
      </p:sp>
      <p:sp>
        <p:nvSpPr>
          <p:cNvPr id="133123" name="Rectangle 3"/>
          <p:cNvSpPr>
            <a:spLocks noGrp="1" noRot="1" noChangeArrowheads="1"/>
          </p:cNvSpPr>
          <p:nvPr>
            <p:ph sz="half" idx="1"/>
          </p:nvPr>
        </p:nvSpPr>
        <p:spPr>
          <a:xfrm>
            <a:off x="1774826" y="1125538"/>
            <a:ext cx="7705551" cy="27559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0000FF"/>
                </a:solidFill>
              </a:rPr>
              <a:t>Bandwidth/throughput</a:t>
            </a:r>
            <a:r>
              <a:rPr lang="en-US" altLang="zh-CN" dirty="0" smtClean="0"/>
              <a:t>: total amount of work done in a given time</a:t>
            </a:r>
          </a:p>
          <a:p>
            <a:pPr eaLnBrk="1" hangingPunct="1"/>
            <a:r>
              <a:rPr lang="en-US" altLang="zh-CN" dirty="0" smtClean="0">
                <a:solidFill>
                  <a:srgbClr val="0000FF"/>
                </a:solidFill>
              </a:rPr>
              <a:t>Latency/response time</a:t>
            </a:r>
            <a:r>
              <a:rPr lang="en-US" altLang="zh-CN" dirty="0" smtClean="0"/>
              <a:t>: the time between the start and the completion of an event.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</p:txBody>
      </p:sp>
      <p:sp>
        <p:nvSpPr>
          <p:cNvPr id="133126" name="Rectangle 6"/>
          <p:cNvSpPr>
            <a:spLocks noGrp="1" noRot="1" noChangeArrowheads="1"/>
          </p:cNvSpPr>
          <p:nvPr>
            <p:ph sz="half" idx="2"/>
          </p:nvPr>
        </p:nvSpPr>
        <p:spPr>
          <a:xfrm>
            <a:off x="1524001" y="5373689"/>
            <a:ext cx="8443913" cy="114617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Rule of thumb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</a:rPr>
              <a:t>Bandwidth grow rate ~ improvement in </a:t>
            </a:r>
            <a:r>
              <a:rPr lang="en-US" altLang="zh-CN" dirty="0" err="1" smtClean="0">
                <a:solidFill>
                  <a:srgbClr val="0000FF"/>
                </a:solidFill>
              </a:rPr>
              <a:t>latency</a:t>
            </a:r>
            <a:r>
              <a:rPr lang="en-US" altLang="zh-CN" b="1" baseline="30000" dirty="0" err="1" smtClean="0">
                <a:solidFill>
                  <a:srgbClr val="0000FF"/>
                </a:solidFill>
              </a:rPr>
              <a:t>2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4792663" y="5070476"/>
            <a:ext cx="18415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zh-CN" altLang="zh-CN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83" y="1015964"/>
            <a:ext cx="8462173" cy="43577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91545" y="5373689"/>
            <a:ext cx="86764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000X—25</a:t>
            </a:r>
            <a:r>
              <a:rPr lang="zh-CN" altLang="en-US" dirty="0"/>
              <a:t>，</a:t>
            </a:r>
            <a:r>
              <a:rPr lang="en-US" altLang="zh-CN" dirty="0"/>
              <a:t>000X in Bandwidth</a:t>
            </a:r>
          </a:p>
          <a:p>
            <a:r>
              <a:rPr lang="en-US" altLang="zh-CN" dirty="0"/>
              <a:t>30X—80X in latency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133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build="p"/>
      <p:bldP spid="13312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Question2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9496" y="1124744"/>
            <a:ext cx="9433048" cy="4683125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     )2 . Which of the following descriptions about “Computer architecture” is true?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Computer architecture refers only to instruction set architecture design. </a:t>
            </a:r>
            <a:endParaRPr lang="zh-CN" alt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Computer architecture means the implementation of a machine, which has two components: organization and hardware.</a:t>
            </a:r>
            <a:endParaRPr lang="zh-CN" alt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Computer architecture design doesn’t need to provide support to compilers. </a:t>
            </a:r>
            <a:endParaRPr lang="zh-CN" alt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Computer architecture is intended to cover all three aspects of computer design ---- instruction set architecture, organization and hardware.</a:t>
            </a:r>
            <a:endParaRPr lang="zh-CN" altLang="en-US" sz="2400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000"/>
              <a:t>Performance milestones in microprocessor</a:t>
            </a:r>
          </a:p>
        </p:txBody>
      </p:sp>
      <p:pic>
        <p:nvPicPr>
          <p:cNvPr id="727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489" y="2033323"/>
            <a:ext cx="8207022" cy="2980267"/>
          </a:xfrm>
          <a:noFill/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850" y="116632"/>
            <a:ext cx="7481887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/>
              <a:t>Challenges for IC </a:t>
            </a:r>
            <a:r>
              <a:rPr lang="en-US" altLang="zh-CN" dirty="0" err="1" smtClean="0"/>
              <a:t>Tecnology</a:t>
            </a:r>
            <a:endParaRPr lang="en-US" altLang="zh-CN" dirty="0" smtClean="0"/>
          </a:p>
        </p:txBody>
      </p:sp>
      <p:sp>
        <p:nvSpPr>
          <p:cNvPr id="737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271464" y="1219200"/>
            <a:ext cx="9433048" cy="45672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IC characteristic: 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feature size(</a:t>
            </a:r>
            <a:r>
              <a:rPr lang="zh-CN" altLang="en-US" sz="2800" dirty="0">
                <a:solidFill>
                  <a:srgbClr val="0000FF"/>
                </a:solidFill>
                <a:latin typeface="Comic Sans MS" pitchFamily="66" charset="0"/>
              </a:rPr>
              <a:t>特征尺寸）</a:t>
            </a:r>
            <a:endParaRPr lang="zh-CN" altLang="en-US" dirty="0" smtClean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</a:rPr>
              <a:t>10</a:t>
            </a:r>
            <a:r>
              <a:rPr lang="en-US" altLang="zh-CN" sz="2400" dirty="0">
                <a:latin typeface="Comic Sans MS" pitchFamily="66" charset="0"/>
                <a:sym typeface="Symbol" pitchFamily="18" charset="2"/>
              </a:rPr>
              <a:t> microns in 1971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  </a:t>
            </a:r>
            <a:r>
              <a:rPr lang="en-US" altLang="zh-CN" sz="2400" dirty="0" err="1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0.18microns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in 2001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altLang="zh-CN" sz="2400" dirty="0">
                <a:latin typeface="Comic Sans MS" pitchFamily="66" charset="0"/>
                <a:sym typeface="Symbol" pitchFamily="18" charset="2"/>
              </a:rPr>
              <a:t>  0.09 microns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in 2006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 0.032 microns in 2011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7nm is under way.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chemeClr val="hlink"/>
                </a:solidFill>
                <a:latin typeface="Comic Sans MS" pitchFamily="66" charset="0"/>
                <a:sym typeface="Wingdings" pitchFamily="2" charset="2"/>
              </a:rPr>
              <a:t>Rule of thumb: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  transistor </a:t>
            </a:r>
            <a:r>
              <a:rPr lang="en-US" altLang="zh-CN" sz="2400" dirty="0" err="1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perf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Wingdings" pitchFamily="2" charset="2"/>
              </a:rPr>
              <a:t>. Improves linearly with decreasing feature size.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                    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IC density improvement is both opportunity and Challenge: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  <a:sym typeface="Symbol" pitchFamily="18" charset="2"/>
              </a:rPr>
              <a:t>signal delay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for a wire increase in proportion to the product of its resistance and capacitance.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Wire delay---major design limitation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Bad prediction with big guy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“There is no reason anyone would want a computer in their home.” </a:t>
            </a:r>
            <a:br>
              <a:rPr lang="en-US" dirty="0" smtClean="0"/>
            </a:br>
            <a:endParaRPr lang="en-US" dirty="0" smtClean="0"/>
          </a:p>
          <a:p>
            <a:pPr lvl="2">
              <a:buNone/>
            </a:pPr>
            <a:r>
              <a:rPr lang="en-US" dirty="0" smtClean="0"/>
              <a:t>--Ken Olson, president, </a:t>
            </a:r>
          </a:p>
          <a:p>
            <a:pPr lvl="2">
              <a:buNone/>
            </a:pPr>
            <a:r>
              <a:rPr lang="en-US" dirty="0" smtClean="0"/>
              <a:t>Chairman and founder of Digital Equipment Corp., 1977</a:t>
            </a:r>
          </a:p>
          <a:p>
            <a:pPr lvl="2"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Topics in Chapter</a:t>
            </a:r>
          </a:p>
        </p:txBody>
      </p:sp>
      <p:sp>
        <p:nvSpPr>
          <p:cNvPr id="7475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271464" y="914400"/>
            <a:ext cx="9721080" cy="5410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1.5  Trends in power and Energy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1.8  Measuring, Reporting and </a:t>
            </a:r>
            <a:r>
              <a:rPr lang="en-US" altLang="zh-CN" sz="2800" dirty="0" err="1">
                <a:solidFill>
                  <a:schemeClr val="folHlink"/>
                </a:solidFill>
                <a:latin typeface="Comic Sans MS" pitchFamily="66" charset="0"/>
              </a:rPr>
              <a:t>summerizing</a:t>
            </a: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Trends in Power</a:t>
            </a:r>
          </a:p>
        </p:txBody>
      </p:sp>
      <p:sp>
        <p:nvSpPr>
          <p:cNvPr id="7577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343472" y="1125539"/>
            <a:ext cx="10514095" cy="4795837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3300"/>
                </a:solidFill>
                <a:latin typeface="Comic Sans MS" pitchFamily="66" charset="0"/>
                <a:sym typeface="Symbol" pitchFamily="18" charset="2"/>
              </a:rPr>
              <a:t>Power</a:t>
            </a:r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also provide challenges as device scaled</a:t>
            </a:r>
          </a:p>
          <a:p>
            <a:pPr lvl="1" eaLnBrk="1" hangingPunct="1"/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first microprocessor: 1/</a:t>
            </a:r>
            <a:r>
              <a:rPr lang="en-US" altLang="zh-CN" dirty="0" err="1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10watt</a:t>
            </a:r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--&gt;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                     </a:t>
            </a:r>
            <a:r>
              <a:rPr lang="en-US" altLang="zh-CN" dirty="0" err="1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2GHz</a:t>
            </a:r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P4</a:t>
            </a:r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: </a:t>
            </a:r>
            <a:r>
              <a:rPr lang="en-US" altLang="zh-CN" dirty="0" err="1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135watt</a:t>
            </a:r>
            <a:endParaRPr lang="en-US" altLang="zh-CN" dirty="0" smtClean="0">
              <a:solidFill>
                <a:srgbClr val="000000"/>
              </a:solidFill>
              <a:latin typeface="Comic Sans MS" pitchFamily="66" charset="0"/>
              <a:sym typeface="Symbol" pitchFamily="18" charset="2"/>
            </a:endParaRPr>
          </a:p>
          <a:p>
            <a:pPr eaLnBrk="1" hangingPunct="1"/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Challenges:</a:t>
            </a:r>
          </a:p>
          <a:p>
            <a:pPr lvl="1" eaLnBrk="1" hangingPunct="1"/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distributing the power</a:t>
            </a:r>
          </a:p>
          <a:p>
            <a:pPr lvl="1" eaLnBrk="1" hangingPunct="1"/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removing the heat</a:t>
            </a:r>
          </a:p>
          <a:p>
            <a:pPr lvl="1" eaLnBrk="1" hangingPunct="1"/>
            <a:r>
              <a:rPr lang="en-US" altLang="zh-CN" dirty="0" smtClean="0">
                <a:solidFill>
                  <a:srgbClr val="000000"/>
                </a:solidFill>
                <a:latin typeface="Comic Sans MS" pitchFamily="66" charset="0"/>
                <a:sym typeface="Symbol" pitchFamily="18" charset="2"/>
              </a:rPr>
              <a:t>preventing hot spot</a:t>
            </a:r>
          </a:p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Techiques</a:t>
            </a:r>
            <a:r>
              <a:rPr lang="en-US" altLang="zh-CN" dirty="0" smtClean="0"/>
              <a:t> to save </a:t>
            </a:r>
            <a:r>
              <a:rPr lang="en-US" altLang="zh-CN" dirty="0" err="1" smtClean="0"/>
              <a:t>engery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456" y="1125539"/>
            <a:ext cx="10658111" cy="479583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100" dirty="0">
                <a:latin typeface="+mj-lt"/>
                <a:ea typeface="+mj-ea"/>
              </a:rPr>
              <a:t>Do nothing well----stop the clocks when cores are idle.</a:t>
            </a:r>
          </a:p>
          <a:p>
            <a:r>
              <a:rPr lang="en-US" altLang="zh-CN" sz="3100" dirty="0">
                <a:latin typeface="+mj-lt"/>
                <a:ea typeface="+mj-ea"/>
              </a:rPr>
              <a:t>Dynamic Voltage – Frequency Scaling (DVFS)</a:t>
            </a:r>
          </a:p>
          <a:p>
            <a:pPr lvl="1"/>
            <a:r>
              <a:rPr lang="en-US" altLang="zh-CN" sz="3100" dirty="0">
                <a:latin typeface="+mj-lt"/>
                <a:ea typeface="+mj-ea"/>
              </a:rPr>
              <a:t>A few clock frequency and voltages</a:t>
            </a:r>
          </a:p>
          <a:p>
            <a:r>
              <a:rPr lang="en-US" altLang="zh-CN" sz="3100" dirty="0">
                <a:latin typeface="+mj-lt"/>
                <a:ea typeface="+mj-ea"/>
              </a:rPr>
              <a:t>Design for typical case </a:t>
            </a:r>
          </a:p>
          <a:p>
            <a:pPr lvl="1"/>
            <a:r>
              <a:rPr lang="en-US" altLang="zh-CN" sz="3100" dirty="0">
                <a:latin typeface="+mj-lt"/>
                <a:ea typeface="+mj-ea"/>
              </a:rPr>
              <a:t>Lower power modes</a:t>
            </a:r>
            <a:r>
              <a:rPr lang="zh-CN" altLang="en-US" sz="3100" dirty="0">
                <a:latin typeface="+mj-lt"/>
                <a:ea typeface="+mj-ea"/>
              </a:rPr>
              <a:t>（</a:t>
            </a:r>
            <a:r>
              <a:rPr lang="en-US" altLang="zh-CN" sz="3100" dirty="0">
                <a:latin typeface="+mj-lt"/>
                <a:ea typeface="+mj-ea"/>
              </a:rPr>
              <a:t>LPM</a:t>
            </a:r>
            <a:r>
              <a:rPr lang="zh-CN" altLang="en-US" sz="3100" dirty="0">
                <a:latin typeface="+mj-lt"/>
                <a:ea typeface="+mj-ea"/>
              </a:rPr>
              <a:t>）</a:t>
            </a:r>
            <a:r>
              <a:rPr lang="en-US" altLang="zh-CN" sz="3100" dirty="0">
                <a:latin typeface="+mj-lt"/>
                <a:ea typeface="+mj-ea"/>
              </a:rPr>
              <a:t> –save power</a:t>
            </a:r>
          </a:p>
          <a:p>
            <a:pPr lvl="1"/>
            <a:r>
              <a:rPr lang="en-US" altLang="zh-CN" sz="3100" dirty="0">
                <a:latin typeface="+mj-lt"/>
                <a:ea typeface="+mj-ea"/>
              </a:rPr>
              <a:t>Can not  access DRAM or disk when in LPM</a:t>
            </a:r>
          </a:p>
          <a:p>
            <a:r>
              <a:rPr lang="en-US" altLang="zh-CN" sz="3100" dirty="0">
                <a:latin typeface="+mj-lt"/>
                <a:ea typeface="+mj-ea"/>
              </a:rPr>
              <a:t>Overlocking</a:t>
            </a:r>
          </a:p>
          <a:p>
            <a:pPr lvl="1"/>
            <a:r>
              <a:rPr lang="en-US" altLang="zh-CN" sz="3100" dirty="0">
                <a:latin typeface="+mj-lt"/>
                <a:ea typeface="+mj-ea"/>
              </a:rPr>
              <a:t>Turn off all cores but one and run at higher </a:t>
            </a:r>
            <a:r>
              <a:rPr lang="en-US" altLang="zh-CN" sz="3100" dirty="0" err="1">
                <a:latin typeface="+mj-lt"/>
                <a:ea typeface="+mj-ea"/>
              </a:rPr>
              <a:t>clok</a:t>
            </a:r>
            <a:r>
              <a:rPr lang="en-US" altLang="zh-CN" sz="3100" dirty="0">
                <a:latin typeface="+mj-lt"/>
                <a:ea typeface="+mj-ea"/>
              </a:rPr>
              <a:t> rate</a:t>
            </a:r>
            <a:r>
              <a:rPr lang="en-US" altLang="zh-CN" sz="2300" dirty="0">
                <a:latin typeface="+mj-lt"/>
                <a:ea typeface="+mj-ea"/>
              </a:rPr>
              <a:t>.</a:t>
            </a:r>
          </a:p>
          <a:p>
            <a:r>
              <a:rPr lang="en-US" altLang="zh-CN" sz="3100" dirty="0">
                <a:latin typeface="+mj-lt"/>
                <a:ea typeface="+mj-ea"/>
              </a:rPr>
              <a:t>Race-to-halt</a:t>
            </a:r>
          </a:p>
          <a:p>
            <a:pPr lvl="1"/>
            <a:r>
              <a:rPr lang="en-US" altLang="zh-CN" sz="3100" dirty="0">
                <a:latin typeface="+mj-lt"/>
                <a:ea typeface="+mj-ea"/>
              </a:rPr>
              <a:t>Use a faster</a:t>
            </a:r>
            <a:r>
              <a:rPr lang="zh-CN" altLang="en-US" sz="3100" dirty="0">
                <a:latin typeface="+mj-lt"/>
                <a:ea typeface="+mj-ea"/>
              </a:rPr>
              <a:t>， </a:t>
            </a:r>
            <a:r>
              <a:rPr lang="en-US" altLang="zh-CN" sz="3100" dirty="0">
                <a:latin typeface="+mj-lt"/>
                <a:ea typeface="+mj-ea"/>
              </a:rPr>
              <a:t>less energy-efficient processor to allow the rest</a:t>
            </a:r>
            <a:r>
              <a:rPr lang="zh-CN" altLang="en-US" sz="3100" dirty="0">
                <a:latin typeface="+mj-lt"/>
                <a:ea typeface="+mj-ea"/>
              </a:rPr>
              <a:t> </a:t>
            </a:r>
            <a:r>
              <a:rPr lang="en-US" altLang="zh-CN" sz="3100" dirty="0">
                <a:latin typeface="+mj-lt"/>
                <a:ea typeface="+mj-ea"/>
              </a:rPr>
              <a:t>of the system to </a:t>
            </a:r>
            <a:r>
              <a:rPr lang="en-US" altLang="zh-CN" sz="3100" dirty="0" err="1">
                <a:latin typeface="+mj-lt"/>
                <a:ea typeface="+mj-ea"/>
              </a:rPr>
              <a:t>to</a:t>
            </a:r>
            <a:r>
              <a:rPr lang="en-US" altLang="zh-CN" sz="3100" dirty="0">
                <a:latin typeface="+mj-lt"/>
                <a:ea typeface="+mj-ea"/>
              </a:rPr>
              <a:t> into a sleep mode</a:t>
            </a:r>
          </a:p>
          <a:p>
            <a:pPr lvl="1"/>
            <a:endParaRPr lang="en-US" altLang="zh-CN" dirty="0" smtClean="0">
              <a:latin typeface="+mj-lt"/>
              <a:ea typeface="+mj-ea"/>
            </a:endParaRP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0356724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Compare the performance / power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6815933" y="771565"/>
            <a:ext cx="414337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altLang="zh-CN" sz="4000" dirty="0">
                <a:solidFill>
                  <a:srgbClr val="FF3300"/>
                </a:solidFill>
                <a:ea typeface="华文行楷" pitchFamily="2" charset="-122"/>
              </a:rPr>
              <a:t>Pentium</a:t>
            </a:r>
            <a:r>
              <a:rPr lang="en-US" altLang="zh-CN" sz="4000" dirty="0">
                <a:solidFill>
                  <a:srgbClr val="FF3300"/>
                </a:solidFill>
                <a:latin typeface="Verdana" pitchFamily="34" charset="0"/>
                <a:ea typeface="华文行楷" pitchFamily="2" charset="-122"/>
              </a:rPr>
              <a:t>®</a:t>
            </a:r>
            <a:r>
              <a:rPr lang="en-US" altLang="zh-CN" sz="4000" dirty="0">
                <a:solidFill>
                  <a:srgbClr val="FF3300"/>
                </a:solidFill>
                <a:ea typeface="华文行楷" pitchFamily="2" charset="-122"/>
              </a:rPr>
              <a:t> 4 Processor</a:t>
            </a:r>
          </a:p>
        </p:txBody>
      </p:sp>
      <p:pic>
        <p:nvPicPr>
          <p:cNvPr id="76805" name="Picture 5" descr="P4dielow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1" y="1935960"/>
            <a:ext cx="3030035" cy="317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7107238" y="5164670"/>
            <a:ext cx="3560762" cy="16160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 eaLnBrk="0" hangingPunct="0"/>
            <a:r>
              <a:rPr lang="en-US" altLang="zh-CN" sz="2000" b="1" dirty="0"/>
              <a:t>August 27, 2003</a:t>
            </a:r>
          </a:p>
          <a:p>
            <a:pPr algn="l" eaLnBrk="0" hangingPunct="0"/>
            <a:r>
              <a:rPr lang="en-US" altLang="zh-CN" sz="2000" b="1" dirty="0"/>
              <a:t>@3.2 GHz core</a:t>
            </a:r>
          </a:p>
          <a:p>
            <a:pPr algn="l" eaLnBrk="0" hangingPunct="0"/>
            <a:r>
              <a:rPr lang="en-US" altLang="zh-CN" sz="2000" b="1" dirty="0"/>
              <a:t>55 Million 0.13µ transistors</a:t>
            </a:r>
          </a:p>
          <a:p>
            <a:pPr algn="l" eaLnBrk="0" hangingPunct="0"/>
            <a:r>
              <a:rPr lang="en-US" altLang="zh-CN" sz="2000" b="1" dirty="0"/>
              <a:t>1249 SPECint2000</a:t>
            </a:r>
          </a:p>
          <a:p>
            <a:pPr algn="l" eaLnBrk="0" hangingPunct="0"/>
            <a:endParaRPr lang="en-US" altLang="zh-CN" sz="2000" b="1" dirty="0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1502668" y="932660"/>
            <a:ext cx="38433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l"/>
            <a:r>
              <a:rPr lang="en-US" altLang="zh-CN" sz="4100" dirty="0">
                <a:solidFill>
                  <a:srgbClr val="FF3300"/>
                </a:solidFill>
                <a:ea typeface="华文行楷" pitchFamily="2" charset="-122"/>
              </a:rPr>
              <a:t>  386 Processor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1659063" y="5215735"/>
            <a:ext cx="3051175" cy="16160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zh-CN" sz="2000" b="1" dirty="0"/>
              <a:t>May 1986</a:t>
            </a:r>
          </a:p>
          <a:p>
            <a:pPr algn="r" eaLnBrk="0" hangingPunct="0"/>
            <a:r>
              <a:rPr lang="en-US" altLang="zh-CN" sz="2000" b="1" dirty="0"/>
              <a:t>@16 MHz core</a:t>
            </a:r>
          </a:p>
          <a:p>
            <a:pPr algn="r" eaLnBrk="0" hangingPunct="0"/>
            <a:r>
              <a:rPr lang="en-US" altLang="zh-CN" sz="2000" b="1" dirty="0"/>
              <a:t>275,000 1.5µ transistors</a:t>
            </a:r>
          </a:p>
          <a:p>
            <a:pPr algn="r" eaLnBrk="0" hangingPunct="0"/>
            <a:r>
              <a:rPr lang="en-US" altLang="zh-CN" sz="2000" b="1" dirty="0"/>
              <a:t>~1.2 </a:t>
            </a:r>
            <a:r>
              <a:rPr lang="en-US" altLang="zh-CN" sz="2000" b="1" dirty="0" err="1"/>
              <a:t>SPECint2000</a:t>
            </a:r>
            <a:endParaRPr lang="en-US" altLang="zh-CN" sz="2000" b="1" dirty="0"/>
          </a:p>
          <a:p>
            <a:pPr algn="r" eaLnBrk="0" hangingPunct="0"/>
            <a:endParaRPr lang="en-US" altLang="zh-CN" sz="2000" b="1" dirty="0"/>
          </a:p>
        </p:txBody>
      </p:sp>
      <p:pic>
        <p:nvPicPr>
          <p:cNvPr id="76809" name="Picture 9" descr="386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3512" y="1935960"/>
            <a:ext cx="2957512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5346006" y="5172988"/>
            <a:ext cx="2074863" cy="1920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 dirty="0"/>
              <a:t>17 Years</a:t>
            </a:r>
          </a:p>
          <a:p>
            <a:pPr eaLnBrk="0" hangingPunct="0"/>
            <a:r>
              <a:rPr lang="en-US" altLang="zh-CN" sz="2000" b="1" dirty="0"/>
              <a:t>200x</a:t>
            </a:r>
          </a:p>
          <a:p>
            <a:pPr eaLnBrk="0" hangingPunct="0"/>
            <a:r>
              <a:rPr lang="en-US" altLang="zh-CN" sz="2000" b="1" dirty="0"/>
              <a:t>200x/11x</a:t>
            </a:r>
          </a:p>
          <a:p>
            <a:pPr eaLnBrk="0" hangingPunct="0"/>
            <a:r>
              <a:rPr lang="en-US" altLang="zh-CN" sz="2000" b="1" dirty="0"/>
              <a:t>1000x</a:t>
            </a:r>
          </a:p>
          <a:p>
            <a:pPr eaLnBrk="0" hangingPunct="0"/>
            <a:endParaRPr lang="en-US" altLang="zh-CN" sz="2000" b="1" dirty="0"/>
          </a:p>
          <a:p>
            <a:pPr eaLnBrk="0" hangingPunct="0"/>
            <a:endParaRPr lang="en-US" altLang="zh-CN" sz="2000" b="1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Power efficiency</a:t>
            </a:r>
            <a:endParaRPr lang="zh-CN" altLang="zh-CN" dirty="0" smtClean="0"/>
          </a:p>
        </p:txBody>
      </p:sp>
      <p:sp>
        <p:nvSpPr>
          <p:cNvPr id="410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dirty="0" smtClean="0"/>
          </a:p>
        </p:txBody>
      </p:sp>
      <p:graphicFrame>
        <p:nvGraphicFramePr>
          <p:cNvPr id="40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297973"/>
              </p:ext>
            </p:extLst>
          </p:nvPr>
        </p:nvGraphicFramePr>
        <p:xfrm>
          <a:off x="841411" y="1371601"/>
          <a:ext cx="4700590" cy="3181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Microsoft Graph 2000 图表" r:id="rId3" imgW="6096000" imgH="4067011" progId="MSGraph.Chart.8">
                  <p:embed followColorScheme="full"/>
                </p:oleObj>
              </mc:Choice>
              <mc:Fallback>
                <p:oleObj name="Microsoft Graph 2000 图表" r:id="rId3" imgW="6096000" imgH="4067011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411" y="1371601"/>
                        <a:ext cx="4700590" cy="3181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27555"/>
              </p:ext>
            </p:extLst>
          </p:nvPr>
        </p:nvGraphicFramePr>
        <p:xfrm>
          <a:off x="6240016" y="1371602"/>
          <a:ext cx="4648200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Microsoft Graph 2000 图表" r:id="rId5" imgW="6096000" imgH="4067011" progId="MSGraph.Chart.8">
                  <p:embed followColorScheme="full"/>
                </p:oleObj>
              </mc:Choice>
              <mc:Fallback>
                <p:oleObj name="Microsoft Graph 2000 图表" r:id="rId5" imgW="6096000" imgH="4067011" progId="MSGraph.Chart.8">
                  <p:embed followColorScheme="full"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016" y="1371602"/>
                        <a:ext cx="4648200" cy="299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Text Box 10"/>
          <p:cNvSpPr txBox="1">
            <a:spLocks noChangeArrowheads="1"/>
          </p:cNvSpPr>
          <p:nvPr/>
        </p:nvSpPr>
        <p:spPr bwMode="auto">
          <a:xfrm>
            <a:off x="7162800" y="4626712"/>
            <a:ext cx="3200400" cy="830997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latin typeface="Verdana" pitchFamily="34" charset="0"/>
              </a:rPr>
              <a:t>Performance scales with area**.5</a:t>
            </a:r>
          </a:p>
        </p:txBody>
      </p:sp>
      <p:sp>
        <p:nvSpPr>
          <p:cNvPr id="141323" name="Text Box 11"/>
          <p:cNvSpPr txBox="1">
            <a:spLocks noChangeArrowheads="1"/>
          </p:cNvSpPr>
          <p:nvPr/>
        </p:nvSpPr>
        <p:spPr bwMode="auto">
          <a:xfrm>
            <a:off x="2362200" y="4572001"/>
            <a:ext cx="3276600" cy="830997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>
                <a:latin typeface="Verdana" pitchFamily="34" charset="0"/>
              </a:rPr>
              <a:t>Power efficiency has dropped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Two concepts</a:t>
            </a:r>
          </a:p>
        </p:txBody>
      </p:sp>
      <p:sp>
        <p:nvSpPr>
          <p:cNvPr id="7782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95472" y="1142985"/>
            <a:ext cx="8261350" cy="46831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sz="3200" dirty="0" smtClean="0">
                <a:solidFill>
                  <a:srgbClr val="0000FF"/>
                </a:solidFill>
              </a:rPr>
              <a:t>Dynamic power:</a:t>
            </a:r>
            <a:r>
              <a:rPr lang="en-US" altLang="zh-CN" sz="3200" dirty="0" smtClean="0"/>
              <a:t> power consumption in switching transistors.</a:t>
            </a:r>
          </a:p>
          <a:p>
            <a:pPr lvl="1" eaLnBrk="1" hangingPunct="1"/>
            <a:r>
              <a:rPr lang="en-US" altLang="zh-CN" sz="2800" dirty="0" smtClean="0"/>
              <a:t>Power </a:t>
            </a:r>
            <a:r>
              <a:rPr lang="en-US" altLang="zh-CN" sz="2800" baseline="-25000" dirty="0" smtClean="0"/>
              <a:t>dynamic</a:t>
            </a:r>
            <a:r>
              <a:rPr lang="en-US" altLang="zh-CN" sz="2800" dirty="0" smtClean="0"/>
              <a:t> = ½ *Capacitive load * </a:t>
            </a:r>
            <a:r>
              <a:rPr lang="en-US" altLang="zh-CN" sz="2800" dirty="0" err="1" smtClean="0"/>
              <a:t>Voltage</a:t>
            </a:r>
            <a:r>
              <a:rPr lang="en-US" altLang="zh-CN" sz="2800" baseline="30000" dirty="0" err="1" smtClean="0"/>
              <a:t>2</a:t>
            </a:r>
            <a:r>
              <a:rPr lang="en-US" altLang="zh-CN" sz="2800" dirty="0" smtClean="0"/>
              <a:t> * Frequency switched</a:t>
            </a:r>
          </a:p>
          <a:p>
            <a:pPr lvl="1" eaLnBrk="1" hangingPunct="1"/>
            <a:r>
              <a:rPr lang="en-US" altLang="zh-CN" sz="2800" dirty="0" smtClean="0"/>
              <a:t>Energy </a:t>
            </a:r>
            <a:r>
              <a:rPr lang="en-US" altLang="zh-CN" sz="2800" baseline="-25000" dirty="0" smtClean="0"/>
              <a:t>dynamic</a:t>
            </a:r>
            <a:r>
              <a:rPr lang="en-US" altLang="zh-CN" sz="2800" dirty="0" smtClean="0"/>
              <a:t> = Capacitive load * </a:t>
            </a:r>
            <a:r>
              <a:rPr lang="en-US" altLang="zh-CN" sz="2800" dirty="0" err="1" smtClean="0"/>
              <a:t>Voltage</a:t>
            </a:r>
            <a:r>
              <a:rPr lang="en-US" altLang="zh-CN" sz="2800" baseline="30000" dirty="0" err="1" smtClean="0"/>
              <a:t>2</a:t>
            </a:r>
            <a:r>
              <a:rPr lang="en-US" altLang="zh-CN" sz="2800" dirty="0" smtClean="0"/>
              <a:t> </a:t>
            </a:r>
          </a:p>
          <a:p>
            <a:pPr eaLnBrk="1" hangingPunct="1"/>
            <a:endParaRPr lang="en-US" altLang="zh-CN" sz="3200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en-US" altLang="zh-CN" sz="3200" dirty="0" smtClean="0">
                <a:solidFill>
                  <a:srgbClr val="0000FF"/>
                </a:solidFill>
              </a:rPr>
              <a:t>Static power:</a:t>
            </a:r>
            <a:r>
              <a:rPr lang="en-US" altLang="zh-CN" sz="3200" dirty="0" smtClean="0"/>
              <a:t> power consumption when a transistor is off due to power leakage</a:t>
            </a:r>
          </a:p>
          <a:p>
            <a:pPr lvl="1" eaLnBrk="1" hangingPunct="1"/>
            <a:r>
              <a:rPr lang="en-US" altLang="zh-CN" sz="2800" dirty="0" smtClean="0"/>
              <a:t>Power</a:t>
            </a:r>
            <a:r>
              <a:rPr lang="en-US" altLang="zh-CN" sz="2800" baseline="-25000" dirty="0" smtClean="0"/>
              <a:t> static</a:t>
            </a:r>
            <a:r>
              <a:rPr lang="en-US" altLang="zh-CN" sz="2800" dirty="0" smtClean="0"/>
              <a:t> = current static * Voltage</a:t>
            </a:r>
          </a:p>
          <a:p>
            <a:pPr eaLnBrk="1" hangingPunct="1"/>
            <a:endParaRPr lang="en-US" altLang="zh-CN" sz="3200" dirty="0" smtClean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Rule of Thumb</a:t>
            </a:r>
          </a:p>
        </p:txBody>
      </p:sp>
      <p:sp>
        <p:nvSpPr>
          <p:cNvPr id="7885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839416" y="1412776"/>
            <a:ext cx="10515600" cy="5063271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00FF"/>
                </a:solidFill>
              </a:rPr>
              <a:t>10% reduction of voltage yields</a:t>
            </a:r>
          </a:p>
          <a:p>
            <a:pPr lvl="1" eaLnBrk="1" hangingPunct="1"/>
            <a:r>
              <a:rPr lang="en-US" altLang="zh-CN" b="1" dirty="0" smtClean="0"/>
              <a:t>10% reduction in frequency</a:t>
            </a:r>
          </a:p>
          <a:p>
            <a:pPr lvl="1" eaLnBrk="1" hangingPunct="1"/>
            <a:r>
              <a:rPr lang="en-US" altLang="zh-CN" b="1" dirty="0" smtClean="0"/>
              <a:t>30% reduction in power</a:t>
            </a:r>
          </a:p>
          <a:p>
            <a:pPr lvl="1" eaLnBrk="1" hangingPunct="1"/>
            <a:r>
              <a:rPr lang="en-US" altLang="zh-CN" b="1" dirty="0" smtClean="0"/>
              <a:t>Less than 10% reduction in performance</a:t>
            </a:r>
          </a:p>
          <a:p>
            <a:pPr eaLnBrk="1" hangingPunct="1"/>
            <a:endParaRPr lang="en-US" altLang="zh-CN" dirty="0" smtClean="0"/>
          </a:p>
        </p:txBody>
      </p:sp>
      <p:graphicFrame>
        <p:nvGraphicFramePr>
          <p:cNvPr id="1443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217912"/>
              </p:ext>
            </p:extLst>
          </p:nvPr>
        </p:nvGraphicFramePr>
        <p:xfrm>
          <a:off x="1775520" y="4079494"/>
          <a:ext cx="8352928" cy="1057763"/>
        </p:xfrm>
        <a:graphic>
          <a:graphicData uri="http://schemas.openxmlformats.org/drawingml/2006/table">
            <a:tbl>
              <a:tblPr/>
              <a:tblGrid>
                <a:gridCol w="2088641"/>
                <a:gridCol w="2088641"/>
                <a:gridCol w="1715436"/>
                <a:gridCol w="246021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Voltage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Power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Performance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6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0.66%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405" name="Text Box 21"/>
          <p:cNvSpPr txBox="1">
            <a:spLocks noChangeArrowheads="1"/>
          </p:cNvSpPr>
          <p:nvPr/>
        </p:nvSpPr>
        <p:spPr bwMode="auto">
          <a:xfrm>
            <a:off x="1055440" y="3401593"/>
            <a:ext cx="340995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Rule of Thumb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782889" y="1"/>
            <a:ext cx="8137525" cy="69269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Computer Design Engineering life cycle</a:t>
            </a:r>
            <a:r>
              <a:rPr lang="en-US" altLang="zh-CN" sz="4000" dirty="0"/>
              <a:t> </a:t>
            </a:r>
          </a:p>
        </p:txBody>
      </p:sp>
      <p:sp>
        <p:nvSpPr>
          <p:cNvPr id="215049" name="Rectangle 9"/>
          <p:cNvSpPr>
            <a:spLocks noGrp="1" noRot="1" noChangeArrowheads="1"/>
          </p:cNvSpPr>
          <p:nvPr>
            <p:ph idx="1"/>
          </p:nvPr>
        </p:nvSpPr>
        <p:spPr>
          <a:xfrm>
            <a:off x="2134642" y="1918802"/>
            <a:ext cx="2786062" cy="8874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latin typeface="Comic Sans MS" pitchFamily="66" charset="0"/>
              </a:rPr>
              <a:t>User requirement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latin typeface="Comic Sans MS" pitchFamily="66" charset="0"/>
              </a:rPr>
              <a:t>Analysis(1.2)</a:t>
            </a:r>
          </a:p>
        </p:txBody>
      </p:sp>
      <p:grpSp>
        <p:nvGrpSpPr>
          <p:cNvPr id="63491" name="Group 3"/>
          <p:cNvGrpSpPr>
            <a:grpSpLocks/>
          </p:cNvGrpSpPr>
          <p:nvPr/>
        </p:nvGrpSpPr>
        <p:grpSpPr bwMode="auto">
          <a:xfrm>
            <a:off x="3766812" y="692696"/>
            <a:ext cx="5113337" cy="5543550"/>
            <a:chOff x="1334" y="872"/>
            <a:chExt cx="3065" cy="3185"/>
          </a:xfrm>
        </p:grpSpPr>
        <p:sp>
          <p:nvSpPr>
            <p:cNvPr id="63501" name="Freeform 4"/>
            <p:cNvSpPr>
              <a:spLocks/>
            </p:cNvSpPr>
            <p:nvPr/>
          </p:nvSpPr>
          <p:spPr bwMode="auto">
            <a:xfrm>
              <a:off x="1406" y="872"/>
              <a:ext cx="1961" cy="2465"/>
            </a:xfrm>
            <a:custGeom>
              <a:avLst/>
              <a:gdLst>
                <a:gd name="T0" fmla="*/ 1195 w 1961"/>
                <a:gd name="T1" fmla="*/ 335 h 2465"/>
                <a:gd name="T2" fmla="*/ 1123 w 1961"/>
                <a:gd name="T3" fmla="*/ 347 h 2465"/>
                <a:gd name="T4" fmla="*/ 1064 w 1961"/>
                <a:gd name="T5" fmla="*/ 359 h 2465"/>
                <a:gd name="T6" fmla="*/ 1004 w 1961"/>
                <a:gd name="T7" fmla="*/ 371 h 2465"/>
                <a:gd name="T8" fmla="*/ 944 w 1961"/>
                <a:gd name="T9" fmla="*/ 395 h 2465"/>
                <a:gd name="T10" fmla="*/ 884 w 1961"/>
                <a:gd name="T11" fmla="*/ 419 h 2465"/>
                <a:gd name="T12" fmla="*/ 813 w 1961"/>
                <a:gd name="T13" fmla="*/ 455 h 2465"/>
                <a:gd name="T14" fmla="*/ 753 w 1961"/>
                <a:gd name="T15" fmla="*/ 478 h 2465"/>
                <a:gd name="T16" fmla="*/ 705 w 1961"/>
                <a:gd name="T17" fmla="*/ 514 h 2465"/>
                <a:gd name="T18" fmla="*/ 645 w 1961"/>
                <a:gd name="T19" fmla="*/ 550 h 2465"/>
                <a:gd name="T20" fmla="*/ 586 w 1961"/>
                <a:gd name="T21" fmla="*/ 586 h 2465"/>
                <a:gd name="T22" fmla="*/ 538 w 1961"/>
                <a:gd name="T23" fmla="*/ 634 h 2465"/>
                <a:gd name="T24" fmla="*/ 454 w 1961"/>
                <a:gd name="T25" fmla="*/ 706 h 2465"/>
                <a:gd name="T26" fmla="*/ 382 w 1961"/>
                <a:gd name="T27" fmla="*/ 777 h 2465"/>
                <a:gd name="T28" fmla="*/ 323 w 1961"/>
                <a:gd name="T29" fmla="*/ 849 h 2465"/>
                <a:gd name="T30" fmla="*/ 263 w 1961"/>
                <a:gd name="T31" fmla="*/ 921 h 2465"/>
                <a:gd name="T32" fmla="*/ 215 w 1961"/>
                <a:gd name="T33" fmla="*/ 1005 h 2465"/>
                <a:gd name="T34" fmla="*/ 167 w 1961"/>
                <a:gd name="T35" fmla="*/ 1088 h 2465"/>
                <a:gd name="T36" fmla="*/ 120 w 1961"/>
                <a:gd name="T37" fmla="*/ 1184 h 2465"/>
                <a:gd name="T38" fmla="*/ 84 w 1961"/>
                <a:gd name="T39" fmla="*/ 1280 h 2465"/>
                <a:gd name="T40" fmla="*/ 48 w 1961"/>
                <a:gd name="T41" fmla="*/ 1411 h 2465"/>
                <a:gd name="T42" fmla="*/ 24 w 1961"/>
                <a:gd name="T43" fmla="*/ 1531 h 2465"/>
                <a:gd name="T44" fmla="*/ 12 w 1961"/>
                <a:gd name="T45" fmla="*/ 1687 h 2465"/>
                <a:gd name="T46" fmla="*/ 12 w 1961"/>
                <a:gd name="T47" fmla="*/ 1818 h 2465"/>
                <a:gd name="T48" fmla="*/ 24 w 1961"/>
                <a:gd name="T49" fmla="*/ 1938 h 2465"/>
                <a:gd name="T50" fmla="*/ 36 w 1961"/>
                <a:gd name="T51" fmla="*/ 2069 h 2465"/>
                <a:gd name="T52" fmla="*/ 84 w 1961"/>
                <a:gd name="T53" fmla="*/ 2213 h 2465"/>
                <a:gd name="T54" fmla="*/ 131 w 1961"/>
                <a:gd name="T55" fmla="*/ 2344 h 2465"/>
                <a:gd name="T56" fmla="*/ 203 w 1961"/>
                <a:gd name="T57" fmla="*/ 2464 h 2465"/>
                <a:gd name="T58" fmla="*/ 753 w 1961"/>
                <a:gd name="T59" fmla="*/ 2069 h 2465"/>
                <a:gd name="T60" fmla="*/ 717 w 1961"/>
                <a:gd name="T61" fmla="*/ 1974 h 2465"/>
                <a:gd name="T62" fmla="*/ 693 w 1961"/>
                <a:gd name="T63" fmla="*/ 1866 h 2465"/>
                <a:gd name="T64" fmla="*/ 681 w 1961"/>
                <a:gd name="T65" fmla="*/ 1782 h 2465"/>
                <a:gd name="T66" fmla="*/ 681 w 1961"/>
                <a:gd name="T67" fmla="*/ 1675 h 2465"/>
                <a:gd name="T68" fmla="*/ 705 w 1961"/>
                <a:gd name="T69" fmla="*/ 1567 h 2465"/>
                <a:gd name="T70" fmla="*/ 741 w 1961"/>
                <a:gd name="T71" fmla="*/ 1459 h 2465"/>
                <a:gd name="T72" fmla="*/ 777 w 1961"/>
                <a:gd name="T73" fmla="*/ 1376 h 2465"/>
                <a:gd name="T74" fmla="*/ 825 w 1961"/>
                <a:gd name="T75" fmla="*/ 1304 h 2465"/>
                <a:gd name="T76" fmla="*/ 872 w 1961"/>
                <a:gd name="T77" fmla="*/ 1256 h 2465"/>
                <a:gd name="T78" fmla="*/ 920 w 1961"/>
                <a:gd name="T79" fmla="*/ 1208 h 2465"/>
                <a:gd name="T80" fmla="*/ 968 w 1961"/>
                <a:gd name="T81" fmla="*/ 1160 h 2465"/>
                <a:gd name="T82" fmla="*/ 1028 w 1961"/>
                <a:gd name="T83" fmla="*/ 1112 h 2465"/>
                <a:gd name="T84" fmla="*/ 1088 w 1961"/>
                <a:gd name="T85" fmla="*/ 1077 h 2465"/>
                <a:gd name="T86" fmla="*/ 1159 w 1961"/>
                <a:gd name="T87" fmla="*/ 1041 h 2465"/>
                <a:gd name="T88" fmla="*/ 1219 w 1961"/>
                <a:gd name="T89" fmla="*/ 1017 h 2465"/>
                <a:gd name="T90" fmla="*/ 1303 w 1961"/>
                <a:gd name="T91" fmla="*/ 1005 h 2465"/>
                <a:gd name="T92" fmla="*/ 1386 w 1961"/>
                <a:gd name="T93" fmla="*/ 993 h 2465"/>
                <a:gd name="T94" fmla="*/ 1410 w 1961"/>
                <a:gd name="T95" fmla="*/ 1352 h 2465"/>
                <a:gd name="T96" fmla="*/ 1410 w 1961"/>
                <a:gd name="T97" fmla="*/ 0 h 2465"/>
                <a:gd name="T98" fmla="*/ 1386 w 1961"/>
                <a:gd name="T99" fmla="*/ 311 h 2465"/>
                <a:gd name="T100" fmla="*/ 1303 w 1961"/>
                <a:gd name="T101" fmla="*/ 311 h 2465"/>
                <a:gd name="T102" fmla="*/ 1219 w 1961"/>
                <a:gd name="T103" fmla="*/ 323 h 246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961"/>
                <a:gd name="T157" fmla="*/ 0 h 2465"/>
                <a:gd name="T158" fmla="*/ 1961 w 1961"/>
                <a:gd name="T159" fmla="*/ 2465 h 246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961" h="2465">
                  <a:moveTo>
                    <a:pt x="1219" y="323"/>
                  </a:moveTo>
                  <a:lnTo>
                    <a:pt x="1195" y="335"/>
                  </a:lnTo>
                  <a:lnTo>
                    <a:pt x="1159" y="335"/>
                  </a:lnTo>
                  <a:lnTo>
                    <a:pt x="1123" y="347"/>
                  </a:lnTo>
                  <a:lnTo>
                    <a:pt x="1100" y="347"/>
                  </a:lnTo>
                  <a:lnTo>
                    <a:pt x="1064" y="359"/>
                  </a:lnTo>
                  <a:lnTo>
                    <a:pt x="1040" y="371"/>
                  </a:lnTo>
                  <a:lnTo>
                    <a:pt x="1004" y="371"/>
                  </a:lnTo>
                  <a:lnTo>
                    <a:pt x="980" y="383"/>
                  </a:lnTo>
                  <a:lnTo>
                    <a:pt x="944" y="395"/>
                  </a:lnTo>
                  <a:lnTo>
                    <a:pt x="908" y="407"/>
                  </a:lnTo>
                  <a:lnTo>
                    <a:pt x="884" y="419"/>
                  </a:lnTo>
                  <a:lnTo>
                    <a:pt x="849" y="431"/>
                  </a:lnTo>
                  <a:lnTo>
                    <a:pt x="813" y="455"/>
                  </a:lnTo>
                  <a:lnTo>
                    <a:pt x="789" y="466"/>
                  </a:lnTo>
                  <a:lnTo>
                    <a:pt x="753" y="478"/>
                  </a:lnTo>
                  <a:lnTo>
                    <a:pt x="729" y="502"/>
                  </a:lnTo>
                  <a:lnTo>
                    <a:pt x="705" y="514"/>
                  </a:lnTo>
                  <a:lnTo>
                    <a:pt x="681" y="526"/>
                  </a:lnTo>
                  <a:lnTo>
                    <a:pt x="645" y="550"/>
                  </a:lnTo>
                  <a:lnTo>
                    <a:pt x="621" y="574"/>
                  </a:lnTo>
                  <a:lnTo>
                    <a:pt x="586" y="586"/>
                  </a:lnTo>
                  <a:lnTo>
                    <a:pt x="562" y="610"/>
                  </a:lnTo>
                  <a:lnTo>
                    <a:pt x="538" y="634"/>
                  </a:lnTo>
                  <a:lnTo>
                    <a:pt x="490" y="670"/>
                  </a:lnTo>
                  <a:lnTo>
                    <a:pt x="454" y="706"/>
                  </a:lnTo>
                  <a:lnTo>
                    <a:pt x="418" y="730"/>
                  </a:lnTo>
                  <a:lnTo>
                    <a:pt x="382" y="777"/>
                  </a:lnTo>
                  <a:lnTo>
                    <a:pt x="359" y="813"/>
                  </a:lnTo>
                  <a:lnTo>
                    <a:pt x="323" y="849"/>
                  </a:lnTo>
                  <a:lnTo>
                    <a:pt x="287" y="885"/>
                  </a:lnTo>
                  <a:lnTo>
                    <a:pt x="263" y="921"/>
                  </a:lnTo>
                  <a:lnTo>
                    <a:pt x="239" y="969"/>
                  </a:lnTo>
                  <a:lnTo>
                    <a:pt x="215" y="1005"/>
                  </a:lnTo>
                  <a:lnTo>
                    <a:pt x="191" y="1053"/>
                  </a:lnTo>
                  <a:lnTo>
                    <a:pt x="167" y="1088"/>
                  </a:lnTo>
                  <a:lnTo>
                    <a:pt x="143" y="1136"/>
                  </a:lnTo>
                  <a:lnTo>
                    <a:pt x="120" y="1184"/>
                  </a:lnTo>
                  <a:lnTo>
                    <a:pt x="96" y="1232"/>
                  </a:lnTo>
                  <a:lnTo>
                    <a:pt x="84" y="1280"/>
                  </a:lnTo>
                  <a:lnTo>
                    <a:pt x="60" y="1352"/>
                  </a:lnTo>
                  <a:lnTo>
                    <a:pt x="48" y="1411"/>
                  </a:lnTo>
                  <a:lnTo>
                    <a:pt x="36" y="1471"/>
                  </a:lnTo>
                  <a:lnTo>
                    <a:pt x="24" y="1531"/>
                  </a:lnTo>
                  <a:lnTo>
                    <a:pt x="12" y="1603"/>
                  </a:lnTo>
                  <a:lnTo>
                    <a:pt x="12" y="1687"/>
                  </a:lnTo>
                  <a:lnTo>
                    <a:pt x="0" y="1758"/>
                  </a:lnTo>
                  <a:lnTo>
                    <a:pt x="12" y="1818"/>
                  </a:lnTo>
                  <a:lnTo>
                    <a:pt x="12" y="1878"/>
                  </a:lnTo>
                  <a:lnTo>
                    <a:pt x="24" y="1938"/>
                  </a:lnTo>
                  <a:lnTo>
                    <a:pt x="24" y="2009"/>
                  </a:lnTo>
                  <a:lnTo>
                    <a:pt x="36" y="2069"/>
                  </a:lnTo>
                  <a:lnTo>
                    <a:pt x="60" y="2141"/>
                  </a:lnTo>
                  <a:lnTo>
                    <a:pt x="84" y="2213"/>
                  </a:lnTo>
                  <a:lnTo>
                    <a:pt x="108" y="2273"/>
                  </a:lnTo>
                  <a:lnTo>
                    <a:pt x="131" y="2344"/>
                  </a:lnTo>
                  <a:lnTo>
                    <a:pt x="167" y="2404"/>
                  </a:lnTo>
                  <a:lnTo>
                    <a:pt x="203" y="2464"/>
                  </a:lnTo>
                  <a:lnTo>
                    <a:pt x="777" y="2129"/>
                  </a:lnTo>
                  <a:lnTo>
                    <a:pt x="753" y="2069"/>
                  </a:lnTo>
                  <a:lnTo>
                    <a:pt x="729" y="2021"/>
                  </a:lnTo>
                  <a:lnTo>
                    <a:pt x="717" y="1974"/>
                  </a:lnTo>
                  <a:lnTo>
                    <a:pt x="705" y="1914"/>
                  </a:lnTo>
                  <a:lnTo>
                    <a:pt x="693" y="1866"/>
                  </a:lnTo>
                  <a:lnTo>
                    <a:pt x="693" y="1830"/>
                  </a:lnTo>
                  <a:lnTo>
                    <a:pt x="681" y="1782"/>
                  </a:lnTo>
                  <a:lnTo>
                    <a:pt x="681" y="1734"/>
                  </a:lnTo>
                  <a:lnTo>
                    <a:pt x="681" y="1675"/>
                  </a:lnTo>
                  <a:lnTo>
                    <a:pt x="693" y="1627"/>
                  </a:lnTo>
                  <a:lnTo>
                    <a:pt x="705" y="1567"/>
                  </a:lnTo>
                  <a:lnTo>
                    <a:pt x="717" y="1519"/>
                  </a:lnTo>
                  <a:lnTo>
                    <a:pt x="741" y="1459"/>
                  </a:lnTo>
                  <a:lnTo>
                    <a:pt x="753" y="1411"/>
                  </a:lnTo>
                  <a:lnTo>
                    <a:pt x="777" y="1376"/>
                  </a:lnTo>
                  <a:lnTo>
                    <a:pt x="801" y="1340"/>
                  </a:lnTo>
                  <a:lnTo>
                    <a:pt x="825" y="1304"/>
                  </a:lnTo>
                  <a:lnTo>
                    <a:pt x="849" y="1280"/>
                  </a:lnTo>
                  <a:lnTo>
                    <a:pt x="872" y="1256"/>
                  </a:lnTo>
                  <a:lnTo>
                    <a:pt x="896" y="1220"/>
                  </a:lnTo>
                  <a:lnTo>
                    <a:pt x="920" y="1208"/>
                  </a:lnTo>
                  <a:lnTo>
                    <a:pt x="944" y="1172"/>
                  </a:lnTo>
                  <a:lnTo>
                    <a:pt x="968" y="1160"/>
                  </a:lnTo>
                  <a:lnTo>
                    <a:pt x="992" y="1136"/>
                  </a:lnTo>
                  <a:lnTo>
                    <a:pt x="1028" y="1112"/>
                  </a:lnTo>
                  <a:lnTo>
                    <a:pt x="1064" y="1088"/>
                  </a:lnTo>
                  <a:lnTo>
                    <a:pt x="1088" y="1077"/>
                  </a:lnTo>
                  <a:lnTo>
                    <a:pt x="1123" y="1053"/>
                  </a:lnTo>
                  <a:lnTo>
                    <a:pt x="1159" y="1041"/>
                  </a:lnTo>
                  <a:lnTo>
                    <a:pt x="1183" y="1029"/>
                  </a:lnTo>
                  <a:lnTo>
                    <a:pt x="1219" y="1017"/>
                  </a:lnTo>
                  <a:lnTo>
                    <a:pt x="1267" y="1005"/>
                  </a:lnTo>
                  <a:lnTo>
                    <a:pt x="1303" y="1005"/>
                  </a:lnTo>
                  <a:lnTo>
                    <a:pt x="1350" y="993"/>
                  </a:lnTo>
                  <a:lnTo>
                    <a:pt x="1386" y="993"/>
                  </a:lnTo>
                  <a:lnTo>
                    <a:pt x="1410" y="993"/>
                  </a:lnTo>
                  <a:lnTo>
                    <a:pt x="1410" y="1352"/>
                  </a:lnTo>
                  <a:lnTo>
                    <a:pt x="1960" y="682"/>
                  </a:lnTo>
                  <a:lnTo>
                    <a:pt x="1410" y="0"/>
                  </a:lnTo>
                  <a:lnTo>
                    <a:pt x="1410" y="311"/>
                  </a:lnTo>
                  <a:lnTo>
                    <a:pt x="1386" y="311"/>
                  </a:lnTo>
                  <a:lnTo>
                    <a:pt x="1339" y="311"/>
                  </a:lnTo>
                  <a:lnTo>
                    <a:pt x="1303" y="311"/>
                  </a:lnTo>
                  <a:lnTo>
                    <a:pt x="1255" y="323"/>
                  </a:lnTo>
                  <a:lnTo>
                    <a:pt x="1219" y="323"/>
                  </a:lnTo>
                </a:path>
              </a:pathLst>
            </a:custGeom>
            <a:solidFill>
              <a:srgbClr val="FF0000"/>
            </a:solidFill>
            <a:ln w="1270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3502" name="Group 5"/>
            <p:cNvGrpSpPr>
              <a:grpSpLocks/>
            </p:cNvGrpSpPr>
            <p:nvPr/>
          </p:nvGrpSpPr>
          <p:grpSpPr bwMode="auto">
            <a:xfrm>
              <a:off x="1334" y="872"/>
              <a:ext cx="3065" cy="3185"/>
              <a:chOff x="1334" y="872"/>
              <a:chExt cx="3065" cy="3185"/>
            </a:xfrm>
          </p:grpSpPr>
          <p:sp>
            <p:nvSpPr>
              <p:cNvPr id="63503" name="Freeform 6"/>
              <p:cNvSpPr>
                <a:spLocks/>
              </p:cNvSpPr>
              <p:nvPr/>
            </p:nvSpPr>
            <p:spPr bwMode="auto">
              <a:xfrm>
                <a:off x="1334" y="2696"/>
                <a:ext cx="2609" cy="1361"/>
              </a:xfrm>
              <a:custGeom>
                <a:avLst/>
                <a:gdLst>
                  <a:gd name="T0" fmla="*/ 1268 w 2609"/>
                  <a:gd name="T1" fmla="*/ 1336 h 1361"/>
                  <a:gd name="T2" fmla="*/ 1196 w 2609"/>
                  <a:gd name="T3" fmla="*/ 1324 h 1361"/>
                  <a:gd name="T4" fmla="*/ 1148 w 2609"/>
                  <a:gd name="T5" fmla="*/ 1312 h 1361"/>
                  <a:gd name="T6" fmla="*/ 1089 w 2609"/>
                  <a:gd name="T7" fmla="*/ 1300 h 1361"/>
                  <a:gd name="T8" fmla="*/ 1029 w 2609"/>
                  <a:gd name="T9" fmla="*/ 1276 h 1361"/>
                  <a:gd name="T10" fmla="*/ 957 w 2609"/>
                  <a:gd name="T11" fmla="*/ 1253 h 1361"/>
                  <a:gd name="T12" fmla="*/ 897 w 2609"/>
                  <a:gd name="T13" fmla="*/ 1217 h 1361"/>
                  <a:gd name="T14" fmla="*/ 837 w 2609"/>
                  <a:gd name="T15" fmla="*/ 1193 h 1361"/>
                  <a:gd name="T16" fmla="*/ 778 w 2609"/>
                  <a:gd name="T17" fmla="*/ 1157 h 1361"/>
                  <a:gd name="T18" fmla="*/ 730 w 2609"/>
                  <a:gd name="T19" fmla="*/ 1121 h 1361"/>
                  <a:gd name="T20" fmla="*/ 670 w 2609"/>
                  <a:gd name="T21" fmla="*/ 1074 h 1361"/>
                  <a:gd name="T22" fmla="*/ 622 w 2609"/>
                  <a:gd name="T23" fmla="*/ 1038 h 1361"/>
                  <a:gd name="T24" fmla="*/ 538 w 2609"/>
                  <a:gd name="T25" fmla="*/ 978 h 1361"/>
                  <a:gd name="T26" fmla="*/ 467 w 2609"/>
                  <a:gd name="T27" fmla="*/ 895 h 1361"/>
                  <a:gd name="T28" fmla="*/ 407 w 2609"/>
                  <a:gd name="T29" fmla="*/ 823 h 1361"/>
                  <a:gd name="T30" fmla="*/ 347 w 2609"/>
                  <a:gd name="T31" fmla="*/ 752 h 1361"/>
                  <a:gd name="T32" fmla="*/ 287 w 2609"/>
                  <a:gd name="T33" fmla="*/ 656 h 1361"/>
                  <a:gd name="T34" fmla="*/ 275 w 2609"/>
                  <a:gd name="T35" fmla="*/ 0 h 1361"/>
                  <a:gd name="T36" fmla="*/ 873 w 2609"/>
                  <a:gd name="T37" fmla="*/ 322 h 1361"/>
                  <a:gd name="T38" fmla="*/ 921 w 2609"/>
                  <a:gd name="T39" fmla="*/ 394 h 1361"/>
                  <a:gd name="T40" fmla="*/ 981 w 2609"/>
                  <a:gd name="T41" fmla="*/ 453 h 1361"/>
                  <a:gd name="T42" fmla="*/ 1017 w 2609"/>
                  <a:gd name="T43" fmla="*/ 501 h 1361"/>
                  <a:gd name="T44" fmla="*/ 1077 w 2609"/>
                  <a:gd name="T45" fmla="*/ 537 h 1361"/>
                  <a:gd name="T46" fmla="*/ 1148 w 2609"/>
                  <a:gd name="T47" fmla="*/ 585 h 1361"/>
                  <a:gd name="T48" fmla="*/ 1208 w 2609"/>
                  <a:gd name="T49" fmla="*/ 620 h 1361"/>
                  <a:gd name="T50" fmla="*/ 1268 w 2609"/>
                  <a:gd name="T51" fmla="*/ 644 h 1361"/>
                  <a:gd name="T52" fmla="*/ 1340 w 2609"/>
                  <a:gd name="T53" fmla="*/ 668 h 1361"/>
                  <a:gd name="T54" fmla="*/ 1424 w 2609"/>
                  <a:gd name="T55" fmla="*/ 668 h 1361"/>
                  <a:gd name="T56" fmla="*/ 1579 w 2609"/>
                  <a:gd name="T57" fmla="*/ 680 h 1361"/>
                  <a:gd name="T58" fmla="*/ 1699 w 2609"/>
                  <a:gd name="T59" fmla="*/ 656 h 1361"/>
                  <a:gd name="T60" fmla="*/ 1830 w 2609"/>
                  <a:gd name="T61" fmla="*/ 608 h 1361"/>
                  <a:gd name="T62" fmla="*/ 1938 w 2609"/>
                  <a:gd name="T63" fmla="*/ 549 h 1361"/>
                  <a:gd name="T64" fmla="*/ 2608 w 2609"/>
                  <a:gd name="T65" fmla="*/ 859 h 1361"/>
                  <a:gd name="T66" fmla="*/ 2548 w 2609"/>
                  <a:gd name="T67" fmla="*/ 919 h 1361"/>
                  <a:gd name="T68" fmla="*/ 2488 w 2609"/>
                  <a:gd name="T69" fmla="*/ 978 h 1361"/>
                  <a:gd name="T70" fmla="*/ 2417 w 2609"/>
                  <a:gd name="T71" fmla="*/ 1038 h 1361"/>
                  <a:gd name="T72" fmla="*/ 2357 w 2609"/>
                  <a:gd name="T73" fmla="*/ 1086 h 1361"/>
                  <a:gd name="T74" fmla="*/ 2285 w 2609"/>
                  <a:gd name="T75" fmla="*/ 1133 h 1361"/>
                  <a:gd name="T76" fmla="*/ 2213 w 2609"/>
                  <a:gd name="T77" fmla="*/ 1181 h 1361"/>
                  <a:gd name="T78" fmla="*/ 2141 w 2609"/>
                  <a:gd name="T79" fmla="*/ 1217 h 1361"/>
                  <a:gd name="T80" fmla="*/ 2058 w 2609"/>
                  <a:gd name="T81" fmla="*/ 1253 h 1361"/>
                  <a:gd name="T82" fmla="*/ 1974 w 2609"/>
                  <a:gd name="T83" fmla="*/ 1288 h 1361"/>
                  <a:gd name="T84" fmla="*/ 1902 w 2609"/>
                  <a:gd name="T85" fmla="*/ 1312 h 1361"/>
                  <a:gd name="T86" fmla="*/ 1818 w 2609"/>
                  <a:gd name="T87" fmla="*/ 1324 h 1361"/>
                  <a:gd name="T88" fmla="*/ 1735 w 2609"/>
                  <a:gd name="T89" fmla="*/ 1348 h 1361"/>
                  <a:gd name="T90" fmla="*/ 1639 w 2609"/>
                  <a:gd name="T91" fmla="*/ 1360 h 1361"/>
                  <a:gd name="T92" fmla="*/ 1555 w 2609"/>
                  <a:gd name="T93" fmla="*/ 1360 h 1361"/>
                  <a:gd name="T94" fmla="*/ 1471 w 2609"/>
                  <a:gd name="T95" fmla="*/ 1360 h 1361"/>
                  <a:gd name="T96" fmla="*/ 1376 w 2609"/>
                  <a:gd name="T97" fmla="*/ 1348 h 1361"/>
                  <a:gd name="T98" fmla="*/ 1304 w 2609"/>
                  <a:gd name="T99" fmla="*/ 1348 h 136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09"/>
                  <a:gd name="T151" fmla="*/ 0 h 1361"/>
                  <a:gd name="T152" fmla="*/ 2609 w 2609"/>
                  <a:gd name="T153" fmla="*/ 1361 h 136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09" h="1361">
                    <a:moveTo>
                      <a:pt x="1304" y="1348"/>
                    </a:moveTo>
                    <a:lnTo>
                      <a:pt x="1268" y="1336"/>
                    </a:lnTo>
                    <a:lnTo>
                      <a:pt x="1232" y="1336"/>
                    </a:lnTo>
                    <a:lnTo>
                      <a:pt x="1196" y="1324"/>
                    </a:lnTo>
                    <a:lnTo>
                      <a:pt x="1172" y="1324"/>
                    </a:lnTo>
                    <a:lnTo>
                      <a:pt x="1148" y="1312"/>
                    </a:lnTo>
                    <a:lnTo>
                      <a:pt x="1113" y="1300"/>
                    </a:lnTo>
                    <a:lnTo>
                      <a:pt x="1089" y="1300"/>
                    </a:lnTo>
                    <a:lnTo>
                      <a:pt x="1065" y="1288"/>
                    </a:lnTo>
                    <a:lnTo>
                      <a:pt x="1029" y="1276"/>
                    </a:lnTo>
                    <a:lnTo>
                      <a:pt x="993" y="1265"/>
                    </a:lnTo>
                    <a:lnTo>
                      <a:pt x="957" y="1253"/>
                    </a:lnTo>
                    <a:lnTo>
                      <a:pt x="933" y="1229"/>
                    </a:lnTo>
                    <a:lnTo>
                      <a:pt x="897" y="1217"/>
                    </a:lnTo>
                    <a:lnTo>
                      <a:pt x="861" y="1205"/>
                    </a:lnTo>
                    <a:lnTo>
                      <a:pt x="837" y="1193"/>
                    </a:lnTo>
                    <a:lnTo>
                      <a:pt x="814" y="1169"/>
                    </a:lnTo>
                    <a:lnTo>
                      <a:pt x="778" y="1157"/>
                    </a:lnTo>
                    <a:lnTo>
                      <a:pt x="754" y="1133"/>
                    </a:lnTo>
                    <a:lnTo>
                      <a:pt x="730" y="1121"/>
                    </a:lnTo>
                    <a:lnTo>
                      <a:pt x="694" y="1098"/>
                    </a:lnTo>
                    <a:lnTo>
                      <a:pt x="670" y="1074"/>
                    </a:lnTo>
                    <a:lnTo>
                      <a:pt x="646" y="1062"/>
                    </a:lnTo>
                    <a:lnTo>
                      <a:pt x="622" y="1038"/>
                    </a:lnTo>
                    <a:lnTo>
                      <a:pt x="574" y="1014"/>
                    </a:lnTo>
                    <a:lnTo>
                      <a:pt x="538" y="978"/>
                    </a:lnTo>
                    <a:lnTo>
                      <a:pt x="502" y="942"/>
                    </a:lnTo>
                    <a:lnTo>
                      <a:pt x="467" y="895"/>
                    </a:lnTo>
                    <a:lnTo>
                      <a:pt x="431" y="859"/>
                    </a:lnTo>
                    <a:lnTo>
                      <a:pt x="407" y="823"/>
                    </a:lnTo>
                    <a:lnTo>
                      <a:pt x="371" y="787"/>
                    </a:lnTo>
                    <a:lnTo>
                      <a:pt x="347" y="752"/>
                    </a:lnTo>
                    <a:lnTo>
                      <a:pt x="323" y="704"/>
                    </a:lnTo>
                    <a:lnTo>
                      <a:pt x="287" y="656"/>
                    </a:lnTo>
                    <a:lnTo>
                      <a:pt x="0" y="823"/>
                    </a:lnTo>
                    <a:lnTo>
                      <a:pt x="275" y="0"/>
                    </a:lnTo>
                    <a:lnTo>
                      <a:pt x="1172" y="155"/>
                    </a:lnTo>
                    <a:lnTo>
                      <a:pt x="873" y="322"/>
                    </a:lnTo>
                    <a:lnTo>
                      <a:pt x="897" y="358"/>
                    </a:lnTo>
                    <a:lnTo>
                      <a:pt x="921" y="394"/>
                    </a:lnTo>
                    <a:lnTo>
                      <a:pt x="945" y="418"/>
                    </a:lnTo>
                    <a:lnTo>
                      <a:pt x="981" y="453"/>
                    </a:lnTo>
                    <a:lnTo>
                      <a:pt x="993" y="477"/>
                    </a:lnTo>
                    <a:lnTo>
                      <a:pt x="1017" y="501"/>
                    </a:lnTo>
                    <a:lnTo>
                      <a:pt x="1053" y="513"/>
                    </a:lnTo>
                    <a:lnTo>
                      <a:pt x="1077" y="537"/>
                    </a:lnTo>
                    <a:lnTo>
                      <a:pt x="1113" y="561"/>
                    </a:lnTo>
                    <a:lnTo>
                      <a:pt x="1148" y="585"/>
                    </a:lnTo>
                    <a:lnTo>
                      <a:pt x="1172" y="596"/>
                    </a:lnTo>
                    <a:lnTo>
                      <a:pt x="1208" y="620"/>
                    </a:lnTo>
                    <a:lnTo>
                      <a:pt x="1244" y="632"/>
                    </a:lnTo>
                    <a:lnTo>
                      <a:pt x="1268" y="644"/>
                    </a:lnTo>
                    <a:lnTo>
                      <a:pt x="1304" y="656"/>
                    </a:lnTo>
                    <a:lnTo>
                      <a:pt x="1340" y="668"/>
                    </a:lnTo>
                    <a:lnTo>
                      <a:pt x="1388" y="668"/>
                    </a:lnTo>
                    <a:lnTo>
                      <a:pt x="1424" y="668"/>
                    </a:lnTo>
                    <a:lnTo>
                      <a:pt x="1495" y="680"/>
                    </a:lnTo>
                    <a:lnTo>
                      <a:pt x="1579" y="680"/>
                    </a:lnTo>
                    <a:lnTo>
                      <a:pt x="1639" y="668"/>
                    </a:lnTo>
                    <a:lnTo>
                      <a:pt x="1699" y="656"/>
                    </a:lnTo>
                    <a:lnTo>
                      <a:pt x="1771" y="632"/>
                    </a:lnTo>
                    <a:lnTo>
                      <a:pt x="1830" y="608"/>
                    </a:lnTo>
                    <a:lnTo>
                      <a:pt x="1890" y="585"/>
                    </a:lnTo>
                    <a:lnTo>
                      <a:pt x="1938" y="549"/>
                    </a:lnTo>
                    <a:lnTo>
                      <a:pt x="1986" y="501"/>
                    </a:lnTo>
                    <a:lnTo>
                      <a:pt x="2608" y="859"/>
                    </a:lnTo>
                    <a:lnTo>
                      <a:pt x="2584" y="883"/>
                    </a:lnTo>
                    <a:lnTo>
                      <a:pt x="2548" y="919"/>
                    </a:lnTo>
                    <a:lnTo>
                      <a:pt x="2512" y="954"/>
                    </a:lnTo>
                    <a:lnTo>
                      <a:pt x="2488" y="978"/>
                    </a:lnTo>
                    <a:lnTo>
                      <a:pt x="2452" y="1002"/>
                    </a:lnTo>
                    <a:lnTo>
                      <a:pt x="2417" y="1038"/>
                    </a:lnTo>
                    <a:lnTo>
                      <a:pt x="2393" y="1062"/>
                    </a:lnTo>
                    <a:lnTo>
                      <a:pt x="2357" y="1086"/>
                    </a:lnTo>
                    <a:lnTo>
                      <a:pt x="2321" y="1109"/>
                    </a:lnTo>
                    <a:lnTo>
                      <a:pt x="2285" y="1133"/>
                    </a:lnTo>
                    <a:lnTo>
                      <a:pt x="2249" y="1157"/>
                    </a:lnTo>
                    <a:lnTo>
                      <a:pt x="2213" y="1181"/>
                    </a:lnTo>
                    <a:lnTo>
                      <a:pt x="2177" y="1193"/>
                    </a:lnTo>
                    <a:lnTo>
                      <a:pt x="2141" y="1217"/>
                    </a:lnTo>
                    <a:lnTo>
                      <a:pt x="2106" y="1229"/>
                    </a:lnTo>
                    <a:lnTo>
                      <a:pt x="2058" y="1253"/>
                    </a:lnTo>
                    <a:lnTo>
                      <a:pt x="2010" y="1265"/>
                    </a:lnTo>
                    <a:lnTo>
                      <a:pt x="1974" y="1288"/>
                    </a:lnTo>
                    <a:lnTo>
                      <a:pt x="1938" y="1300"/>
                    </a:lnTo>
                    <a:lnTo>
                      <a:pt x="1902" y="1312"/>
                    </a:lnTo>
                    <a:lnTo>
                      <a:pt x="1866" y="1324"/>
                    </a:lnTo>
                    <a:lnTo>
                      <a:pt x="1818" y="1324"/>
                    </a:lnTo>
                    <a:lnTo>
                      <a:pt x="1783" y="1336"/>
                    </a:lnTo>
                    <a:lnTo>
                      <a:pt x="1735" y="1348"/>
                    </a:lnTo>
                    <a:lnTo>
                      <a:pt x="1687" y="1348"/>
                    </a:lnTo>
                    <a:lnTo>
                      <a:pt x="1639" y="1360"/>
                    </a:lnTo>
                    <a:lnTo>
                      <a:pt x="1603" y="1360"/>
                    </a:lnTo>
                    <a:lnTo>
                      <a:pt x="1555" y="1360"/>
                    </a:lnTo>
                    <a:lnTo>
                      <a:pt x="1507" y="1360"/>
                    </a:lnTo>
                    <a:lnTo>
                      <a:pt x="1471" y="1360"/>
                    </a:lnTo>
                    <a:lnTo>
                      <a:pt x="1424" y="1360"/>
                    </a:lnTo>
                    <a:lnTo>
                      <a:pt x="1376" y="1348"/>
                    </a:lnTo>
                    <a:lnTo>
                      <a:pt x="1340" y="1348"/>
                    </a:lnTo>
                    <a:lnTo>
                      <a:pt x="1304" y="1348"/>
                    </a:lnTo>
                  </a:path>
                </a:pathLst>
              </a:custGeom>
              <a:solidFill>
                <a:srgbClr val="0000FF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04" name="Freeform 7"/>
              <p:cNvSpPr>
                <a:spLocks/>
              </p:cNvSpPr>
              <p:nvPr/>
            </p:nvSpPr>
            <p:spPr bwMode="auto">
              <a:xfrm>
                <a:off x="3049" y="1208"/>
                <a:ext cx="1350" cy="2441"/>
              </a:xfrm>
              <a:custGeom>
                <a:avLst/>
                <a:gdLst>
                  <a:gd name="T0" fmla="*/ 36 w 1325"/>
                  <a:gd name="T1" fmla="*/ 0 h 2441"/>
                  <a:gd name="T2" fmla="*/ 95 w 1325"/>
                  <a:gd name="T3" fmla="*/ 12 h 2441"/>
                  <a:gd name="T4" fmla="*/ 155 w 1325"/>
                  <a:gd name="T5" fmla="*/ 36 h 2441"/>
                  <a:gd name="T6" fmla="*/ 215 w 1325"/>
                  <a:gd name="T7" fmla="*/ 48 h 2441"/>
                  <a:gd name="T8" fmla="*/ 274 w 1325"/>
                  <a:gd name="T9" fmla="*/ 72 h 2441"/>
                  <a:gd name="T10" fmla="*/ 334 w 1325"/>
                  <a:gd name="T11" fmla="*/ 96 h 2441"/>
                  <a:gd name="T12" fmla="*/ 406 w 1325"/>
                  <a:gd name="T13" fmla="*/ 120 h 2441"/>
                  <a:gd name="T14" fmla="*/ 465 w 1325"/>
                  <a:gd name="T15" fmla="*/ 155 h 2441"/>
                  <a:gd name="T16" fmla="*/ 513 w 1325"/>
                  <a:gd name="T17" fmla="*/ 191 h 2441"/>
                  <a:gd name="T18" fmla="*/ 573 w 1325"/>
                  <a:gd name="T19" fmla="*/ 215 h 2441"/>
                  <a:gd name="T20" fmla="*/ 632 w 1325"/>
                  <a:gd name="T21" fmla="*/ 263 h 2441"/>
                  <a:gd name="T22" fmla="*/ 680 w 1325"/>
                  <a:gd name="T23" fmla="*/ 299 h 2441"/>
                  <a:gd name="T24" fmla="*/ 763 w 1325"/>
                  <a:gd name="T25" fmla="*/ 383 h 2441"/>
                  <a:gd name="T26" fmla="*/ 835 w 1325"/>
                  <a:gd name="T27" fmla="*/ 455 h 2441"/>
                  <a:gd name="T28" fmla="*/ 895 w 1325"/>
                  <a:gd name="T29" fmla="*/ 514 h 2441"/>
                  <a:gd name="T30" fmla="*/ 954 w 1325"/>
                  <a:gd name="T31" fmla="*/ 598 h 2441"/>
                  <a:gd name="T32" fmla="*/ 1002 w 1325"/>
                  <a:gd name="T33" fmla="*/ 682 h 2441"/>
                  <a:gd name="T34" fmla="*/ 1062 w 1325"/>
                  <a:gd name="T35" fmla="*/ 765 h 2441"/>
                  <a:gd name="T36" fmla="*/ 1097 w 1325"/>
                  <a:gd name="T37" fmla="*/ 861 h 2441"/>
                  <a:gd name="T38" fmla="*/ 1133 w 1325"/>
                  <a:gd name="T39" fmla="*/ 957 h 2441"/>
                  <a:gd name="T40" fmla="*/ 1169 w 1325"/>
                  <a:gd name="T41" fmla="*/ 1076 h 2441"/>
                  <a:gd name="T42" fmla="*/ 1193 w 1325"/>
                  <a:gd name="T43" fmla="*/ 1196 h 2441"/>
                  <a:gd name="T44" fmla="*/ 1217 w 1325"/>
                  <a:gd name="T45" fmla="*/ 1352 h 2441"/>
                  <a:gd name="T46" fmla="*/ 1217 w 1325"/>
                  <a:gd name="T47" fmla="*/ 1495 h 2441"/>
                  <a:gd name="T48" fmla="*/ 1193 w 1325"/>
                  <a:gd name="T49" fmla="*/ 1615 h 2441"/>
                  <a:gd name="T50" fmla="*/ 1181 w 1325"/>
                  <a:gd name="T51" fmla="*/ 1746 h 2441"/>
                  <a:gd name="T52" fmla="*/ 1133 w 1325"/>
                  <a:gd name="T53" fmla="*/ 1878 h 2441"/>
                  <a:gd name="T54" fmla="*/ 1085 w 1325"/>
                  <a:gd name="T55" fmla="*/ 2009 h 2441"/>
                  <a:gd name="T56" fmla="*/ 1026 w 1325"/>
                  <a:gd name="T57" fmla="*/ 2129 h 2441"/>
                  <a:gd name="T58" fmla="*/ 417 w 1325"/>
                  <a:gd name="T59" fmla="*/ 2440 h 2441"/>
                  <a:gd name="T60" fmla="*/ 429 w 1325"/>
                  <a:gd name="T61" fmla="*/ 1794 h 2441"/>
                  <a:gd name="T62" fmla="*/ 489 w 1325"/>
                  <a:gd name="T63" fmla="*/ 1686 h 2441"/>
                  <a:gd name="T64" fmla="*/ 513 w 1325"/>
                  <a:gd name="T65" fmla="*/ 1591 h 2441"/>
                  <a:gd name="T66" fmla="*/ 525 w 1325"/>
                  <a:gd name="T67" fmla="*/ 1495 h 2441"/>
                  <a:gd name="T68" fmla="*/ 537 w 1325"/>
                  <a:gd name="T69" fmla="*/ 1399 h 2441"/>
                  <a:gd name="T70" fmla="*/ 525 w 1325"/>
                  <a:gd name="T71" fmla="*/ 1292 h 2441"/>
                  <a:gd name="T72" fmla="*/ 501 w 1325"/>
                  <a:gd name="T73" fmla="*/ 1184 h 2441"/>
                  <a:gd name="T74" fmla="*/ 465 w 1325"/>
                  <a:gd name="T75" fmla="*/ 1088 h 2441"/>
                  <a:gd name="T76" fmla="*/ 417 w 1325"/>
                  <a:gd name="T77" fmla="*/ 1005 h 2441"/>
                  <a:gd name="T78" fmla="*/ 370 w 1325"/>
                  <a:gd name="T79" fmla="*/ 957 h 2441"/>
                  <a:gd name="T80" fmla="*/ 322 w 1325"/>
                  <a:gd name="T81" fmla="*/ 897 h 2441"/>
                  <a:gd name="T82" fmla="*/ 274 w 1325"/>
                  <a:gd name="T83" fmla="*/ 849 h 2441"/>
                  <a:gd name="T84" fmla="*/ 227 w 1325"/>
                  <a:gd name="T85" fmla="*/ 801 h 2441"/>
                  <a:gd name="T86" fmla="*/ 155 w 1325"/>
                  <a:gd name="T87" fmla="*/ 765 h 2441"/>
                  <a:gd name="T88" fmla="*/ 95 w 1325"/>
                  <a:gd name="T89" fmla="*/ 730 h 2441"/>
                  <a:gd name="T90" fmla="*/ 0 w 1325"/>
                  <a:gd name="T91" fmla="*/ 694 h 244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25"/>
                  <a:gd name="T139" fmla="*/ 0 h 2441"/>
                  <a:gd name="T140" fmla="*/ 1325 w 1325"/>
                  <a:gd name="T141" fmla="*/ 2441 h 2441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25" h="2441">
                    <a:moveTo>
                      <a:pt x="0" y="0"/>
                    </a:moveTo>
                    <a:lnTo>
                      <a:pt x="36" y="0"/>
                    </a:lnTo>
                    <a:lnTo>
                      <a:pt x="60" y="12"/>
                    </a:lnTo>
                    <a:lnTo>
                      <a:pt x="95" y="12"/>
                    </a:lnTo>
                    <a:lnTo>
                      <a:pt x="131" y="24"/>
                    </a:lnTo>
                    <a:lnTo>
                      <a:pt x="155" y="36"/>
                    </a:lnTo>
                    <a:lnTo>
                      <a:pt x="179" y="36"/>
                    </a:lnTo>
                    <a:lnTo>
                      <a:pt x="215" y="48"/>
                    </a:lnTo>
                    <a:lnTo>
                      <a:pt x="239" y="60"/>
                    </a:lnTo>
                    <a:lnTo>
                      <a:pt x="274" y="72"/>
                    </a:lnTo>
                    <a:lnTo>
                      <a:pt x="310" y="84"/>
                    </a:lnTo>
                    <a:lnTo>
                      <a:pt x="334" y="96"/>
                    </a:lnTo>
                    <a:lnTo>
                      <a:pt x="370" y="108"/>
                    </a:lnTo>
                    <a:lnTo>
                      <a:pt x="406" y="120"/>
                    </a:lnTo>
                    <a:lnTo>
                      <a:pt x="429" y="144"/>
                    </a:lnTo>
                    <a:lnTo>
                      <a:pt x="465" y="155"/>
                    </a:lnTo>
                    <a:lnTo>
                      <a:pt x="489" y="167"/>
                    </a:lnTo>
                    <a:lnTo>
                      <a:pt x="513" y="191"/>
                    </a:lnTo>
                    <a:lnTo>
                      <a:pt x="537" y="203"/>
                    </a:lnTo>
                    <a:lnTo>
                      <a:pt x="573" y="215"/>
                    </a:lnTo>
                    <a:lnTo>
                      <a:pt x="596" y="239"/>
                    </a:lnTo>
                    <a:lnTo>
                      <a:pt x="632" y="263"/>
                    </a:lnTo>
                    <a:lnTo>
                      <a:pt x="656" y="287"/>
                    </a:lnTo>
                    <a:lnTo>
                      <a:pt x="680" y="299"/>
                    </a:lnTo>
                    <a:lnTo>
                      <a:pt x="728" y="335"/>
                    </a:lnTo>
                    <a:lnTo>
                      <a:pt x="763" y="383"/>
                    </a:lnTo>
                    <a:lnTo>
                      <a:pt x="799" y="407"/>
                    </a:lnTo>
                    <a:lnTo>
                      <a:pt x="835" y="455"/>
                    </a:lnTo>
                    <a:lnTo>
                      <a:pt x="859" y="478"/>
                    </a:lnTo>
                    <a:lnTo>
                      <a:pt x="895" y="514"/>
                    </a:lnTo>
                    <a:lnTo>
                      <a:pt x="930" y="562"/>
                    </a:lnTo>
                    <a:lnTo>
                      <a:pt x="954" y="598"/>
                    </a:lnTo>
                    <a:lnTo>
                      <a:pt x="978" y="634"/>
                    </a:lnTo>
                    <a:lnTo>
                      <a:pt x="1002" y="682"/>
                    </a:lnTo>
                    <a:lnTo>
                      <a:pt x="1038" y="730"/>
                    </a:lnTo>
                    <a:lnTo>
                      <a:pt x="1062" y="765"/>
                    </a:lnTo>
                    <a:lnTo>
                      <a:pt x="1074" y="813"/>
                    </a:lnTo>
                    <a:lnTo>
                      <a:pt x="1097" y="861"/>
                    </a:lnTo>
                    <a:lnTo>
                      <a:pt x="1121" y="909"/>
                    </a:lnTo>
                    <a:lnTo>
                      <a:pt x="1133" y="957"/>
                    </a:lnTo>
                    <a:lnTo>
                      <a:pt x="1157" y="1017"/>
                    </a:lnTo>
                    <a:lnTo>
                      <a:pt x="1169" y="1076"/>
                    </a:lnTo>
                    <a:lnTo>
                      <a:pt x="1181" y="1136"/>
                    </a:lnTo>
                    <a:lnTo>
                      <a:pt x="1193" y="1196"/>
                    </a:lnTo>
                    <a:lnTo>
                      <a:pt x="1205" y="1268"/>
                    </a:lnTo>
                    <a:lnTo>
                      <a:pt x="1217" y="1352"/>
                    </a:lnTo>
                    <a:lnTo>
                      <a:pt x="1217" y="1423"/>
                    </a:lnTo>
                    <a:lnTo>
                      <a:pt x="1217" y="1495"/>
                    </a:lnTo>
                    <a:lnTo>
                      <a:pt x="1205" y="1555"/>
                    </a:lnTo>
                    <a:lnTo>
                      <a:pt x="1193" y="1615"/>
                    </a:lnTo>
                    <a:lnTo>
                      <a:pt x="1193" y="1675"/>
                    </a:lnTo>
                    <a:lnTo>
                      <a:pt x="1181" y="1746"/>
                    </a:lnTo>
                    <a:lnTo>
                      <a:pt x="1157" y="1806"/>
                    </a:lnTo>
                    <a:lnTo>
                      <a:pt x="1133" y="1878"/>
                    </a:lnTo>
                    <a:lnTo>
                      <a:pt x="1109" y="1950"/>
                    </a:lnTo>
                    <a:lnTo>
                      <a:pt x="1085" y="2009"/>
                    </a:lnTo>
                    <a:lnTo>
                      <a:pt x="1062" y="2069"/>
                    </a:lnTo>
                    <a:lnTo>
                      <a:pt x="1026" y="2129"/>
                    </a:lnTo>
                    <a:lnTo>
                      <a:pt x="1324" y="2296"/>
                    </a:lnTo>
                    <a:lnTo>
                      <a:pt x="417" y="2440"/>
                    </a:lnTo>
                    <a:lnTo>
                      <a:pt x="83" y="1603"/>
                    </a:lnTo>
                    <a:lnTo>
                      <a:pt x="429" y="1794"/>
                    </a:lnTo>
                    <a:lnTo>
                      <a:pt x="465" y="1734"/>
                    </a:lnTo>
                    <a:lnTo>
                      <a:pt x="489" y="1686"/>
                    </a:lnTo>
                    <a:lnTo>
                      <a:pt x="501" y="1639"/>
                    </a:lnTo>
                    <a:lnTo>
                      <a:pt x="513" y="1591"/>
                    </a:lnTo>
                    <a:lnTo>
                      <a:pt x="525" y="1543"/>
                    </a:lnTo>
                    <a:lnTo>
                      <a:pt x="525" y="1495"/>
                    </a:lnTo>
                    <a:lnTo>
                      <a:pt x="537" y="1447"/>
                    </a:lnTo>
                    <a:lnTo>
                      <a:pt x="537" y="1399"/>
                    </a:lnTo>
                    <a:lnTo>
                      <a:pt x="537" y="1352"/>
                    </a:lnTo>
                    <a:lnTo>
                      <a:pt x="525" y="1292"/>
                    </a:lnTo>
                    <a:lnTo>
                      <a:pt x="513" y="1232"/>
                    </a:lnTo>
                    <a:lnTo>
                      <a:pt x="501" y="1184"/>
                    </a:lnTo>
                    <a:lnTo>
                      <a:pt x="477" y="1136"/>
                    </a:lnTo>
                    <a:lnTo>
                      <a:pt x="465" y="1088"/>
                    </a:lnTo>
                    <a:lnTo>
                      <a:pt x="441" y="1041"/>
                    </a:lnTo>
                    <a:lnTo>
                      <a:pt x="417" y="1005"/>
                    </a:lnTo>
                    <a:lnTo>
                      <a:pt x="394" y="981"/>
                    </a:lnTo>
                    <a:lnTo>
                      <a:pt x="370" y="957"/>
                    </a:lnTo>
                    <a:lnTo>
                      <a:pt x="346" y="921"/>
                    </a:lnTo>
                    <a:lnTo>
                      <a:pt x="322" y="897"/>
                    </a:lnTo>
                    <a:lnTo>
                      <a:pt x="298" y="873"/>
                    </a:lnTo>
                    <a:lnTo>
                      <a:pt x="274" y="849"/>
                    </a:lnTo>
                    <a:lnTo>
                      <a:pt x="250" y="825"/>
                    </a:lnTo>
                    <a:lnTo>
                      <a:pt x="227" y="801"/>
                    </a:lnTo>
                    <a:lnTo>
                      <a:pt x="191" y="777"/>
                    </a:lnTo>
                    <a:lnTo>
                      <a:pt x="155" y="765"/>
                    </a:lnTo>
                    <a:lnTo>
                      <a:pt x="131" y="742"/>
                    </a:lnTo>
                    <a:lnTo>
                      <a:pt x="95" y="730"/>
                    </a:lnTo>
                    <a:lnTo>
                      <a:pt x="60" y="706"/>
                    </a:lnTo>
                    <a:lnTo>
                      <a:pt x="0" y="69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000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05" name="Freeform 8"/>
              <p:cNvSpPr>
                <a:spLocks/>
              </p:cNvSpPr>
              <p:nvPr/>
            </p:nvSpPr>
            <p:spPr bwMode="auto">
              <a:xfrm>
                <a:off x="1406" y="872"/>
                <a:ext cx="1961" cy="2213"/>
              </a:xfrm>
              <a:custGeom>
                <a:avLst/>
                <a:gdLst>
                  <a:gd name="T0" fmla="*/ 1195 w 1961"/>
                  <a:gd name="T1" fmla="*/ 335 h 2213"/>
                  <a:gd name="T2" fmla="*/ 1123 w 1961"/>
                  <a:gd name="T3" fmla="*/ 347 h 2213"/>
                  <a:gd name="T4" fmla="*/ 1064 w 1961"/>
                  <a:gd name="T5" fmla="*/ 359 h 2213"/>
                  <a:gd name="T6" fmla="*/ 1004 w 1961"/>
                  <a:gd name="T7" fmla="*/ 371 h 2213"/>
                  <a:gd name="T8" fmla="*/ 944 w 1961"/>
                  <a:gd name="T9" fmla="*/ 395 h 2213"/>
                  <a:gd name="T10" fmla="*/ 884 w 1961"/>
                  <a:gd name="T11" fmla="*/ 418 h 2213"/>
                  <a:gd name="T12" fmla="*/ 813 w 1961"/>
                  <a:gd name="T13" fmla="*/ 454 h 2213"/>
                  <a:gd name="T14" fmla="*/ 753 w 1961"/>
                  <a:gd name="T15" fmla="*/ 478 h 2213"/>
                  <a:gd name="T16" fmla="*/ 705 w 1961"/>
                  <a:gd name="T17" fmla="*/ 514 h 2213"/>
                  <a:gd name="T18" fmla="*/ 645 w 1961"/>
                  <a:gd name="T19" fmla="*/ 550 h 2213"/>
                  <a:gd name="T20" fmla="*/ 586 w 1961"/>
                  <a:gd name="T21" fmla="*/ 586 h 2213"/>
                  <a:gd name="T22" fmla="*/ 538 w 1961"/>
                  <a:gd name="T23" fmla="*/ 634 h 2213"/>
                  <a:gd name="T24" fmla="*/ 454 w 1961"/>
                  <a:gd name="T25" fmla="*/ 705 h 2213"/>
                  <a:gd name="T26" fmla="*/ 382 w 1961"/>
                  <a:gd name="T27" fmla="*/ 777 h 2213"/>
                  <a:gd name="T28" fmla="*/ 323 w 1961"/>
                  <a:gd name="T29" fmla="*/ 849 h 2213"/>
                  <a:gd name="T30" fmla="*/ 263 w 1961"/>
                  <a:gd name="T31" fmla="*/ 921 h 2213"/>
                  <a:gd name="T32" fmla="*/ 215 w 1961"/>
                  <a:gd name="T33" fmla="*/ 1004 h 2213"/>
                  <a:gd name="T34" fmla="*/ 167 w 1961"/>
                  <a:gd name="T35" fmla="*/ 1088 h 2213"/>
                  <a:gd name="T36" fmla="*/ 120 w 1961"/>
                  <a:gd name="T37" fmla="*/ 1184 h 2213"/>
                  <a:gd name="T38" fmla="*/ 84 w 1961"/>
                  <a:gd name="T39" fmla="*/ 1279 h 2213"/>
                  <a:gd name="T40" fmla="*/ 48 w 1961"/>
                  <a:gd name="T41" fmla="*/ 1411 h 2213"/>
                  <a:gd name="T42" fmla="*/ 24 w 1961"/>
                  <a:gd name="T43" fmla="*/ 1530 h 2213"/>
                  <a:gd name="T44" fmla="*/ 12 w 1961"/>
                  <a:gd name="T45" fmla="*/ 1686 h 2213"/>
                  <a:gd name="T46" fmla="*/ 12 w 1961"/>
                  <a:gd name="T47" fmla="*/ 1817 h 2213"/>
                  <a:gd name="T48" fmla="*/ 24 w 1961"/>
                  <a:gd name="T49" fmla="*/ 1937 h 2213"/>
                  <a:gd name="T50" fmla="*/ 36 w 1961"/>
                  <a:gd name="T51" fmla="*/ 2069 h 2213"/>
                  <a:gd name="T52" fmla="*/ 84 w 1961"/>
                  <a:gd name="T53" fmla="*/ 2212 h 2213"/>
                  <a:gd name="T54" fmla="*/ 693 w 1961"/>
                  <a:gd name="T55" fmla="*/ 1889 h 2213"/>
                  <a:gd name="T56" fmla="*/ 681 w 1961"/>
                  <a:gd name="T57" fmla="*/ 1782 h 2213"/>
                  <a:gd name="T58" fmla="*/ 681 w 1961"/>
                  <a:gd name="T59" fmla="*/ 1674 h 2213"/>
                  <a:gd name="T60" fmla="*/ 705 w 1961"/>
                  <a:gd name="T61" fmla="*/ 1566 h 2213"/>
                  <a:gd name="T62" fmla="*/ 741 w 1961"/>
                  <a:gd name="T63" fmla="*/ 1459 h 2213"/>
                  <a:gd name="T64" fmla="*/ 777 w 1961"/>
                  <a:gd name="T65" fmla="*/ 1375 h 2213"/>
                  <a:gd name="T66" fmla="*/ 825 w 1961"/>
                  <a:gd name="T67" fmla="*/ 1303 h 2213"/>
                  <a:gd name="T68" fmla="*/ 872 w 1961"/>
                  <a:gd name="T69" fmla="*/ 1255 h 2213"/>
                  <a:gd name="T70" fmla="*/ 920 w 1961"/>
                  <a:gd name="T71" fmla="*/ 1208 h 2213"/>
                  <a:gd name="T72" fmla="*/ 968 w 1961"/>
                  <a:gd name="T73" fmla="*/ 1160 h 2213"/>
                  <a:gd name="T74" fmla="*/ 1028 w 1961"/>
                  <a:gd name="T75" fmla="*/ 1112 h 2213"/>
                  <a:gd name="T76" fmla="*/ 1088 w 1961"/>
                  <a:gd name="T77" fmla="*/ 1076 h 2213"/>
                  <a:gd name="T78" fmla="*/ 1159 w 1961"/>
                  <a:gd name="T79" fmla="*/ 1040 h 2213"/>
                  <a:gd name="T80" fmla="*/ 1219 w 1961"/>
                  <a:gd name="T81" fmla="*/ 1016 h 2213"/>
                  <a:gd name="T82" fmla="*/ 1303 w 1961"/>
                  <a:gd name="T83" fmla="*/ 1004 h 2213"/>
                  <a:gd name="T84" fmla="*/ 1386 w 1961"/>
                  <a:gd name="T85" fmla="*/ 992 h 2213"/>
                  <a:gd name="T86" fmla="*/ 1410 w 1961"/>
                  <a:gd name="T87" fmla="*/ 1351 h 2213"/>
                  <a:gd name="T88" fmla="*/ 1410 w 1961"/>
                  <a:gd name="T89" fmla="*/ 0 h 2213"/>
                  <a:gd name="T90" fmla="*/ 1386 w 1961"/>
                  <a:gd name="T91" fmla="*/ 311 h 2213"/>
                  <a:gd name="T92" fmla="*/ 1303 w 1961"/>
                  <a:gd name="T93" fmla="*/ 311 h 2213"/>
                  <a:gd name="T94" fmla="*/ 1219 w 1961"/>
                  <a:gd name="T95" fmla="*/ 323 h 221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61"/>
                  <a:gd name="T145" fmla="*/ 0 h 2213"/>
                  <a:gd name="T146" fmla="*/ 1961 w 1961"/>
                  <a:gd name="T147" fmla="*/ 2213 h 221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61" h="2213">
                    <a:moveTo>
                      <a:pt x="1219" y="323"/>
                    </a:moveTo>
                    <a:lnTo>
                      <a:pt x="1195" y="335"/>
                    </a:lnTo>
                    <a:lnTo>
                      <a:pt x="1159" y="335"/>
                    </a:lnTo>
                    <a:lnTo>
                      <a:pt x="1123" y="347"/>
                    </a:lnTo>
                    <a:lnTo>
                      <a:pt x="1100" y="347"/>
                    </a:lnTo>
                    <a:lnTo>
                      <a:pt x="1064" y="359"/>
                    </a:lnTo>
                    <a:lnTo>
                      <a:pt x="1040" y="371"/>
                    </a:lnTo>
                    <a:lnTo>
                      <a:pt x="1004" y="371"/>
                    </a:lnTo>
                    <a:lnTo>
                      <a:pt x="980" y="383"/>
                    </a:lnTo>
                    <a:lnTo>
                      <a:pt x="944" y="395"/>
                    </a:lnTo>
                    <a:lnTo>
                      <a:pt x="908" y="407"/>
                    </a:lnTo>
                    <a:lnTo>
                      <a:pt x="884" y="418"/>
                    </a:lnTo>
                    <a:lnTo>
                      <a:pt x="849" y="430"/>
                    </a:lnTo>
                    <a:lnTo>
                      <a:pt x="813" y="454"/>
                    </a:lnTo>
                    <a:lnTo>
                      <a:pt x="789" y="466"/>
                    </a:lnTo>
                    <a:lnTo>
                      <a:pt x="753" y="478"/>
                    </a:lnTo>
                    <a:lnTo>
                      <a:pt x="729" y="502"/>
                    </a:lnTo>
                    <a:lnTo>
                      <a:pt x="705" y="514"/>
                    </a:lnTo>
                    <a:lnTo>
                      <a:pt x="681" y="526"/>
                    </a:lnTo>
                    <a:lnTo>
                      <a:pt x="645" y="550"/>
                    </a:lnTo>
                    <a:lnTo>
                      <a:pt x="621" y="574"/>
                    </a:lnTo>
                    <a:lnTo>
                      <a:pt x="586" y="586"/>
                    </a:lnTo>
                    <a:lnTo>
                      <a:pt x="562" y="610"/>
                    </a:lnTo>
                    <a:lnTo>
                      <a:pt x="538" y="634"/>
                    </a:lnTo>
                    <a:lnTo>
                      <a:pt x="490" y="670"/>
                    </a:lnTo>
                    <a:lnTo>
                      <a:pt x="454" y="705"/>
                    </a:lnTo>
                    <a:lnTo>
                      <a:pt x="418" y="729"/>
                    </a:lnTo>
                    <a:lnTo>
                      <a:pt x="382" y="777"/>
                    </a:lnTo>
                    <a:lnTo>
                      <a:pt x="359" y="813"/>
                    </a:lnTo>
                    <a:lnTo>
                      <a:pt x="323" y="849"/>
                    </a:lnTo>
                    <a:lnTo>
                      <a:pt x="287" y="885"/>
                    </a:lnTo>
                    <a:lnTo>
                      <a:pt x="263" y="921"/>
                    </a:lnTo>
                    <a:lnTo>
                      <a:pt x="239" y="968"/>
                    </a:lnTo>
                    <a:lnTo>
                      <a:pt x="215" y="1004"/>
                    </a:lnTo>
                    <a:lnTo>
                      <a:pt x="191" y="1052"/>
                    </a:lnTo>
                    <a:lnTo>
                      <a:pt x="167" y="1088"/>
                    </a:lnTo>
                    <a:lnTo>
                      <a:pt x="143" y="1136"/>
                    </a:lnTo>
                    <a:lnTo>
                      <a:pt x="120" y="1184"/>
                    </a:lnTo>
                    <a:lnTo>
                      <a:pt x="96" y="1232"/>
                    </a:lnTo>
                    <a:lnTo>
                      <a:pt x="84" y="1279"/>
                    </a:lnTo>
                    <a:lnTo>
                      <a:pt x="60" y="1351"/>
                    </a:lnTo>
                    <a:lnTo>
                      <a:pt x="48" y="1411"/>
                    </a:lnTo>
                    <a:lnTo>
                      <a:pt x="36" y="1471"/>
                    </a:lnTo>
                    <a:lnTo>
                      <a:pt x="24" y="1530"/>
                    </a:lnTo>
                    <a:lnTo>
                      <a:pt x="12" y="1602"/>
                    </a:lnTo>
                    <a:lnTo>
                      <a:pt x="12" y="1686"/>
                    </a:lnTo>
                    <a:lnTo>
                      <a:pt x="0" y="1746"/>
                    </a:lnTo>
                    <a:lnTo>
                      <a:pt x="12" y="1817"/>
                    </a:lnTo>
                    <a:lnTo>
                      <a:pt x="12" y="1877"/>
                    </a:lnTo>
                    <a:lnTo>
                      <a:pt x="24" y="1937"/>
                    </a:lnTo>
                    <a:lnTo>
                      <a:pt x="24" y="2009"/>
                    </a:lnTo>
                    <a:lnTo>
                      <a:pt x="36" y="2069"/>
                    </a:lnTo>
                    <a:lnTo>
                      <a:pt x="60" y="2140"/>
                    </a:lnTo>
                    <a:lnTo>
                      <a:pt x="84" y="2212"/>
                    </a:lnTo>
                    <a:lnTo>
                      <a:pt x="203" y="1805"/>
                    </a:lnTo>
                    <a:lnTo>
                      <a:pt x="693" y="1889"/>
                    </a:lnTo>
                    <a:lnTo>
                      <a:pt x="693" y="1817"/>
                    </a:lnTo>
                    <a:lnTo>
                      <a:pt x="681" y="1782"/>
                    </a:lnTo>
                    <a:lnTo>
                      <a:pt x="681" y="1734"/>
                    </a:lnTo>
                    <a:lnTo>
                      <a:pt x="681" y="1674"/>
                    </a:lnTo>
                    <a:lnTo>
                      <a:pt x="693" y="1626"/>
                    </a:lnTo>
                    <a:lnTo>
                      <a:pt x="705" y="1566"/>
                    </a:lnTo>
                    <a:lnTo>
                      <a:pt x="717" y="1519"/>
                    </a:lnTo>
                    <a:lnTo>
                      <a:pt x="741" y="1459"/>
                    </a:lnTo>
                    <a:lnTo>
                      <a:pt x="753" y="1411"/>
                    </a:lnTo>
                    <a:lnTo>
                      <a:pt x="777" y="1375"/>
                    </a:lnTo>
                    <a:lnTo>
                      <a:pt x="801" y="1339"/>
                    </a:lnTo>
                    <a:lnTo>
                      <a:pt x="825" y="1303"/>
                    </a:lnTo>
                    <a:lnTo>
                      <a:pt x="849" y="1279"/>
                    </a:lnTo>
                    <a:lnTo>
                      <a:pt x="872" y="1255"/>
                    </a:lnTo>
                    <a:lnTo>
                      <a:pt x="896" y="1220"/>
                    </a:lnTo>
                    <a:lnTo>
                      <a:pt x="920" y="1208"/>
                    </a:lnTo>
                    <a:lnTo>
                      <a:pt x="944" y="1172"/>
                    </a:lnTo>
                    <a:lnTo>
                      <a:pt x="968" y="1160"/>
                    </a:lnTo>
                    <a:lnTo>
                      <a:pt x="992" y="1136"/>
                    </a:lnTo>
                    <a:lnTo>
                      <a:pt x="1028" y="1112"/>
                    </a:lnTo>
                    <a:lnTo>
                      <a:pt x="1064" y="1088"/>
                    </a:lnTo>
                    <a:lnTo>
                      <a:pt x="1088" y="1076"/>
                    </a:lnTo>
                    <a:lnTo>
                      <a:pt x="1123" y="1052"/>
                    </a:lnTo>
                    <a:lnTo>
                      <a:pt x="1159" y="1040"/>
                    </a:lnTo>
                    <a:lnTo>
                      <a:pt x="1183" y="1028"/>
                    </a:lnTo>
                    <a:lnTo>
                      <a:pt x="1219" y="1016"/>
                    </a:lnTo>
                    <a:lnTo>
                      <a:pt x="1267" y="1004"/>
                    </a:lnTo>
                    <a:lnTo>
                      <a:pt x="1303" y="1004"/>
                    </a:lnTo>
                    <a:lnTo>
                      <a:pt x="1350" y="992"/>
                    </a:lnTo>
                    <a:lnTo>
                      <a:pt x="1386" y="992"/>
                    </a:lnTo>
                    <a:lnTo>
                      <a:pt x="1410" y="992"/>
                    </a:lnTo>
                    <a:lnTo>
                      <a:pt x="1410" y="1351"/>
                    </a:lnTo>
                    <a:lnTo>
                      <a:pt x="1960" y="682"/>
                    </a:lnTo>
                    <a:lnTo>
                      <a:pt x="1410" y="0"/>
                    </a:lnTo>
                    <a:lnTo>
                      <a:pt x="1410" y="311"/>
                    </a:lnTo>
                    <a:lnTo>
                      <a:pt x="1386" y="311"/>
                    </a:lnTo>
                    <a:lnTo>
                      <a:pt x="1339" y="311"/>
                    </a:lnTo>
                    <a:lnTo>
                      <a:pt x="1303" y="311"/>
                    </a:lnTo>
                    <a:lnTo>
                      <a:pt x="1255" y="323"/>
                    </a:lnTo>
                    <a:lnTo>
                      <a:pt x="1219" y="323"/>
                    </a:lnTo>
                  </a:path>
                </a:pathLst>
              </a:custGeom>
              <a:solidFill>
                <a:srgbClr val="FF0000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5050" name="Rectangle 10"/>
          <p:cNvSpPr>
            <a:spLocks noChangeArrowheads="1"/>
          </p:cNvSpPr>
          <p:nvPr/>
        </p:nvSpPr>
        <p:spPr bwMode="auto">
          <a:xfrm>
            <a:off x="3983680" y="809991"/>
            <a:ext cx="4680521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 i="0" dirty="0">
                <a:latin typeface="Comic Sans MS" pitchFamily="66" charset="0"/>
              </a:rPr>
              <a:t>Evaluating Existing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 i="0" dirty="0">
                <a:latin typeface="Comic Sans MS" pitchFamily="66" charset="0"/>
              </a:rPr>
              <a:t>Systems for </a:t>
            </a:r>
            <a:r>
              <a:rPr lang="en-US" altLang="zh-CN" sz="2000" b="1" i="0" dirty="0" smtClean="0">
                <a:latin typeface="Comic Sans MS" pitchFamily="66" charset="0"/>
              </a:rPr>
              <a:t>Bottleneck(</a:t>
            </a:r>
            <a:r>
              <a:rPr lang="en-US" altLang="zh-CN" sz="2000" b="1" i="0" dirty="0" err="1" smtClean="0">
                <a:latin typeface="Comic Sans MS" pitchFamily="66" charset="0"/>
              </a:rPr>
              <a:t>app.B</a:t>
            </a:r>
            <a:r>
              <a:rPr lang="en-US" altLang="zh-CN" sz="2000" b="1" i="0" dirty="0">
                <a:latin typeface="Comic Sans MS" pitchFamily="66" charset="0"/>
              </a:rPr>
              <a:t>)</a:t>
            </a:r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4950981" y="2986522"/>
            <a:ext cx="331152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Technology Trend 1.4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Power Trend  1,5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Cost Trend  1.6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 i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Dependability 1,7</a:t>
            </a:r>
            <a:endParaRPr lang="en-US" altLang="zh-CN" sz="2000" b="1" i="0" dirty="0"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215052" name="Text Box 12"/>
          <p:cNvSpPr txBox="1">
            <a:spLocks noChangeArrowheads="1"/>
          </p:cNvSpPr>
          <p:nvPr/>
        </p:nvSpPr>
        <p:spPr bwMode="auto">
          <a:xfrm>
            <a:off x="8132170" y="2860893"/>
            <a:ext cx="3243196" cy="90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000" b="1" i="0" dirty="0">
                <a:solidFill>
                  <a:srgbClr val="FF3300"/>
                </a:solidFill>
                <a:latin typeface="Comic Sans MS" pitchFamily="66" charset="0"/>
              </a:rPr>
              <a:t>Quantitative</a:t>
            </a:r>
            <a:r>
              <a:rPr kumimoji="1" lang="en-US" altLang="zh-CN" sz="2400" b="1" i="0" dirty="0">
                <a:solidFill>
                  <a:srgbClr val="FF3300"/>
                </a:solidFill>
                <a:latin typeface="Comic Sans MS" pitchFamily="66" charset="0"/>
              </a:rPr>
              <a:t> Principles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400" b="1" i="0" dirty="0">
                <a:solidFill>
                  <a:srgbClr val="FF3300"/>
                </a:solidFill>
                <a:latin typeface="Comic Sans MS" pitchFamily="66" charset="0"/>
              </a:rPr>
              <a:t>1.9  </a:t>
            </a:r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8551615" y="4545274"/>
            <a:ext cx="1877118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Simulate New</a:t>
            </a:r>
          </a:p>
          <a:p>
            <a:pPr eaLnBrk="0" hangingPunct="0"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Designs and</a:t>
            </a:r>
          </a:p>
          <a:p>
            <a:pPr eaLnBrk="0" hangingPunct="0"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Organizations</a:t>
            </a:r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3149949" y="5262286"/>
            <a:ext cx="1713612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400" i="0" dirty="0">
                <a:latin typeface="Comic Sans MS" pitchFamily="66" charset="0"/>
              </a:rPr>
              <a:t>Workloads</a:t>
            </a:r>
          </a:p>
        </p:txBody>
      </p:sp>
      <p:sp>
        <p:nvSpPr>
          <p:cNvPr id="215055" name="Rectangle 15"/>
          <p:cNvSpPr>
            <a:spLocks noChangeArrowheads="1"/>
          </p:cNvSpPr>
          <p:nvPr/>
        </p:nvSpPr>
        <p:spPr bwMode="auto">
          <a:xfrm>
            <a:off x="1757761" y="3934741"/>
            <a:ext cx="273685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Implement Next</a:t>
            </a:r>
          </a:p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Generation System</a:t>
            </a:r>
          </a:p>
        </p:txBody>
      </p:sp>
      <p:sp>
        <p:nvSpPr>
          <p:cNvPr id="215056" name="Rectangle 16"/>
          <p:cNvSpPr>
            <a:spLocks noChangeArrowheads="1"/>
          </p:cNvSpPr>
          <p:nvPr/>
        </p:nvSpPr>
        <p:spPr bwMode="auto">
          <a:xfrm>
            <a:off x="7570659" y="1650808"/>
            <a:ext cx="252954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400" i="0" dirty="0">
                <a:latin typeface="Comic Sans MS" pitchFamily="66" charset="0"/>
              </a:rPr>
              <a:t>Benchmarks(1.8)</a:t>
            </a:r>
          </a:p>
        </p:txBody>
      </p:sp>
      <p:sp>
        <p:nvSpPr>
          <p:cNvPr id="215057" name="Rectangle 17"/>
          <p:cNvSpPr>
            <a:spLocks noChangeArrowheads="1"/>
          </p:cNvSpPr>
          <p:nvPr/>
        </p:nvSpPr>
        <p:spPr bwMode="auto">
          <a:xfrm>
            <a:off x="4727848" y="6025944"/>
            <a:ext cx="330759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000" b="1" i="0" dirty="0">
                <a:latin typeface="Comic Sans MS" pitchFamily="66" charset="0"/>
              </a:rPr>
              <a:t>Evaluating for </a:t>
            </a:r>
            <a:r>
              <a:rPr kumimoji="1" lang="en-US" altLang="zh-CN" sz="2000" b="1" i="0" dirty="0" smtClean="0">
                <a:latin typeface="Comic Sans MS" pitchFamily="66" charset="0"/>
              </a:rPr>
              <a:t>energy-performance cost (1.8</a:t>
            </a:r>
            <a:r>
              <a:rPr kumimoji="1" lang="en-US" altLang="zh-CN" sz="2000" b="1" i="0" dirty="0">
                <a:latin typeface="Comic Sans MS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04670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5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9" grpId="0"/>
      <p:bldP spid="215050" grpId="0"/>
      <p:bldP spid="215051" grpId="0"/>
      <p:bldP spid="215052" grpId="0"/>
      <p:bldP spid="215053" grpId="0"/>
      <p:bldP spid="215054" grpId="0"/>
      <p:bldP spid="215055" grpId="0"/>
      <p:bldP spid="215056" grpId="0"/>
      <p:bldP spid="21505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dirty="0" smtClean="0"/>
          </a:p>
        </p:txBody>
      </p:sp>
      <p:graphicFrame>
        <p:nvGraphicFramePr>
          <p:cNvPr id="145444" name="Group 36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90161511"/>
              </p:ext>
            </p:extLst>
          </p:nvPr>
        </p:nvGraphicFramePr>
        <p:xfrm>
          <a:off x="7478713" y="1558925"/>
          <a:ext cx="4713287" cy="1090372"/>
        </p:xfrm>
        <a:graphic>
          <a:graphicData uri="http://schemas.openxmlformats.org/drawingml/2006/table">
            <a:tbl>
              <a:tblPr/>
              <a:tblGrid>
                <a:gridCol w="1503362"/>
                <a:gridCol w="1463675"/>
                <a:gridCol w="1746250"/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Frequency</a:t>
                      </a:r>
                    </a:p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Reduction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Power</a:t>
                      </a:r>
                    </a:p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Reduction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Performance</a:t>
                      </a:r>
                    </a:p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Reduction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15%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45%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725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10%</a:t>
                      </a:r>
                    </a:p>
                  </a:txBody>
                  <a:tcPr marL="85699" marR="85699" marT="42850" marB="42850" anchor="ctr" horzOverflow="overflow">
                    <a:lnL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AB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5999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5412" name="Oval 4"/>
          <p:cNvSpPr>
            <a:spLocks noChangeArrowheads="1"/>
          </p:cNvSpPr>
          <p:nvPr/>
        </p:nvSpPr>
        <p:spPr bwMode="auto">
          <a:xfrm>
            <a:off x="1524000" y="2387600"/>
            <a:ext cx="9144000" cy="1054100"/>
          </a:xfrm>
          <a:prstGeom prst="ellipse">
            <a:avLst/>
          </a:prstGeom>
          <a:gradFill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4445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9877" name="AutoShape 5"/>
          <p:cNvSpPr>
            <a:spLocks noChangeArrowheads="1"/>
          </p:cNvSpPr>
          <p:nvPr/>
        </p:nvSpPr>
        <p:spPr bwMode="auto">
          <a:xfrm>
            <a:off x="3095604" y="3143249"/>
            <a:ext cx="6299200" cy="3109913"/>
          </a:xfrm>
          <a:prstGeom prst="roundRect">
            <a:avLst>
              <a:gd name="adj" fmla="val 22398"/>
            </a:avLst>
          </a:prstGeom>
          <a:gradFill rotWithShape="1">
            <a:gsLst>
              <a:gs pos="0">
                <a:srgbClr val="283A56"/>
              </a:gs>
              <a:gs pos="100000">
                <a:srgbClr val="567EB9"/>
              </a:gs>
            </a:gsLst>
            <a:lin ang="5400000" scaled="1"/>
          </a:gradFill>
          <a:ln w="44450" algn="ctr">
            <a:solidFill>
              <a:srgbClr val="9AB2D6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8" name="AutoShape 6"/>
          <p:cNvSpPr>
            <a:spLocks noChangeArrowheads="1"/>
          </p:cNvSpPr>
          <p:nvPr/>
        </p:nvSpPr>
        <p:spPr bwMode="auto">
          <a:xfrm>
            <a:off x="2381224" y="1285860"/>
            <a:ext cx="7734300" cy="1801812"/>
          </a:xfrm>
          <a:prstGeom prst="roundRect">
            <a:avLst>
              <a:gd name="adj" fmla="val 5468"/>
            </a:avLst>
          </a:prstGeom>
          <a:solidFill>
            <a:schemeClr val="bg2">
              <a:alpha val="23137"/>
            </a:schemeClr>
          </a:solidFill>
          <a:ln w="222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9" name="AutoShape 7"/>
          <p:cNvSpPr>
            <a:spLocks noChangeArrowheads="1"/>
          </p:cNvSpPr>
          <p:nvPr/>
        </p:nvSpPr>
        <p:spPr bwMode="auto">
          <a:xfrm>
            <a:off x="6642100" y="3316288"/>
            <a:ext cx="2260600" cy="2932112"/>
          </a:xfrm>
          <a:prstGeom prst="roundRect">
            <a:avLst>
              <a:gd name="adj" fmla="val 5468"/>
            </a:avLst>
          </a:prstGeom>
          <a:solidFill>
            <a:schemeClr val="bg2">
              <a:alpha val="23137"/>
            </a:schemeClr>
          </a:solidFill>
          <a:ln w="222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80" name="AutoShape 8"/>
          <p:cNvSpPr>
            <a:spLocks noChangeArrowheads="1"/>
          </p:cNvSpPr>
          <p:nvPr/>
        </p:nvSpPr>
        <p:spPr bwMode="auto">
          <a:xfrm>
            <a:off x="3517900" y="3341688"/>
            <a:ext cx="2260600" cy="2932112"/>
          </a:xfrm>
          <a:prstGeom prst="roundRect">
            <a:avLst>
              <a:gd name="adj" fmla="val 5468"/>
            </a:avLst>
          </a:prstGeom>
          <a:solidFill>
            <a:schemeClr val="bg2">
              <a:alpha val="23137"/>
            </a:schemeClr>
          </a:solidFill>
          <a:ln w="222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2095473" y="214291"/>
            <a:ext cx="8237537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altLang="zh-CN" sz="4100" dirty="0">
                <a:solidFill>
                  <a:srgbClr val="FF0000"/>
                </a:solidFill>
                <a:ea typeface="华文行楷" pitchFamily="2" charset="-122"/>
              </a:rPr>
              <a:t>Dual core with voltage scaling</a:t>
            </a:r>
          </a:p>
        </p:txBody>
      </p:sp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3835401" y="4683126"/>
            <a:ext cx="1700213" cy="1497013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Area      =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Voltage =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Freq      =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Power   =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Perf       = 1</a:t>
            </a: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6723064" y="4719638"/>
            <a:ext cx="2344737" cy="1497012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Area      =  2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Voltage =  0.85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Freq      =  0.85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Power   =  1</a:t>
            </a:r>
          </a:p>
          <a:p>
            <a:pPr algn="l">
              <a:lnSpc>
                <a:spcPct val="115000"/>
              </a:lnSpc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Perf       =  ~1.8</a:t>
            </a:r>
          </a:p>
        </p:txBody>
      </p:sp>
      <p:sp>
        <p:nvSpPr>
          <p:cNvPr id="79898" name="AutoShape 26"/>
          <p:cNvSpPr>
            <a:spLocks noChangeArrowheads="1"/>
          </p:cNvSpPr>
          <p:nvPr/>
        </p:nvSpPr>
        <p:spPr bwMode="auto">
          <a:xfrm>
            <a:off x="3775075" y="1703388"/>
            <a:ext cx="1193800" cy="1001712"/>
          </a:xfrm>
          <a:prstGeom prst="rightArrow">
            <a:avLst>
              <a:gd name="adj1" fmla="val 49972"/>
              <a:gd name="adj2" fmla="val 48548"/>
            </a:avLst>
          </a:prstGeom>
          <a:gradFill rotWithShape="1">
            <a:gsLst>
              <a:gs pos="0">
                <a:srgbClr val="5E646C">
                  <a:alpha val="0"/>
                </a:srgbClr>
              </a:gs>
              <a:gs pos="100000">
                <a:srgbClr val="CCD8EA"/>
              </a:gs>
            </a:gsLst>
            <a:lin ang="0" scaled="1"/>
          </a:gradFill>
          <a:ln w="444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35" name="AutoShape 27"/>
          <p:cNvSpPr>
            <a:spLocks noChangeArrowheads="1"/>
          </p:cNvSpPr>
          <p:nvPr/>
        </p:nvSpPr>
        <p:spPr bwMode="auto">
          <a:xfrm>
            <a:off x="2414588" y="1554164"/>
            <a:ext cx="1536700" cy="1252537"/>
          </a:xfrm>
          <a:prstGeom prst="roundRect">
            <a:avLst>
              <a:gd name="adj" fmla="val 16667"/>
            </a:avLst>
          </a:prstGeom>
          <a:solidFill>
            <a:schemeClr val="hlink">
              <a:alpha val="75999"/>
            </a:schemeClr>
          </a:solidFill>
          <a:ln w="38100" algn="ctr">
            <a:solidFill>
              <a:srgbClr val="9AB2D6"/>
            </a:solidFill>
            <a:round/>
            <a:headEnd/>
            <a:tailEnd/>
          </a:ln>
          <a:effectLst/>
        </p:spPr>
        <p:txBody>
          <a:bodyPr lIns="85699" tIns="42850" rIns="85699" bIns="42850" anchor="ctr"/>
          <a:lstStyle/>
          <a:p>
            <a:pPr defTabSz="857250">
              <a:spcBef>
                <a:spcPct val="35000"/>
              </a:spcBef>
              <a:defRPr/>
            </a:pPr>
            <a:r>
              <a:rPr lang="en-US" altLang="zh-CN" sz="1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cs typeface="Arial" pitchFamily="34" charset="0"/>
              </a:rPr>
              <a:t>A 15% </a:t>
            </a:r>
          </a:p>
          <a:p>
            <a:pPr defTabSz="857250">
              <a:spcBef>
                <a:spcPct val="35000"/>
              </a:spcBef>
              <a:defRPr/>
            </a:pPr>
            <a:r>
              <a:rPr lang="en-US" altLang="zh-CN" sz="1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cs typeface="Arial" pitchFamily="34" charset="0"/>
              </a:rPr>
              <a:t>Reduction</a:t>
            </a:r>
          </a:p>
          <a:p>
            <a:pPr defTabSz="857250">
              <a:spcBef>
                <a:spcPct val="35000"/>
              </a:spcBef>
              <a:defRPr/>
            </a:pPr>
            <a:r>
              <a:rPr lang="en-US" altLang="zh-CN" sz="1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cs typeface="Arial" pitchFamily="34" charset="0"/>
              </a:rPr>
              <a:t>In Voltage</a:t>
            </a:r>
          </a:p>
          <a:p>
            <a:pPr defTabSz="857250">
              <a:spcBef>
                <a:spcPct val="35000"/>
              </a:spcBef>
              <a:defRPr/>
            </a:pPr>
            <a:r>
              <a:rPr lang="en-US" altLang="zh-CN" sz="1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cs typeface="Arial" pitchFamily="34" charset="0"/>
              </a:rPr>
              <a:t>Yields</a:t>
            </a:r>
          </a:p>
        </p:txBody>
      </p:sp>
      <p:pic>
        <p:nvPicPr>
          <p:cNvPr id="79900" name="Picture 28" descr="Die shot of the Intel® Pentium® M Processor (formerly codenamed Banias), part of Intel® Centrino™ Mobile Technology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2126" y="3771900"/>
            <a:ext cx="677863" cy="903288"/>
          </a:xfrm>
          <a:prstGeom prst="rect">
            <a:avLst/>
          </a:prstGeom>
          <a:noFill/>
          <a:ln w="9525">
            <a:solidFill>
              <a:srgbClr val="567EB9"/>
            </a:solidFill>
            <a:miter lim="800000"/>
            <a:headEnd/>
            <a:tailEnd/>
          </a:ln>
        </p:spPr>
      </p:pic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7096126" y="3771900"/>
            <a:ext cx="1350963" cy="903288"/>
            <a:chOff x="3094" y="2128"/>
            <a:chExt cx="851" cy="569"/>
          </a:xfrm>
        </p:grpSpPr>
        <p:pic>
          <p:nvPicPr>
            <p:cNvPr id="79906" name="Picture 30" descr="Die shot of the Intel® Pentium® M Processor (formerly codenamed Banias), part of Intel® Centrino™ Mobile Technology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0800000">
              <a:off x="3094" y="2128"/>
              <a:ext cx="427" cy="569"/>
            </a:xfrm>
            <a:prstGeom prst="rect">
              <a:avLst/>
            </a:prstGeom>
            <a:noFill/>
            <a:ln w="9525">
              <a:solidFill>
                <a:srgbClr val="3366FF"/>
              </a:solidFill>
              <a:miter lim="800000"/>
              <a:headEnd/>
              <a:tailEnd/>
            </a:ln>
          </p:spPr>
        </p:pic>
        <p:pic>
          <p:nvPicPr>
            <p:cNvPr id="79907" name="Picture 31" descr="Die shot of the Intel® Pentium® M Processor (formerly codenamed Banias), part of Intel® Centrino™ Mobile Technology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0800000">
              <a:off x="3518" y="2128"/>
              <a:ext cx="427" cy="569"/>
            </a:xfrm>
            <a:prstGeom prst="rect">
              <a:avLst/>
            </a:prstGeom>
            <a:noFill/>
            <a:ln w="9525">
              <a:solidFill>
                <a:srgbClr val="3366FF"/>
              </a:solidFill>
              <a:miter lim="800000"/>
              <a:headEnd/>
              <a:tailEnd/>
            </a:ln>
          </p:spPr>
        </p:pic>
      </p:grpSp>
      <p:sp>
        <p:nvSpPr>
          <p:cNvPr id="79902" name="AutoShape 32"/>
          <p:cNvSpPr>
            <a:spLocks noChangeArrowheads="1"/>
          </p:cNvSpPr>
          <p:nvPr/>
        </p:nvSpPr>
        <p:spPr bwMode="auto">
          <a:xfrm>
            <a:off x="5578475" y="3722688"/>
            <a:ext cx="1193800" cy="1001712"/>
          </a:xfrm>
          <a:prstGeom prst="rightArrow">
            <a:avLst>
              <a:gd name="adj1" fmla="val 49972"/>
              <a:gd name="adj2" fmla="val 48548"/>
            </a:avLst>
          </a:prstGeom>
          <a:gradFill rotWithShape="1">
            <a:gsLst>
              <a:gs pos="0">
                <a:srgbClr val="5E646C">
                  <a:alpha val="0"/>
                </a:srgbClr>
              </a:gs>
              <a:gs pos="100000">
                <a:srgbClr val="CCD8EA"/>
              </a:gs>
            </a:gsLst>
            <a:lin ang="0" scaled="1"/>
          </a:gradFill>
          <a:ln w="444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41" name="Text Box 33"/>
          <p:cNvSpPr txBox="1">
            <a:spLocks noChangeArrowheads="1"/>
          </p:cNvSpPr>
          <p:nvPr/>
        </p:nvSpPr>
        <p:spPr bwMode="auto">
          <a:xfrm>
            <a:off x="3671888" y="3335338"/>
            <a:ext cx="1924050" cy="366712"/>
          </a:xfrm>
          <a:prstGeom prst="rect">
            <a:avLst/>
          </a:prstGeom>
          <a:noFill/>
          <a:ln w="444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SINGLE CORE</a:t>
            </a:r>
          </a:p>
        </p:txBody>
      </p:sp>
      <p:sp>
        <p:nvSpPr>
          <p:cNvPr id="145442" name="Text Box 34"/>
          <p:cNvSpPr txBox="1">
            <a:spLocks noChangeArrowheads="1"/>
          </p:cNvSpPr>
          <p:nvPr/>
        </p:nvSpPr>
        <p:spPr bwMode="auto">
          <a:xfrm>
            <a:off x="6938963" y="3335338"/>
            <a:ext cx="1655762" cy="366712"/>
          </a:xfrm>
          <a:prstGeom prst="rect">
            <a:avLst/>
          </a:prstGeom>
          <a:noFill/>
          <a:ln w="444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DUAL CORE</a:t>
            </a:r>
          </a:p>
        </p:txBody>
      </p:sp>
      <p:sp>
        <p:nvSpPr>
          <p:cNvPr id="145443" name="Text Box 35"/>
          <p:cNvSpPr txBox="1">
            <a:spLocks noChangeArrowheads="1"/>
          </p:cNvSpPr>
          <p:nvPr/>
        </p:nvSpPr>
        <p:spPr bwMode="auto">
          <a:xfrm>
            <a:off x="2341573" y="1088233"/>
            <a:ext cx="2273300" cy="366712"/>
          </a:xfrm>
          <a:prstGeom prst="rect">
            <a:avLst/>
          </a:prstGeom>
          <a:noFill/>
          <a:ln w="444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Arial" pitchFamily="34" charset="0"/>
              </a:rPr>
              <a:t>RULE OF THUMB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37" name="Rectangle 40"/>
          <p:cNvSpPr>
            <a:spLocks noGrp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100" dirty="0"/>
              <a:t>Multiple cores deliver more performance per watt</a:t>
            </a:r>
          </a:p>
        </p:txBody>
      </p:sp>
      <p:sp>
        <p:nvSpPr>
          <p:cNvPr id="80899" name="Rectangle 2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dirty="0" smtClean="0"/>
          </a:p>
        </p:txBody>
      </p:sp>
      <p:sp>
        <p:nvSpPr>
          <p:cNvPr id="8089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zh-CN" smtClean="0"/>
              <a:t>Feb.2008_jxh_Introduction</a:t>
            </a:r>
          </a:p>
        </p:txBody>
      </p:sp>
      <p:sp>
        <p:nvSpPr>
          <p:cNvPr id="80900" name="Rectangle 3"/>
          <p:cNvSpPr>
            <a:spLocks noChangeArrowheads="1"/>
          </p:cNvSpPr>
          <p:nvPr/>
        </p:nvSpPr>
        <p:spPr bwMode="auto">
          <a:xfrm>
            <a:off x="7867650" y="2286001"/>
            <a:ext cx="1557338" cy="14144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7953376" y="2357438"/>
            <a:ext cx="1400175" cy="1300162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0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0902" name="Rectangle 5"/>
          <p:cNvSpPr>
            <a:spLocks noChangeArrowheads="1"/>
          </p:cNvSpPr>
          <p:nvPr/>
        </p:nvSpPr>
        <p:spPr bwMode="auto">
          <a:xfrm>
            <a:off x="2462214" y="1214439"/>
            <a:ext cx="3057525" cy="25431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3" name="Rectangle 6"/>
          <p:cNvSpPr>
            <a:spLocks noChangeArrowheads="1"/>
          </p:cNvSpPr>
          <p:nvPr/>
        </p:nvSpPr>
        <p:spPr bwMode="auto">
          <a:xfrm>
            <a:off x="2433639" y="4038601"/>
            <a:ext cx="3057525" cy="25431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2605089" y="4133851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C1</a:t>
            </a:r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4243389" y="5448301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C4</a:t>
            </a:r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4214814" y="4133851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C2</a:t>
            </a:r>
          </a:p>
        </p:txBody>
      </p:sp>
      <p:sp>
        <p:nvSpPr>
          <p:cNvPr id="146442" name="Rectangle 10"/>
          <p:cNvSpPr>
            <a:spLocks noChangeArrowheads="1"/>
          </p:cNvSpPr>
          <p:nvPr/>
        </p:nvSpPr>
        <p:spPr bwMode="auto">
          <a:xfrm>
            <a:off x="2605089" y="5448301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C3</a:t>
            </a:r>
          </a:p>
        </p:txBody>
      </p:sp>
      <p:sp>
        <p:nvSpPr>
          <p:cNvPr id="146443" name="Rectangle 11"/>
          <p:cNvSpPr>
            <a:spLocks noChangeArrowheads="1"/>
          </p:cNvSpPr>
          <p:nvPr/>
        </p:nvSpPr>
        <p:spPr bwMode="auto">
          <a:xfrm>
            <a:off x="7939089" y="2657476"/>
            <a:ext cx="1157287" cy="1000125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Small</a:t>
            </a:r>
          </a:p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core</a:t>
            </a:r>
          </a:p>
        </p:txBody>
      </p:sp>
      <p:sp>
        <p:nvSpPr>
          <p:cNvPr id="80909" name="Rectangle 12"/>
          <p:cNvSpPr>
            <a:spLocks noChangeArrowheads="1"/>
          </p:cNvSpPr>
          <p:nvPr/>
        </p:nvSpPr>
        <p:spPr bwMode="auto">
          <a:xfrm>
            <a:off x="2447925" y="2752726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10" name="Rectangle 13"/>
          <p:cNvSpPr>
            <a:spLocks noChangeArrowheads="1"/>
          </p:cNvSpPr>
          <p:nvPr/>
        </p:nvSpPr>
        <p:spPr bwMode="auto">
          <a:xfrm>
            <a:off x="3629025" y="2762251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11" name="Rectangle 14"/>
          <p:cNvSpPr>
            <a:spLocks noChangeArrowheads="1"/>
          </p:cNvSpPr>
          <p:nvPr/>
        </p:nvSpPr>
        <p:spPr bwMode="auto">
          <a:xfrm>
            <a:off x="2447925" y="1724026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12" name="Rectangle 15"/>
          <p:cNvSpPr>
            <a:spLocks noChangeArrowheads="1"/>
          </p:cNvSpPr>
          <p:nvPr/>
        </p:nvSpPr>
        <p:spPr bwMode="auto">
          <a:xfrm>
            <a:off x="3619500" y="1724026"/>
            <a:ext cx="1157288" cy="100012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8" name="Rectangle 16"/>
          <p:cNvSpPr>
            <a:spLocks noChangeArrowheads="1"/>
          </p:cNvSpPr>
          <p:nvPr/>
        </p:nvSpPr>
        <p:spPr bwMode="auto">
          <a:xfrm>
            <a:off x="2452689" y="1757363"/>
            <a:ext cx="2314575" cy="1985962"/>
          </a:xfrm>
          <a:prstGeom prst="rect">
            <a:avLst/>
          </a:prstGeom>
          <a:solidFill>
            <a:srgbClr val="339966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Big core</a:t>
            </a:r>
          </a:p>
        </p:txBody>
      </p:sp>
      <p:sp>
        <p:nvSpPr>
          <p:cNvPr id="146449" name="Rectangle 17"/>
          <p:cNvSpPr>
            <a:spLocks noChangeArrowheads="1"/>
          </p:cNvSpPr>
          <p:nvPr/>
        </p:nvSpPr>
        <p:spPr bwMode="auto">
          <a:xfrm>
            <a:off x="2538414" y="1257300"/>
            <a:ext cx="2886075" cy="400050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Cache</a:t>
            </a:r>
          </a:p>
        </p:txBody>
      </p:sp>
      <p:sp>
        <p:nvSpPr>
          <p:cNvPr id="80915" name="Rectangle 18"/>
          <p:cNvSpPr>
            <a:spLocks noChangeArrowheads="1"/>
          </p:cNvSpPr>
          <p:nvPr/>
        </p:nvSpPr>
        <p:spPr bwMode="auto">
          <a:xfrm>
            <a:off x="4795838" y="1671638"/>
            <a:ext cx="628650" cy="2043112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16" name="Rectangle 19"/>
          <p:cNvSpPr>
            <a:spLocks noChangeArrowheads="1"/>
          </p:cNvSpPr>
          <p:nvPr/>
        </p:nvSpPr>
        <p:spPr bwMode="auto">
          <a:xfrm>
            <a:off x="3895726" y="4214814"/>
            <a:ext cx="214313" cy="2314575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52" name="Rectangle 20"/>
          <p:cNvSpPr>
            <a:spLocks noChangeArrowheads="1"/>
          </p:cNvSpPr>
          <p:nvPr/>
        </p:nvSpPr>
        <p:spPr bwMode="auto">
          <a:xfrm>
            <a:off x="2695575" y="5172076"/>
            <a:ext cx="2743200" cy="214313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Cache</a:t>
            </a:r>
          </a:p>
        </p:txBody>
      </p:sp>
      <p:sp>
        <p:nvSpPr>
          <p:cNvPr id="146453" name="Rectangle 21"/>
          <p:cNvSpPr>
            <a:spLocks noChangeArrowheads="1"/>
          </p:cNvSpPr>
          <p:nvPr/>
        </p:nvSpPr>
        <p:spPr bwMode="auto">
          <a:xfrm>
            <a:off x="5853114" y="3214688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54" name="Rectangle 22"/>
          <p:cNvSpPr>
            <a:spLocks noChangeArrowheads="1"/>
          </p:cNvSpPr>
          <p:nvPr/>
        </p:nvSpPr>
        <p:spPr bwMode="auto">
          <a:xfrm>
            <a:off x="5853114" y="2714626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146455" name="Rectangle 23"/>
          <p:cNvSpPr>
            <a:spLocks noChangeArrowheads="1"/>
          </p:cNvSpPr>
          <p:nvPr/>
        </p:nvSpPr>
        <p:spPr bwMode="auto">
          <a:xfrm>
            <a:off x="5853114" y="2200276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</a:p>
        </p:txBody>
      </p:sp>
      <p:sp>
        <p:nvSpPr>
          <p:cNvPr id="146456" name="Rectangle 24"/>
          <p:cNvSpPr>
            <a:spLocks noChangeArrowheads="1"/>
          </p:cNvSpPr>
          <p:nvPr/>
        </p:nvSpPr>
        <p:spPr bwMode="auto">
          <a:xfrm>
            <a:off x="5853114" y="1685926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</a:p>
        </p:txBody>
      </p:sp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510339" y="3214688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58" name="Rectangle 26"/>
          <p:cNvSpPr>
            <a:spLocks noChangeArrowheads="1"/>
          </p:cNvSpPr>
          <p:nvPr/>
        </p:nvSpPr>
        <p:spPr bwMode="auto">
          <a:xfrm>
            <a:off x="6510339" y="2728913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146459" name="Rectangle 27"/>
          <p:cNvSpPr>
            <a:spLocks noChangeArrowheads="1"/>
          </p:cNvSpPr>
          <p:nvPr/>
        </p:nvSpPr>
        <p:spPr bwMode="auto">
          <a:xfrm>
            <a:off x="9596439" y="318611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60" name="Rectangle 28"/>
          <p:cNvSpPr>
            <a:spLocks noChangeArrowheads="1"/>
          </p:cNvSpPr>
          <p:nvPr/>
        </p:nvSpPr>
        <p:spPr bwMode="auto">
          <a:xfrm>
            <a:off x="10067926" y="3186113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61" name="Rectangle 29"/>
          <p:cNvSpPr>
            <a:spLocks noChangeArrowheads="1"/>
          </p:cNvSpPr>
          <p:nvPr/>
        </p:nvSpPr>
        <p:spPr bwMode="auto">
          <a:xfrm>
            <a:off x="5791201" y="606266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62" name="Rectangle 30"/>
          <p:cNvSpPr>
            <a:spLocks noChangeArrowheads="1"/>
          </p:cNvSpPr>
          <p:nvPr/>
        </p:nvSpPr>
        <p:spPr bwMode="auto">
          <a:xfrm>
            <a:off x="5791201" y="556736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146463" name="Rectangle 31"/>
          <p:cNvSpPr>
            <a:spLocks noChangeArrowheads="1"/>
          </p:cNvSpPr>
          <p:nvPr/>
        </p:nvSpPr>
        <p:spPr bwMode="auto">
          <a:xfrm>
            <a:off x="5791201" y="5038726"/>
            <a:ext cx="428625" cy="500063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</a:p>
        </p:txBody>
      </p:sp>
      <p:sp>
        <p:nvSpPr>
          <p:cNvPr id="146464" name="Rectangle 32"/>
          <p:cNvSpPr>
            <a:spLocks noChangeArrowheads="1"/>
          </p:cNvSpPr>
          <p:nvPr/>
        </p:nvSpPr>
        <p:spPr bwMode="auto">
          <a:xfrm>
            <a:off x="5791201" y="4538663"/>
            <a:ext cx="428625" cy="50006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</a:p>
        </p:txBody>
      </p:sp>
      <p:sp>
        <p:nvSpPr>
          <p:cNvPr id="146465" name="Rectangle 33"/>
          <p:cNvSpPr>
            <a:spLocks noChangeArrowheads="1"/>
          </p:cNvSpPr>
          <p:nvPr/>
        </p:nvSpPr>
        <p:spPr bwMode="auto">
          <a:xfrm>
            <a:off x="6515101" y="6062663"/>
            <a:ext cx="428625" cy="500062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</a:p>
        </p:txBody>
      </p:sp>
      <p:sp>
        <p:nvSpPr>
          <p:cNvPr id="146466" name="Rectangle 34"/>
          <p:cNvSpPr>
            <a:spLocks noChangeArrowheads="1"/>
          </p:cNvSpPr>
          <p:nvPr/>
        </p:nvSpPr>
        <p:spPr bwMode="auto">
          <a:xfrm>
            <a:off x="6515101" y="5562601"/>
            <a:ext cx="428625" cy="500063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</a:p>
        </p:txBody>
      </p:sp>
      <p:sp>
        <p:nvSpPr>
          <p:cNvPr id="146467" name="Rectangle 35"/>
          <p:cNvSpPr>
            <a:spLocks noChangeArrowheads="1"/>
          </p:cNvSpPr>
          <p:nvPr/>
        </p:nvSpPr>
        <p:spPr bwMode="auto">
          <a:xfrm>
            <a:off x="6515101" y="5048251"/>
            <a:ext cx="428625" cy="500063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</a:p>
        </p:txBody>
      </p:sp>
      <p:sp>
        <p:nvSpPr>
          <p:cNvPr id="146468" name="Rectangle 36"/>
          <p:cNvSpPr>
            <a:spLocks noChangeArrowheads="1"/>
          </p:cNvSpPr>
          <p:nvPr/>
        </p:nvSpPr>
        <p:spPr bwMode="auto">
          <a:xfrm>
            <a:off x="6515101" y="4533901"/>
            <a:ext cx="428625" cy="500063"/>
          </a:xfrm>
          <a:prstGeom prst="rect">
            <a:avLst/>
          </a:prstGeom>
          <a:solidFill>
            <a:srgbClr val="99CC00"/>
          </a:solidFill>
          <a:ln w="1905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4</a:t>
            </a:r>
          </a:p>
        </p:txBody>
      </p:sp>
      <p:sp>
        <p:nvSpPr>
          <p:cNvPr id="146469" name="Text Box 37"/>
          <p:cNvSpPr txBox="1">
            <a:spLocks noChangeArrowheads="1"/>
          </p:cNvSpPr>
          <p:nvPr/>
        </p:nvSpPr>
        <p:spPr bwMode="auto">
          <a:xfrm>
            <a:off x="5838826" y="1243013"/>
            <a:ext cx="1000125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Power</a:t>
            </a:r>
          </a:p>
        </p:txBody>
      </p:sp>
      <p:sp>
        <p:nvSpPr>
          <p:cNvPr id="146470" name="Text Box 38"/>
          <p:cNvSpPr txBox="1">
            <a:spLocks noChangeArrowheads="1"/>
          </p:cNvSpPr>
          <p:nvPr/>
        </p:nvSpPr>
        <p:spPr bwMode="auto">
          <a:xfrm>
            <a:off x="6353175" y="2228851"/>
            <a:ext cx="1500188" cy="366713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</a:t>
            </a:r>
          </a:p>
        </p:txBody>
      </p:sp>
      <p:sp>
        <p:nvSpPr>
          <p:cNvPr id="146471" name="Text Box 39"/>
          <p:cNvSpPr txBox="1">
            <a:spLocks noChangeArrowheads="1"/>
          </p:cNvSpPr>
          <p:nvPr/>
        </p:nvSpPr>
        <p:spPr bwMode="auto">
          <a:xfrm>
            <a:off x="7496176" y="3962401"/>
            <a:ext cx="3171825" cy="1920875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Many core is more power efficient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Power ~ area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Single thread performance ~ area**.5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</a:t>
            </a:r>
            <a:r>
              <a:rPr lang="en-US" altLang="zh-CN" dirty="0" err="1" smtClean="0"/>
              <a:t>Multicore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071546"/>
            <a:ext cx="9144000" cy="5041900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/>
          <a:lstStyle/>
          <a:p>
            <a:pPr eaLnBrk="1" hangingPunct="1"/>
            <a:r>
              <a:rPr lang="en-US" altLang="zh-CN" smtClean="0"/>
              <a:t>Topics in Chapter</a:t>
            </a:r>
          </a:p>
        </p:txBody>
      </p:sp>
      <p:sp>
        <p:nvSpPr>
          <p:cNvPr id="614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914400"/>
            <a:ext cx="8534400" cy="5410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1.8  Measuring, Reporting and </a:t>
            </a:r>
            <a:r>
              <a:rPr lang="en-US" altLang="zh-CN" sz="2800" dirty="0" err="1">
                <a:solidFill>
                  <a:schemeClr val="folHlink"/>
                </a:solidFill>
                <a:latin typeface="Comic Sans MS" pitchFamily="66" charset="0"/>
              </a:rPr>
              <a:t>summerizing</a:t>
            </a: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528" y="0"/>
            <a:ext cx="7761287" cy="928688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Major Theme: Lower Cost</a:t>
            </a:r>
          </a:p>
        </p:txBody>
      </p:sp>
      <p:sp>
        <p:nvSpPr>
          <p:cNvPr id="717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52600" y="1143000"/>
            <a:ext cx="8915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Cost Trend</a:t>
            </a:r>
            <a:endParaRPr lang="en-US" altLang="zh-CN" sz="3600" dirty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</a:rPr>
              <a:t>Understanding cost trends of  component  is important for designers, since we design for tomorrow</a:t>
            </a:r>
            <a:r>
              <a:rPr lang="en-US" altLang="zh-CN" dirty="0" smtClean="0"/>
              <a:t> 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The impact factors for cost: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Time</a:t>
            </a:r>
            <a:r>
              <a:rPr lang="en-US" altLang="zh-CN" sz="2400" dirty="0">
                <a:latin typeface="Comic Sans MS" pitchFamily="66" charset="0"/>
              </a:rPr>
              <a:t>----Component prices drop over time without major improvements in manufacturing technology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3300"/>
                </a:solidFill>
                <a:latin typeface="Comic Sans MS" pitchFamily="66" charset="0"/>
              </a:rPr>
              <a:t>Volume</a:t>
            </a:r>
            <a:r>
              <a:rPr lang="en-US" altLang="zh-CN" sz="2400" dirty="0">
                <a:latin typeface="Comic Sans MS" pitchFamily="66" charset="0"/>
              </a:rPr>
              <a:t> ----Volume decreases cost due to increases in manufacturing efficiency</a:t>
            </a:r>
            <a:r>
              <a:rPr lang="en-US" altLang="zh-CN" dirty="0" smtClean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err="1">
                <a:solidFill>
                  <a:srgbClr val="FF3300"/>
                </a:solidFill>
                <a:latin typeface="Comic Sans MS" pitchFamily="66" charset="0"/>
              </a:rPr>
              <a:t>Commodification</a:t>
            </a:r>
            <a:r>
              <a:rPr lang="en-US" altLang="zh-CN" dirty="0" smtClean="0"/>
              <a:t>----</a:t>
            </a:r>
            <a:r>
              <a:rPr lang="en-US" altLang="zh-CN" sz="2400" dirty="0">
                <a:latin typeface="Comic Sans MS" pitchFamily="66" charset="0"/>
              </a:rPr>
              <a:t>The competition among the suppliers of the components will decrease overall product cost.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-99392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solidFill>
                  <a:schemeClr val="bg1"/>
                </a:solidFill>
              </a:rPr>
              <a:t>Understanding Cost Trend by  </a:t>
            </a:r>
            <a:r>
              <a:rPr lang="en-US" altLang="zh-CN" dirty="0" smtClean="0"/>
              <a:t>Learning Curve 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31950" y="1447800"/>
          <a:ext cx="883920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图表" r:id="rId4" imgW="5228280" imgH="2847960" progId="">
                  <p:embed/>
                </p:oleObj>
              </mc:Choice>
              <mc:Fallback>
                <p:oleObj name="图表" r:id="rId4" imgW="5228280" imgH="284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1447800"/>
                        <a:ext cx="883920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AEAE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Price of Pentium4 &amp; </a:t>
            </a:r>
            <a:r>
              <a:rPr lang="en-US" altLang="zh-CN" sz="4000" dirty="0" err="1">
                <a:solidFill>
                  <a:srgbClr val="FF0000"/>
                </a:solidFill>
              </a:rPr>
              <a:t>PentiumM</a:t>
            </a:r>
            <a:endParaRPr lang="en-US" altLang="zh-CN" sz="4000" dirty="0">
              <a:solidFill>
                <a:srgbClr val="FF0000"/>
              </a:solidFill>
            </a:endParaRPr>
          </a:p>
        </p:txBody>
      </p:sp>
      <p:pic>
        <p:nvPicPr>
          <p:cNvPr id="819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52662" y="1285860"/>
            <a:ext cx="7164414" cy="5117930"/>
          </a:xfr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75520" y="0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Rules of Thumb</a:t>
            </a:r>
          </a:p>
        </p:txBody>
      </p:sp>
      <p:sp>
        <p:nvSpPr>
          <p:cNvPr id="92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415480" y="1268760"/>
            <a:ext cx="9289032" cy="46831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 smtClean="0"/>
              <a:t>Time:   </a:t>
            </a:r>
            <a:r>
              <a:rPr lang="en-US" altLang="zh-CN" sz="3200" dirty="0" smtClean="0">
                <a:solidFill>
                  <a:srgbClr val="0000FF"/>
                </a:solidFill>
              </a:rPr>
              <a:t>learning curve</a:t>
            </a:r>
            <a:r>
              <a:rPr lang="en-US" altLang="zh-CN" sz="3200" dirty="0" smtClean="0"/>
              <a:t> ----</a:t>
            </a:r>
            <a:r>
              <a:rPr lang="en-US" altLang="zh-CN" sz="3200" dirty="0" smtClean="0">
                <a:solidFill>
                  <a:srgbClr val="0000FF"/>
                </a:solidFill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0000FF"/>
                </a:solidFill>
              </a:rPr>
              <a:t>Twice the yield will have half the cost.(for chip, board, or a system)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 smtClean="0"/>
              <a:t>Volume: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0000FF"/>
                </a:solidFill>
              </a:rPr>
              <a:t>Cost decrease about 10% for each doubling of volume.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 smtClean="0"/>
              <a:t>Commodities: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/>
              <a:t>Vendor competition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/>
              <a:t>Supplier competition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/>
              <a:t>Volume increase, however limited profits.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Cost of an 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MyriadMM_565_600_" charset="0"/>
              </a:rPr>
              <a:t>Integrated Circuit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524001"/>
            <a:ext cx="8382000" cy="1019175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2819400"/>
            <a:ext cx="3733800" cy="71755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3886201"/>
            <a:ext cx="5410200" cy="8429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pic>
        <p:nvPicPr>
          <p:cNvPr id="10246" name="Picture 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5000" y="5029200"/>
            <a:ext cx="586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Distribution of Cost in a System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1544" y="1052736"/>
            <a:ext cx="7848872" cy="5257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Topics in Chapter</a:t>
            </a:r>
          </a:p>
        </p:txBody>
      </p:sp>
      <p:sp>
        <p:nvSpPr>
          <p:cNvPr id="23556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09720" y="928670"/>
            <a:ext cx="8534400" cy="51990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1.1  Introduction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FF"/>
                </a:solidFill>
                <a:latin typeface="Comic Sans MS" pitchFamily="66" charset="0"/>
              </a:rPr>
              <a:t>1.2  Classes of computers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1.8  Measuring, Reporting and </a:t>
            </a:r>
            <a:r>
              <a:rPr lang="en-US" altLang="zh-CN" sz="2800" dirty="0" err="1">
                <a:solidFill>
                  <a:schemeClr val="bg2"/>
                </a:solidFill>
                <a:latin typeface="Comic Sans MS" pitchFamily="66" charset="0"/>
              </a:rPr>
              <a:t>summerizing</a:t>
            </a: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 </a:t>
            </a:r>
            <a:r>
              <a:rPr lang="en-US" altLang="zh-CN" sz="2800" dirty="0" err="1">
                <a:solidFill>
                  <a:schemeClr val="bg2"/>
                </a:solidFill>
                <a:latin typeface="Comic Sans MS" pitchFamily="66" charset="0"/>
              </a:rPr>
              <a:t>Perf</a:t>
            </a: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bg2"/>
                </a:solidFill>
                <a:latin typeface="Comic Sans MS" pitchFamily="66" charset="0"/>
              </a:rPr>
              <a:t>1.10 Putting it altogether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133600" y="1"/>
            <a:ext cx="8075614" cy="98107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Cost vs. Price</a:t>
            </a: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133600" y="1066800"/>
            <a:ext cx="8210550" cy="53863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Component costs</a:t>
            </a:r>
            <a:endParaRPr lang="en-US" altLang="zh-CN" sz="2400" b="1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Raw material cost.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Direct cost:</a:t>
            </a:r>
            <a:r>
              <a:rPr lang="en-US" altLang="zh-CN" sz="2400" b="1">
                <a:latin typeface="Comic Sans MS" pitchFamily="66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Costs incurred to make a single item. Adds 20% to 40% to component cost.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Gross margin ( Indirect cost):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Overhead not associated with a single item, i.e. R&amp;D, marketing, manufacturing equipment, taxes, etc.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solidFill>
                  <a:srgbClr val="FF3300"/>
                </a:solidFill>
                <a:latin typeface="Comic Sans MS" pitchFamily="66" charset="0"/>
              </a:rPr>
              <a:t>Only 4%-12% of income are spent on  R&amp;D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Average Selling Price (ASP):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Component cost + direct cost + indirect cost.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List price :</a:t>
            </a:r>
            <a:r>
              <a:rPr lang="en-US" altLang="zh-CN" sz="2400" b="1">
                <a:latin typeface="Comic Sans MS" pitchFamily="66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Comic Sans MS" pitchFamily="66" charset="0"/>
              </a:rPr>
              <a:t>Not ASP. Stores add to the ASP to get their cut. Want 50% to 75% of list price.</a:t>
            </a:r>
            <a:endParaRPr lang="en-US" altLang="zh-CN" b="1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927350" y="1"/>
            <a:ext cx="7740650" cy="1196975"/>
          </a:xfrm>
        </p:spPr>
        <p:txBody>
          <a:bodyPr/>
          <a:lstStyle/>
          <a:p>
            <a:pPr eaLnBrk="1" hangingPunct="1"/>
            <a:r>
              <a:rPr lang="en-US" altLang="zh-CN" sz="4000"/>
              <a:t>The components of price for a </a:t>
            </a:r>
            <a:r>
              <a:rPr lang="en-US" altLang="zh-CN" sz="3600"/>
              <a:t>$1000 PC</a:t>
            </a:r>
          </a:p>
        </p:txBody>
      </p:sp>
      <p:pic>
        <p:nvPicPr>
          <p:cNvPr id="133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764" y="1273456"/>
            <a:ext cx="10022472" cy="4500000"/>
          </a:xfr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59496" y="0"/>
            <a:ext cx="10261366" cy="918148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Cost vs. Price</a:t>
            </a: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95500" y="1143001"/>
            <a:ext cx="8066088" cy="4975225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Comic Sans MS" pitchFamily="66" charset="0"/>
              </a:rPr>
              <a:t>This gives you insight on how a design decision will affect selling price, 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i.e. changing cost by $1,000 increases selling price by $3,000 to $4,000. </a:t>
            </a: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Also, consider volume and price relationship: 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In general, the fewer computers that are sold, the higher the price. </a:t>
            </a:r>
          </a:p>
          <a:p>
            <a:pPr lvl="1" eaLnBrk="1" hangingPunct="1"/>
            <a:r>
              <a:rPr lang="en-US" altLang="zh-CN" sz="2400">
                <a:latin typeface="Comic Sans MS" pitchFamily="66" charset="0"/>
              </a:rPr>
              <a:t>Also, a decrease in volume causes cost to increase, further increasing price.   </a:t>
            </a:r>
          </a:p>
          <a:p>
            <a:pPr eaLnBrk="1" hangingPunct="1"/>
            <a:r>
              <a:rPr lang="en-US" altLang="zh-CN" sz="2800">
                <a:latin typeface="Comic Sans MS" pitchFamily="66" charset="0"/>
              </a:rPr>
              <a:t>Therefore, </a:t>
            </a:r>
            <a:r>
              <a:rPr lang="en-US" altLang="zh-CN" sz="2800">
                <a:solidFill>
                  <a:srgbClr val="FF3300"/>
                </a:solidFill>
                <a:latin typeface="Comic Sans MS" pitchFamily="66" charset="0"/>
              </a:rPr>
              <a:t>small changes in cost can have an unexpected large increase in price</a:t>
            </a:r>
            <a:r>
              <a:rPr lang="en-US" altLang="zh-CN" sz="2800">
                <a:latin typeface="Comic Sans MS" pitchFamily="66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1159" y="1"/>
            <a:ext cx="9039255" cy="93662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Computer Design Engineering life cycle</a:t>
            </a:r>
            <a:r>
              <a:rPr lang="en-US" altLang="zh-CN" sz="4000" dirty="0"/>
              <a:t> </a:t>
            </a:r>
          </a:p>
        </p:txBody>
      </p:sp>
      <p:sp>
        <p:nvSpPr>
          <p:cNvPr id="19" name="Rectangle 9"/>
          <p:cNvSpPr>
            <a:spLocks noGrp="1" noRot="1" noChangeArrowheads="1"/>
          </p:cNvSpPr>
          <p:nvPr>
            <p:ph idx="1"/>
          </p:nvPr>
        </p:nvSpPr>
        <p:spPr>
          <a:xfrm>
            <a:off x="2134642" y="1918802"/>
            <a:ext cx="2786062" cy="8874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latin typeface="Comic Sans MS" pitchFamily="66" charset="0"/>
              </a:rPr>
              <a:t>User requirement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latin typeface="Comic Sans MS" pitchFamily="66" charset="0"/>
              </a:rPr>
              <a:t>Analysis(1.2)</a:t>
            </a:r>
          </a:p>
        </p:txBody>
      </p: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3766812" y="692696"/>
            <a:ext cx="5113337" cy="5543550"/>
            <a:chOff x="1334" y="872"/>
            <a:chExt cx="3065" cy="3185"/>
          </a:xfrm>
        </p:grpSpPr>
        <p:sp>
          <p:nvSpPr>
            <p:cNvPr id="21" name="Freeform 4"/>
            <p:cNvSpPr>
              <a:spLocks/>
            </p:cNvSpPr>
            <p:nvPr/>
          </p:nvSpPr>
          <p:spPr bwMode="auto">
            <a:xfrm>
              <a:off x="1406" y="872"/>
              <a:ext cx="1961" cy="2465"/>
            </a:xfrm>
            <a:custGeom>
              <a:avLst/>
              <a:gdLst>
                <a:gd name="T0" fmla="*/ 1195 w 1961"/>
                <a:gd name="T1" fmla="*/ 335 h 2465"/>
                <a:gd name="T2" fmla="*/ 1123 w 1961"/>
                <a:gd name="T3" fmla="*/ 347 h 2465"/>
                <a:gd name="T4" fmla="*/ 1064 w 1961"/>
                <a:gd name="T5" fmla="*/ 359 h 2465"/>
                <a:gd name="T6" fmla="*/ 1004 w 1961"/>
                <a:gd name="T7" fmla="*/ 371 h 2465"/>
                <a:gd name="T8" fmla="*/ 944 w 1961"/>
                <a:gd name="T9" fmla="*/ 395 h 2465"/>
                <a:gd name="T10" fmla="*/ 884 w 1961"/>
                <a:gd name="T11" fmla="*/ 419 h 2465"/>
                <a:gd name="T12" fmla="*/ 813 w 1961"/>
                <a:gd name="T13" fmla="*/ 455 h 2465"/>
                <a:gd name="T14" fmla="*/ 753 w 1961"/>
                <a:gd name="T15" fmla="*/ 478 h 2465"/>
                <a:gd name="T16" fmla="*/ 705 w 1961"/>
                <a:gd name="T17" fmla="*/ 514 h 2465"/>
                <a:gd name="T18" fmla="*/ 645 w 1961"/>
                <a:gd name="T19" fmla="*/ 550 h 2465"/>
                <a:gd name="T20" fmla="*/ 586 w 1961"/>
                <a:gd name="T21" fmla="*/ 586 h 2465"/>
                <a:gd name="T22" fmla="*/ 538 w 1961"/>
                <a:gd name="T23" fmla="*/ 634 h 2465"/>
                <a:gd name="T24" fmla="*/ 454 w 1961"/>
                <a:gd name="T25" fmla="*/ 706 h 2465"/>
                <a:gd name="T26" fmla="*/ 382 w 1961"/>
                <a:gd name="T27" fmla="*/ 777 h 2465"/>
                <a:gd name="T28" fmla="*/ 323 w 1961"/>
                <a:gd name="T29" fmla="*/ 849 h 2465"/>
                <a:gd name="T30" fmla="*/ 263 w 1961"/>
                <a:gd name="T31" fmla="*/ 921 h 2465"/>
                <a:gd name="T32" fmla="*/ 215 w 1961"/>
                <a:gd name="T33" fmla="*/ 1005 h 2465"/>
                <a:gd name="T34" fmla="*/ 167 w 1961"/>
                <a:gd name="T35" fmla="*/ 1088 h 2465"/>
                <a:gd name="T36" fmla="*/ 120 w 1961"/>
                <a:gd name="T37" fmla="*/ 1184 h 2465"/>
                <a:gd name="T38" fmla="*/ 84 w 1961"/>
                <a:gd name="T39" fmla="*/ 1280 h 2465"/>
                <a:gd name="T40" fmla="*/ 48 w 1961"/>
                <a:gd name="T41" fmla="*/ 1411 h 2465"/>
                <a:gd name="T42" fmla="*/ 24 w 1961"/>
                <a:gd name="T43" fmla="*/ 1531 h 2465"/>
                <a:gd name="T44" fmla="*/ 12 w 1961"/>
                <a:gd name="T45" fmla="*/ 1687 h 2465"/>
                <a:gd name="T46" fmla="*/ 12 w 1961"/>
                <a:gd name="T47" fmla="*/ 1818 h 2465"/>
                <a:gd name="T48" fmla="*/ 24 w 1961"/>
                <a:gd name="T49" fmla="*/ 1938 h 2465"/>
                <a:gd name="T50" fmla="*/ 36 w 1961"/>
                <a:gd name="T51" fmla="*/ 2069 h 2465"/>
                <a:gd name="T52" fmla="*/ 84 w 1961"/>
                <a:gd name="T53" fmla="*/ 2213 h 2465"/>
                <a:gd name="T54" fmla="*/ 131 w 1961"/>
                <a:gd name="T55" fmla="*/ 2344 h 2465"/>
                <a:gd name="T56" fmla="*/ 203 w 1961"/>
                <a:gd name="T57" fmla="*/ 2464 h 2465"/>
                <a:gd name="T58" fmla="*/ 753 w 1961"/>
                <a:gd name="T59" fmla="*/ 2069 h 2465"/>
                <a:gd name="T60" fmla="*/ 717 w 1961"/>
                <a:gd name="T61" fmla="*/ 1974 h 2465"/>
                <a:gd name="T62" fmla="*/ 693 w 1961"/>
                <a:gd name="T63" fmla="*/ 1866 h 2465"/>
                <a:gd name="T64" fmla="*/ 681 w 1961"/>
                <a:gd name="T65" fmla="*/ 1782 h 2465"/>
                <a:gd name="T66" fmla="*/ 681 w 1961"/>
                <a:gd name="T67" fmla="*/ 1675 h 2465"/>
                <a:gd name="T68" fmla="*/ 705 w 1961"/>
                <a:gd name="T69" fmla="*/ 1567 h 2465"/>
                <a:gd name="T70" fmla="*/ 741 w 1961"/>
                <a:gd name="T71" fmla="*/ 1459 h 2465"/>
                <a:gd name="T72" fmla="*/ 777 w 1961"/>
                <a:gd name="T73" fmla="*/ 1376 h 2465"/>
                <a:gd name="T74" fmla="*/ 825 w 1961"/>
                <a:gd name="T75" fmla="*/ 1304 h 2465"/>
                <a:gd name="T76" fmla="*/ 872 w 1961"/>
                <a:gd name="T77" fmla="*/ 1256 h 2465"/>
                <a:gd name="T78" fmla="*/ 920 w 1961"/>
                <a:gd name="T79" fmla="*/ 1208 h 2465"/>
                <a:gd name="T80" fmla="*/ 968 w 1961"/>
                <a:gd name="T81" fmla="*/ 1160 h 2465"/>
                <a:gd name="T82" fmla="*/ 1028 w 1961"/>
                <a:gd name="T83" fmla="*/ 1112 h 2465"/>
                <a:gd name="T84" fmla="*/ 1088 w 1961"/>
                <a:gd name="T85" fmla="*/ 1077 h 2465"/>
                <a:gd name="T86" fmla="*/ 1159 w 1961"/>
                <a:gd name="T87" fmla="*/ 1041 h 2465"/>
                <a:gd name="T88" fmla="*/ 1219 w 1961"/>
                <a:gd name="T89" fmla="*/ 1017 h 2465"/>
                <a:gd name="T90" fmla="*/ 1303 w 1961"/>
                <a:gd name="T91" fmla="*/ 1005 h 2465"/>
                <a:gd name="T92" fmla="*/ 1386 w 1961"/>
                <a:gd name="T93" fmla="*/ 993 h 2465"/>
                <a:gd name="T94" fmla="*/ 1410 w 1961"/>
                <a:gd name="T95" fmla="*/ 1352 h 2465"/>
                <a:gd name="T96" fmla="*/ 1410 w 1961"/>
                <a:gd name="T97" fmla="*/ 0 h 2465"/>
                <a:gd name="T98" fmla="*/ 1386 w 1961"/>
                <a:gd name="T99" fmla="*/ 311 h 2465"/>
                <a:gd name="T100" fmla="*/ 1303 w 1961"/>
                <a:gd name="T101" fmla="*/ 311 h 2465"/>
                <a:gd name="T102" fmla="*/ 1219 w 1961"/>
                <a:gd name="T103" fmla="*/ 323 h 246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961"/>
                <a:gd name="T157" fmla="*/ 0 h 2465"/>
                <a:gd name="T158" fmla="*/ 1961 w 1961"/>
                <a:gd name="T159" fmla="*/ 2465 h 246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961" h="2465">
                  <a:moveTo>
                    <a:pt x="1219" y="323"/>
                  </a:moveTo>
                  <a:lnTo>
                    <a:pt x="1195" y="335"/>
                  </a:lnTo>
                  <a:lnTo>
                    <a:pt x="1159" y="335"/>
                  </a:lnTo>
                  <a:lnTo>
                    <a:pt x="1123" y="347"/>
                  </a:lnTo>
                  <a:lnTo>
                    <a:pt x="1100" y="347"/>
                  </a:lnTo>
                  <a:lnTo>
                    <a:pt x="1064" y="359"/>
                  </a:lnTo>
                  <a:lnTo>
                    <a:pt x="1040" y="371"/>
                  </a:lnTo>
                  <a:lnTo>
                    <a:pt x="1004" y="371"/>
                  </a:lnTo>
                  <a:lnTo>
                    <a:pt x="980" y="383"/>
                  </a:lnTo>
                  <a:lnTo>
                    <a:pt x="944" y="395"/>
                  </a:lnTo>
                  <a:lnTo>
                    <a:pt x="908" y="407"/>
                  </a:lnTo>
                  <a:lnTo>
                    <a:pt x="884" y="419"/>
                  </a:lnTo>
                  <a:lnTo>
                    <a:pt x="849" y="431"/>
                  </a:lnTo>
                  <a:lnTo>
                    <a:pt x="813" y="455"/>
                  </a:lnTo>
                  <a:lnTo>
                    <a:pt x="789" y="466"/>
                  </a:lnTo>
                  <a:lnTo>
                    <a:pt x="753" y="478"/>
                  </a:lnTo>
                  <a:lnTo>
                    <a:pt x="729" y="502"/>
                  </a:lnTo>
                  <a:lnTo>
                    <a:pt x="705" y="514"/>
                  </a:lnTo>
                  <a:lnTo>
                    <a:pt x="681" y="526"/>
                  </a:lnTo>
                  <a:lnTo>
                    <a:pt x="645" y="550"/>
                  </a:lnTo>
                  <a:lnTo>
                    <a:pt x="621" y="574"/>
                  </a:lnTo>
                  <a:lnTo>
                    <a:pt x="586" y="586"/>
                  </a:lnTo>
                  <a:lnTo>
                    <a:pt x="562" y="610"/>
                  </a:lnTo>
                  <a:lnTo>
                    <a:pt x="538" y="634"/>
                  </a:lnTo>
                  <a:lnTo>
                    <a:pt x="490" y="670"/>
                  </a:lnTo>
                  <a:lnTo>
                    <a:pt x="454" y="706"/>
                  </a:lnTo>
                  <a:lnTo>
                    <a:pt x="418" y="730"/>
                  </a:lnTo>
                  <a:lnTo>
                    <a:pt x="382" y="777"/>
                  </a:lnTo>
                  <a:lnTo>
                    <a:pt x="359" y="813"/>
                  </a:lnTo>
                  <a:lnTo>
                    <a:pt x="323" y="849"/>
                  </a:lnTo>
                  <a:lnTo>
                    <a:pt x="287" y="885"/>
                  </a:lnTo>
                  <a:lnTo>
                    <a:pt x="263" y="921"/>
                  </a:lnTo>
                  <a:lnTo>
                    <a:pt x="239" y="969"/>
                  </a:lnTo>
                  <a:lnTo>
                    <a:pt x="215" y="1005"/>
                  </a:lnTo>
                  <a:lnTo>
                    <a:pt x="191" y="1053"/>
                  </a:lnTo>
                  <a:lnTo>
                    <a:pt x="167" y="1088"/>
                  </a:lnTo>
                  <a:lnTo>
                    <a:pt x="143" y="1136"/>
                  </a:lnTo>
                  <a:lnTo>
                    <a:pt x="120" y="1184"/>
                  </a:lnTo>
                  <a:lnTo>
                    <a:pt x="96" y="1232"/>
                  </a:lnTo>
                  <a:lnTo>
                    <a:pt x="84" y="1280"/>
                  </a:lnTo>
                  <a:lnTo>
                    <a:pt x="60" y="1352"/>
                  </a:lnTo>
                  <a:lnTo>
                    <a:pt x="48" y="1411"/>
                  </a:lnTo>
                  <a:lnTo>
                    <a:pt x="36" y="1471"/>
                  </a:lnTo>
                  <a:lnTo>
                    <a:pt x="24" y="1531"/>
                  </a:lnTo>
                  <a:lnTo>
                    <a:pt x="12" y="1603"/>
                  </a:lnTo>
                  <a:lnTo>
                    <a:pt x="12" y="1687"/>
                  </a:lnTo>
                  <a:lnTo>
                    <a:pt x="0" y="1758"/>
                  </a:lnTo>
                  <a:lnTo>
                    <a:pt x="12" y="1818"/>
                  </a:lnTo>
                  <a:lnTo>
                    <a:pt x="12" y="1878"/>
                  </a:lnTo>
                  <a:lnTo>
                    <a:pt x="24" y="1938"/>
                  </a:lnTo>
                  <a:lnTo>
                    <a:pt x="24" y="2009"/>
                  </a:lnTo>
                  <a:lnTo>
                    <a:pt x="36" y="2069"/>
                  </a:lnTo>
                  <a:lnTo>
                    <a:pt x="60" y="2141"/>
                  </a:lnTo>
                  <a:lnTo>
                    <a:pt x="84" y="2213"/>
                  </a:lnTo>
                  <a:lnTo>
                    <a:pt x="108" y="2273"/>
                  </a:lnTo>
                  <a:lnTo>
                    <a:pt x="131" y="2344"/>
                  </a:lnTo>
                  <a:lnTo>
                    <a:pt x="167" y="2404"/>
                  </a:lnTo>
                  <a:lnTo>
                    <a:pt x="203" y="2464"/>
                  </a:lnTo>
                  <a:lnTo>
                    <a:pt x="777" y="2129"/>
                  </a:lnTo>
                  <a:lnTo>
                    <a:pt x="753" y="2069"/>
                  </a:lnTo>
                  <a:lnTo>
                    <a:pt x="729" y="2021"/>
                  </a:lnTo>
                  <a:lnTo>
                    <a:pt x="717" y="1974"/>
                  </a:lnTo>
                  <a:lnTo>
                    <a:pt x="705" y="1914"/>
                  </a:lnTo>
                  <a:lnTo>
                    <a:pt x="693" y="1866"/>
                  </a:lnTo>
                  <a:lnTo>
                    <a:pt x="693" y="1830"/>
                  </a:lnTo>
                  <a:lnTo>
                    <a:pt x="681" y="1782"/>
                  </a:lnTo>
                  <a:lnTo>
                    <a:pt x="681" y="1734"/>
                  </a:lnTo>
                  <a:lnTo>
                    <a:pt x="681" y="1675"/>
                  </a:lnTo>
                  <a:lnTo>
                    <a:pt x="693" y="1627"/>
                  </a:lnTo>
                  <a:lnTo>
                    <a:pt x="705" y="1567"/>
                  </a:lnTo>
                  <a:lnTo>
                    <a:pt x="717" y="1519"/>
                  </a:lnTo>
                  <a:lnTo>
                    <a:pt x="741" y="1459"/>
                  </a:lnTo>
                  <a:lnTo>
                    <a:pt x="753" y="1411"/>
                  </a:lnTo>
                  <a:lnTo>
                    <a:pt x="777" y="1376"/>
                  </a:lnTo>
                  <a:lnTo>
                    <a:pt x="801" y="1340"/>
                  </a:lnTo>
                  <a:lnTo>
                    <a:pt x="825" y="1304"/>
                  </a:lnTo>
                  <a:lnTo>
                    <a:pt x="849" y="1280"/>
                  </a:lnTo>
                  <a:lnTo>
                    <a:pt x="872" y="1256"/>
                  </a:lnTo>
                  <a:lnTo>
                    <a:pt x="896" y="1220"/>
                  </a:lnTo>
                  <a:lnTo>
                    <a:pt x="920" y="1208"/>
                  </a:lnTo>
                  <a:lnTo>
                    <a:pt x="944" y="1172"/>
                  </a:lnTo>
                  <a:lnTo>
                    <a:pt x="968" y="1160"/>
                  </a:lnTo>
                  <a:lnTo>
                    <a:pt x="992" y="1136"/>
                  </a:lnTo>
                  <a:lnTo>
                    <a:pt x="1028" y="1112"/>
                  </a:lnTo>
                  <a:lnTo>
                    <a:pt x="1064" y="1088"/>
                  </a:lnTo>
                  <a:lnTo>
                    <a:pt x="1088" y="1077"/>
                  </a:lnTo>
                  <a:lnTo>
                    <a:pt x="1123" y="1053"/>
                  </a:lnTo>
                  <a:lnTo>
                    <a:pt x="1159" y="1041"/>
                  </a:lnTo>
                  <a:lnTo>
                    <a:pt x="1183" y="1029"/>
                  </a:lnTo>
                  <a:lnTo>
                    <a:pt x="1219" y="1017"/>
                  </a:lnTo>
                  <a:lnTo>
                    <a:pt x="1267" y="1005"/>
                  </a:lnTo>
                  <a:lnTo>
                    <a:pt x="1303" y="1005"/>
                  </a:lnTo>
                  <a:lnTo>
                    <a:pt x="1350" y="993"/>
                  </a:lnTo>
                  <a:lnTo>
                    <a:pt x="1386" y="993"/>
                  </a:lnTo>
                  <a:lnTo>
                    <a:pt x="1410" y="993"/>
                  </a:lnTo>
                  <a:lnTo>
                    <a:pt x="1410" y="1352"/>
                  </a:lnTo>
                  <a:lnTo>
                    <a:pt x="1960" y="682"/>
                  </a:lnTo>
                  <a:lnTo>
                    <a:pt x="1410" y="0"/>
                  </a:lnTo>
                  <a:lnTo>
                    <a:pt x="1410" y="311"/>
                  </a:lnTo>
                  <a:lnTo>
                    <a:pt x="1386" y="311"/>
                  </a:lnTo>
                  <a:lnTo>
                    <a:pt x="1339" y="311"/>
                  </a:lnTo>
                  <a:lnTo>
                    <a:pt x="1303" y="311"/>
                  </a:lnTo>
                  <a:lnTo>
                    <a:pt x="1255" y="323"/>
                  </a:lnTo>
                  <a:lnTo>
                    <a:pt x="1219" y="323"/>
                  </a:lnTo>
                </a:path>
              </a:pathLst>
            </a:custGeom>
            <a:solidFill>
              <a:srgbClr val="FF0000"/>
            </a:solidFill>
            <a:ln w="1270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" name="Group 5"/>
            <p:cNvGrpSpPr>
              <a:grpSpLocks/>
            </p:cNvGrpSpPr>
            <p:nvPr/>
          </p:nvGrpSpPr>
          <p:grpSpPr bwMode="auto">
            <a:xfrm>
              <a:off x="1334" y="872"/>
              <a:ext cx="3065" cy="3185"/>
              <a:chOff x="1334" y="872"/>
              <a:chExt cx="3065" cy="3185"/>
            </a:xfrm>
          </p:grpSpPr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334" y="2696"/>
                <a:ext cx="2609" cy="1361"/>
              </a:xfrm>
              <a:custGeom>
                <a:avLst/>
                <a:gdLst>
                  <a:gd name="T0" fmla="*/ 1268 w 2609"/>
                  <a:gd name="T1" fmla="*/ 1336 h 1361"/>
                  <a:gd name="T2" fmla="*/ 1196 w 2609"/>
                  <a:gd name="T3" fmla="*/ 1324 h 1361"/>
                  <a:gd name="T4" fmla="*/ 1148 w 2609"/>
                  <a:gd name="T5" fmla="*/ 1312 h 1361"/>
                  <a:gd name="T6" fmla="*/ 1089 w 2609"/>
                  <a:gd name="T7" fmla="*/ 1300 h 1361"/>
                  <a:gd name="T8" fmla="*/ 1029 w 2609"/>
                  <a:gd name="T9" fmla="*/ 1276 h 1361"/>
                  <a:gd name="T10" fmla="*/ 957 w 2609"/>
                  <a:gd name="T11" fmla="*/ 1253 h 1361"/>
                  <a:gd name="T12" fmla="*/ 897 w 2609"/>
                  <a:gd name="T13" fmla="*/ 1217 h 1361"/>
                  <a:gd name="T14" fmla="*/ 837 w 2609"/>
                  <a:gd name="T15" fmla="*/ 1193 h 1361"/>
                  <a:gd name="T16" fmla="*/ 778 w 2609"/>
                  <a:gd name="T17" fmla="*/ 1157 h 1361"/>
                  <a:gd name="T18" fmla="*/ 730 w 2609"/>
                  <a:gd name="T19" fmla="*/ 1121 h 1361"/>
                  <a:gd name="T20" fmla="*/ 670 w 2609"/>
                  <a:gd name="T21" fmla="*/ 1074 h 1361"/>
                  <a:gd name="T22" fmla="*/ 622 w 2609"/>
                  <a:gd name="T23" fmla="*/ 1038 h 1361"/>
                  <a:gd name="T24" fmla="*/ 538 w 2609"/>
                  <a:gd name="T25" fmla="*/ 978 h 1361"/>
                  <a:gd name="T26" fmla="*/ 467 w 2609"/>
                  <a:gd name="T27" fmla="*/ 895 h 1361"/>
                  <a:gd name="T28" fmla="*/ 407 w 2609"/>
                  <a:gd name="T29" fmla="*/ 823 h 1361"/>
                  <a:gd name="T30" fmla="*/ 347 w 2609"/>
                  <a:gd name="T31" fmla="*/ 752 h 1361"/>
                  <a:gd name="T32" fmla="*/ 287 w 2609"/>
                  <a:gd name="T33" fmla="*/ 656 h 1361"/>
                  <a:gd name="T34" fmla="*/ 275 w 2609"/>
                  <a:gd name="T35" fmla="*/ 0 h 1361"/>
                  <a:gd name="T36" fmla="*/ 873 w 2609"/>
                  <a:gd name="T37" fmla="*/ 322 h 1361"/>
                  <a:gd name="T38" fmla="*/ 921 w 2609"/>
                  <a:gd name="T39" fmla="*/ 394 h 1361"/>
                  <a:gd name="T40" fmla="*/ 981 w 2609"/>
                  <a:gd name="T41" fmla="*/ 453 h 1361"/>
                  <a:gd name="T42" fmla="*/ 1017 w 2609"/>
                  <a:gd name="T43" fmla="*/ 501 h 1361"/>
                  <a:gd name="T44" fmla="*/ 1077 w 2609"/>
                  <a:gd name="T45" fmla="*/ 537 h 1361"/>
                  <a:gd name="T46" fmla="*/ 1148 w 2609"/>
                  <a:gd name="T47" fmla="*/ 585 h 1361"/>
                  <a:gd name="T48" fmla="*/ 1208 w 2609"/>
                  <a:gd name="T49" fmla="*/ 620 h 1361"/>
                  <a:gd name="T50" fmla="*/ 1268 w 2609"/>
                  <a:gd name="T51" fmla="*/ 644 h 1361"/>
                  <a:gd name="T52" fmla="*/ 1340 w 2609"/>
                  <a:gd name="T53" fmla="*/ 668 h 1361"/>
                  <a:gd name="T54" fmla="*/ 1424 w 2609"/>
                  <a:gd name="T55" fmla="*/ 668 h 1361"/>
                  <a:gd name="T56" fmla="*/ 1579 w 2609"/>
                  <a:gd name="T57" fmla="*/ 680 h 1361"/>
                  <a:gd name="T58" fmla="*/ 1699 w 2609"/>
                  <a:gd name="T59" fmla="*/ 656 h 1361"/>
                  <a:gd name="T60" fmla="*/ 1830 w 2609"/>
                  <a:gd name="T61" fmla="*/ 608 h 1361"/>
                  <a:gd name="T62" fmla="*/ 1938 w 2609"/>
                  <a:gd name="T63" fmla="*/ 549 h 1361"/>
                  <a:gd name="T64" fmla="*/ 2608 w 2609"/>
                  <a:gd name="T65" fmla="*/ 859 h 1361"/>
                  <a:gd name="T66" fmla="*/ 2548 w 2609"/>
                  <a:gd name="T67" fmla="*/ 919 h 1361"/>
                  <a:gd name="T68" fmla="*/ 2488 w 2609"/>
                  <a:gd name="T69" fmla="*/ 978 h 1361"/>
                  <a:gd name="T70" fmla="*/ 2417 w 2609"/>
                  <a:gd name="T71" fmla="*/ 1038 h 1361"/>
                  <a:gd name="T72" fmla="*/ 2357 w 2609"/>
                  <a:gd name="T73" fmla="*/ 1086 h 1361"/>
                  <a:gd name="T74" fmla="*/ 2285 w 2609"/>
                  <a:gd name="T75" fmla="*/ 1133 h 1361"/>
                  <a:gd name="T76" fmla="*/ 2213 w 2609"/>
                  <a:gd name="T77" fmla="*/ 1181 h 1361"/>
                  <a:gd name="T78" fmla="*/ 2141 w 2609"/>
                  <a:gd name="T79" fmla="*/ 1217 h 1361"/>
                  <a:gd name="T80" fmla="*/ 2058 w 2609"/>
                  <a:gd name="T81" fmla="*/ 1253 h 1361"/>
                  <a:gd name="T82" fmla="*/ 1974 w 2609"/>
                  <a:gd name="T83" fmla="*/ 1288 h 1361"/>
                  <a:gd name="T84" fmla="*/ 1902 w 2609"/>
                  <a:gd name="T85" fmla="*/ 1312 h 1361"/>
                  <a:gd name="T86" fmla="*/ 1818 w 2609"/>
                  <a:gd name="T87" fmla="*/ 1324 h 1361"/>
                  <a:gd name="T88" fmla="*/ 1735 w 2609"/>
                  <a:gd name="T89" fmla="*/ 1348 h 1361"/>
                  <a:gd name="T90" fmla="*/ 1639 w 2609"/>
                  <a:gd name="T91" fmla="*/ 1360 h 1361"/>
                  <a:gd name="T92" fmla="*/ 1555 w 2609"/>
                  <a:gd name="T93" fmla="*/ 1360 h 1361"/>
                  <a:gd name="T94" fmla="*/ 1471 w 2609"/>
                  <a:gd name="T95" fmla="*/ 1360 h 1361"/>
                  <a:gd name="T96" fmla="*/ 1376 w 2609"/>
                  <a:gd name="T97" fmla="*/ 1348 h 1361"/>
                  <a:gd name="T98" fmla="*/ 1304 w 2609"/>
                  <a:gd name="T99" fmla="*/ 1348 h 136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09"/>
                  <a:gd name="T151" fmla="*/ 0 h 1361"/>
                  <a:gd name="T152" fmla="*/ 2609 w 2609"/>
                  <a:gd name="T153" fmla="*/ 1361 h 136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09" h="1361">
                    <a:moveTo>
                      <a:pt x="1304" y="1348"/>
                    </a:moveTo>
                    <a:lnTo>
                      <a:pt x="1268" y="1336"/>
                    </a:lnTo>
                    <a:lnTo>
                      <a:pt x="1232" y="1336"/>
                    </a:lnTo>
                    <a:lnTo>
                      <a:pt x="1196" y="1324"/>
                    </a:lnTo>
                    <a:lnTo>
                      <a:pt x="1172" y="1324"/>
                    </a:lnTo>
                    <a:lnTo>
                      <a:pt x="1148" y="1312"/>
                    </a:lnTo>
                    <a:lnTo>
                      <a:pt x="1113" y="1300"/>
                    </a:lnTo>
                    <a:lnTo>
                      <a:pt x="1089" y="1300"/>
                    </a:lnTo>
                    <a:lnTo>
                      <a:pt x="1065" y="1288"/>
                    </a:lnTo>
                    <a:lnTo>
                      <a:pt x="1029" y="1276"/>
                    </a:lnTo>
                    <a:lnTo>
                      <a:pt x="993" y="1265"/>
                    </a:lnTo>
                    <a:lnTo>
                      <a:pt x="957" y="1253"/>
                    </a:lnTo>
                    <a:lnTo>
                      <a:pt x="933" y="1229"/>
                    </a:lnTo>
                    <a:lnTo>
                      <a:pt x="897" y="1217"/>
                    </a:lnTo>
                    <a:lnTo>
                      <a:pt x="861" y="1205"/>
                    </a:lnTo>
                    <a:lnTo>
                      <a:pt x="837" y="1193"/>
                    </a:lnTo>
                    <a:lnTo>
                      <a:pt x="814" y="1169"/>
                    </a:lnTo>
                    <a:lnTo>
                      <a:pt x="778" y="1157"/>
                    </a:lnTo>
                    <a:lnTo>
                      <a:pt x="754" y="1133"/>
                    </a:lnTo>
                    <a:lnTo>
                      <a:pt x="730" y="1121"/>
                    </a:lnTo>
                    <a:lnTo>
                      <a:pt x="694" y="1098"/>
                    </a:lnTo>
                    <a:lnTo>
                      <a:pt x="670" y="1074"/>
                    </a:lnTo>
                    <a:lnTo>
                      <a:pt x="646" y="1062"/>
                    </a:lnTo>
                    <a:lnTo>
                      <a:pt x="622" y="1038"/>
                    </a:lnTo>
                    <a:lnTo>
                      <a:pt x="574" y="1014"/>
                    </a:lnTo>
                    <a:lnTo>
                      <a:pt x="538" y="978"/>
                    </a:lnTo>
                    <a:lnTo>
                      <a:pt x="502" y="942"/>
                    </a:lnTo>
                    <a:lnTo>
                      <a:pt x="467" y="895"/>
                    </a:lnTo>
                    <a:lnTo>
                      <a:pt x="431" y="859"/>
                    </a:lnTo>
                    <a:lnTo>
                      <a:pt x="407" y="823"/>
                    </a:lnTo>
                    <a:lnTo>
                      <a:pt x="371" y="787"/>
                    </a:lnTo>
                    <a:lnTo>
                      <a:pt x="347" y="752"/>
                    </a:lnTo>
                    <a:lnTo>
                      <a:pt x="323" y="704"/>
                    </a:lnTo>
                    <a:lnTo>
                      <a:pt x="287" y="656"/>
                    </a:lnTo>
                    <a:lnTo>
                      <a:pt x="0" y="823"/>
                    </a:lnTo>
                    <a:lnTo>
                      <a:pt x="275" y="0"/>
                    </a:lnTo>
                    <a:lnTo>
                      <a:pt x="1172" y="155"/>
                    </a:lnTo>
                    <a:lnTo>
                      <a:pt x="873" y="322"/>
                    </a:lnTo>
                    <a:lnTo>
                      <a:pt x="897" y="358"/>
                    </a:lnTo>
                    <a:lnTo>
                      <a:pt x="921" y="394"/>
                    </a:lnTo>
                    <a:lnTo>
                      <a:pt x="945" y="418"/>
                    </a:lnTo>
                    <a:lnTo>
                      <a:pt x="981" y="453"/>
                    </a:lnTo>
                    <a:lnTo>
                      <a:pt x="993" y="477"/>
                    </a:lnTo>
                    <a:lnTo>
                      <a:pt x="1017" y="501"/>
                    </a:lnTo>
                    <a:lnTo>
                      <a:pt x="1053" y="513"/>
                    </a:lnTo>
                    <a:lnTo>
                      <a:pt x="1077" y="537"/>
                    </a:lnTo>
                    <a:lnTo>
                      <a:pt x="1113" y="561"/>
                    </a:lnTo>
                    <a:lnTo>
                      <a:pt x="1148" y="585"/>
                    </a:lnTo>
                    <a:lnTo>
                      <a:pt x="1172" y="596"/>
                    </a:lnTo>
                    <a:lnTo>
                      <a:pt x="1208" y="620"/>
                    </a:lnTo>
                    <a:lnTo>
                      <a:pt x="1244" y="632"/>
                    </a:lnTo>
                    <a:lnTo>
                      <a:pt x="1268" y="644"/>
                    </a:lnTo>
                    <a:lnTo>
                      <a:pt x="1304" y="656"/>
                    </a:lnTo>
                    <a:lnTo>
                      <a:pt x="1340" y="668"/>
                    </a:lnTo>
                    <a:lnTo>
                      <a:pt x="1388" y="668"/>
                    </a:lnTo>
                    <a:lnTo>
                      <a:pt x="1424" y="668"/>
                    </a:lnTo>
                    <a:lnTo>
                      <a:pt x="1495" y="680"/>
                    </a:lnTo>
                    <a:lnTo>
                      <a:pt x="1579" y="680"/>
                    </a:lnTo>
                    <a:lnTo>
                      <a:pt x="1639" y="668"/>
                    </a:lnTo>
                    <a:lnTo>
                      <a:pt x="1699" y="656"/>
                    </a:lnTo>
                    <a:lnTo>
                      <a:pt x="1771" y="632"/>
                    </a:lnTo>
                    <a:lnTo>
                      <a:pt x="1830" y="608"/>
                    </a:lnTo>
                    <a:lnTo>
                      <a:pt x="1890" y="585"/>
                    </a:lnTo>
                    <a:lnTo>
                      <a:pt x="1938" y="549"/>
                    </a:lnTo>
                    <a:lnTo>
                      <a:pt x="1986" y="501"/>
                    </a:lnTo>
                    <a:lnTo>
                      <a:pt x="2608" y="859"/>
                    </a:lnTo>
                    <a:lnTo>
                      <a:pt x="2584" y="883"/>
                    </a:lnTo>
                    <a:lnTo>
                      <a:pt x="2548" y="919"/>
                    </a:lnTo>
                    <a:lnTo>
                      <a:pt x="2512" y="954"/>
                    </a:lnTo>
                    <a:lnTo>
                      <a:pt x="2488" y="978"/>
                    </a:lnTo>
                    <a:lnTo>
                      <a:pt x="2452" y="1002"/>
                    </a:lnTo>
                    <a:lnTo>
                      <a:pt x="2417" y="1038"/>
                    </a:lnTo>
                    <a:lnTo>
                      <a:pt x="2393" y="1062"/>
                    </a:lnTo>
                    <a:lnTo>
                      <a:pt x="2357" y="1086"/>
                    </a:lnTo>
                    <a:lnTo>
                      <a:pt x="2321" y="1109"/>
                    </a:lnTo>
                    <a:lnTo>
                      <a:pt x="2285" y="1133"/>
                    </a:lnTo>
                    <a:lnTo>
                      <a:pt x="2249" y="1157"/>
                    </a:lnTo>
                    <a:lnTo>
                      <a:pt x="2213" y="1181"/>
                    </a:lnTo>
                    <a:lnTo>
                      <a:pt x="2177" y="1193"/>
                    </a:lnTo>
                    <a:lnTo>
                      <a:pt x="2141" y="1217"/>
                    </a:lnTo>
                    <a:lnTo>
                      <a:pt x="2106" y="1229"/>
                    </a:lnTo>
                    <a:lnTo>
                      <a:pt x="2058" y="1253"/>
                    </a:lnTo>
                    <a:lnTo>
                      <a:pt x="2010" y="1265"/>
                    </a:lnTo>
                    <a:lnTo>
                      <a:pt x="1974" y="1288"/>
                    </a:lnTo>
                    <a:lnTo>
                      <a:pt x="1938" y="1300"/>
                    </a:lnTo>
                    <a:lnTo>
                      <a:pt x="1902" y="1312"/>
                    </a:lnTo>
                    <a:lnTo>
                      <a:pt x="1866" y="1324"/>
                    </a:lnTo>
                    <a:lnTo>
                      <a:pt x="1818" y="1324"/>
                    </a:lnTo>
                    <a:lnTo>
                      <a:pt x="1783" y="1336"/>
                    </a:lnTo>
                    <a:lnTo>
                      <a:pt x="1735" y="1348"/>
                    </a:lnTo>
                    <a:lnTo>
                      <a:pt x="1687" y="1348"/>
                    </a:lnTo>
                    <a:lnTo>
                      <a:pt x="1639" y="1360"/>
                    </a:lnTo>
                    <a:lnTo>
                      <a:pt x="1603" y="1360"/>
                    </a:lnTo>
                    <a:lnTo>
                      <a:pt x="1555" y="1360"/>
                    </a:lnTo>
                    <a:lnTo>
                      <a:pt x="1507" y="1360"/>
                    </a:lnTo>
                    <a:lnTo>
                      <a:pt x="1471" y="1360"/>
                    </a:lnTo>
                    <a:lnTo>
                      <a:pt x="1424" y="1360"/>
                    </a:lnTo>
                    <a:lnTo>
                      <a:pt x="1376" y="1348"/>
                    </a:lnTo>
                    <a:lnTo>
                      <a:pt x="1340" y="1348"/>
                    </a:lnTo>
                    <a:lnTo>
                      <a:pt x="1304" y="1348"/>
                    </a:lnTo>
                  </a:path>
                </a:pathLst>
              </a:custGeom>
              <a:solidFill>
                <a:srgbClr val="0000FF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3049" y="1208"/>
                <a:ext cx="1350" cy="2441"/>
              </a:xfrm>
              <a:custGeom>
                <a:avLst/>
                <a:gdLst>
                  <a:gd name="T0" fmla="*/ 36 w 1325"/>
                  <a:gd name="T1" fmla="*/ 0 h 2441"/>
                  <a:gd name="T2" fmla="*/ 95 w 1325"/>
                  <a:gd name="T3" fmla="*/ 12 h 2441"/>
                  <a:gd name="T4" fmla="*/ 155 w 1325"/>
                  <a:gd name="T5" fmla="*/ 36 h 2441"/>
                  <a:gd name="T6" fmla="*/ 215 w 1325"/>
                  <a:gd name="T7" fmla="*/ 48 h 2441"/>
                  <a:gd name="T8" fmla="*/ 274 w 1325"/>
                  <a:gd name="T9" fmla="*/ 72 h 2441"/>
                  <a:gd name="T10" fmla="*/ 334 w 1325"/>
                  <a:gd name="T11" fmla="*/ 96 h 2441"/>
                  <a:gd name="T12" fmla="*/ 406 w 1325"/>
                  <a:gd name="T13" fmla="*/ 120 h 2441"/>
                  <a:gd name="T14" fmla="*/ 465 w 1325"/>
                  <a:gd name="T15" fmla="*/ 155 h 2441"/>
                  <a:gd name="T16" fmla="*/ 513 w 1325"/>
                  <a:gd name="T17" fmla="*/ 191 h 2441"/>
                  <a:gd name="T18" fmla="*/ 573 w 1325"/>
                  <a:gd name="T19" fmla="*/ 215 h 2441"/>
                  <a:gd name="T20" fmla="*/ 632 w 1325"/>
                  <a:gd name="T21" fmla="*/ 263 h 2441"/>
                  <a:gd name="T22" fmla="*/ 680 w 1325"/>
                  <a:gd name="T23" fmla="*/ 299 h 2441"/>
                  <a:gd name="T24" fmla="*/ 763 w 1325"/>
                  <a:gd name="T25" fmla="*/ 383 h 2441"/>
                  <a:gd name="T26" fmla="*/ 835 w 1325"/>
                  <a:gd name="T27" fmla="*/ 455 h 2441"/>
                  <a:gd name="T28" fmla="*/ 895 w 1325"/>
                  <a:gd name="T29" fmla="*/ 514 h 2441"/>
                  <a:gd name="T30" fmla="*/ 954 w 1325"/>
                  <a:gd name="T31" fmla="*/ 598 h 2441"/>
                  <a:gd name="T32" fmla="*/ 1002 w 1325"/>
                  <a:gd name="T33" fmla="*/ 682 h 2441"/>
                  <a:gd name="T34" fmla="*/ 1062 w 1325"/>
                  <a:gd name="T35" fmla="*/ 765 h 2441"/>
                  <a:gd name="T36" fmla="*/ 1097 w 1325"/>
                  <a:gd name="T37" fmla="*/ 861 h 2441"/>
                  <a:gd name="T38" fmla="*/ 1133 w 1325"/>
                  <a:gd name="T39" fmla="*/ 957 h 2441"/>
                  <a:gd name="T40" fmla="*/ 1169 w 1325"/>
                  <a:gd name="T41" fmla="*/ 1076 h 2441"/>
                  <a:gd name="T42" fmla="*/ 1193 w 1325"/>
                  <a:gd name="T43" fmla="*/ 1196 h 2441"/>
                  <a:gd name="T44" fmla="*/ 1217 w 1325"/>
                  <a:gd name="T45" fmla="*/ 1352 h 2441"/>
                  <a:gd name="T46" fmla="*/ 1217 w 1325"/>
                  <a:gd name="T47" fmla="*/ 1495 h 2441"/>
                  <a:gd name="T48" fmla="*/ 1193 w 1325"/>
                  <a:gd name="T49" fmla="*/ 1615 h 2441"/>
                  <a:gd name="T50" fmla="*/ 1181 w 1325"/>
                  <a:gd name="T51" fmla="*/ 1746 h 2441"/>
                  <a:gd name="T52" fmla="*/ 1133 w 1325"/>
                  <a:gd name="T53" fmla="*/ 1878 h 2441"/>
                  <a:gd name="T54" fmla="*/ 1085 w 1325"/>
                  <a:gd name="T55" fmla="*/ 2009 h 2441"/>
                  <a:gd name="T56" fmla="*/ 1026 w 1325"/>
                  <a:gd name="T57" fmla="*/ 2129 h 2441"/>
                  <a:gd name="T58" fmla="*/ 417 w 1325"/>
                  <a:gd name="T59" fmla="*/ 2440 h 2441"/>
                  <a:gd name="T60" fmla="*/ 429 w 1325"/>
                  <a:gd name="T61" fmla="*/ 1794 h 2441"/>
                  <a:gd name="T62" fmla="*/ 489 w 1325"/>
                  <a:gd name="T63" fmla="*/ 1686 h 2441"/>
                  <a:gd name="T64" fmla="*/ 513 w 1325"/>
                  <a:gd name="T65" fmla="*/ 1591 h 2441"/>
                  <a:gd name="T66" fmla="*/ 525 w 1325"/>
                  <a:gd name="T67" fmla="*/ 1495 h 2441"/>
                  <a:gd name="T68" fmla="*/ 537 w 1325"/>
                  <a:gd name="T69" fmla="*/ 1399 h 2441"/>
                  <a:gd name="T70" fmla="*/ 525 w 1325"/>
                  <a:gd name="T71" fmla="*/ 1292 h 2441"/>
                  <a:gd name="T72" fmla="*/ 501 w 1325"/>
                  <a:gd name="T73" fmla="*/ 1184 h 2441"/>
                  <a:gd name="T74" fmla="*/ 465 w 1325"/>
                  <a:gd name="T75" fmla="*/ 1088 h 2441"/>
                  <a:gd name="T76" fmla="*/ 417 w 1325"/>
                  <a:gd name="T77" fmla="*/ 1005 h 2441"/>
                  <a:gd name="T78" fmla="*/ 370 w 1325"/>
                  <a:gd name="T79" fmla="*/ 957 h 2441"/>
                  <a:gd name="T80" fmla="*/ 322 w 1325"/>
                  <a:gd name="T81" fmla="*/ 897 h 2441"/>
                  <a:gd name="T82" fmla="*/ 274 w 1325"/>
                  <a:gd name="T83" fmla="*/ 849 h 2441"/>
                  <a:gd name="T84" fmla="*/ 227 w 1325"/>
                  <a:gd name="T85" fmla="*/ 801 h 2441"/>
                  <a:gd name="T86" fmla="*/ 155 w 1325"/>
                  <a:gd name="T87" fmla="*/ 765 h 2441"/>
                  <a:gd name="T88" fmla="*/ 95 w 1325"/>
                  <a:gd name="T89" fmla="*/ 730 h 2441"/>
                  <a:gd name="T90" fmla="*/ 0 w 1325"/>
                  <a:gd name="T91" fmla="*/ 694 h 244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25"/>
                  <a:gd name="T139" fmla="*/ 0 h 2441"/>
                  <a:gd name="T140" fmla="*/ 1325 w 1325"/>
                  <a:gd name="T141" fmla="*/ 2441 h 2441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25" h="2441">
                    <a:moveTo>
                      <a:pt x="0" y="0"/>
                    </a:moveTo>
                    <a:lnTo>
                      <a:pt x="36" y="0"/>
                    </a:lnTo>
                    <a:lnTo>
                      <a:pt x="60" y="12"/>
                    </a:lnTo>
                    <a:lnTo>
                      <a:pt x="95" y="12"/>
                    </a:lnTo>
                    <a:lnTo>
                      <a:pt x="131" y="24"/>
                    </a:lnTo>
                    <a:lnTo>
                      <a:pt x="155" y="36"/>
                    </a:lnTo>
                    <a:lnTo>
                      <a:pt x="179" y="36"/>
                    </a:lnTo>
                    <a:lnTo>
                      <a:pt x="215" y="48"/>
                    </a:lnTo>
                    <a:lnTo>
                      <a:pt x="239" y="60"/>
                    </a:lnTo>
                    <a:lnTo>
                      <a:pt x="274" y="72"/>
                    </a:lnTo>
                    <a:lnTo>
                      <a:pt x="310" y="84"/>
                    </a:lnTo>
                    <a:lnTo>
                      <a:pt x="334" y="96"/>
                    </a:lnTo>
                    <a:lnTo>
                      <a:pt x="370" y="108"/>
                    </a:lnTo>
                    <a:lnTo>
                      <a:pt x="406" y="120"/>
                    </a:lnTo>
                    <a:lnTo>
                      <a:pt x="429" y="144"/>
                    </a:lnTo>
                    <a:lnTo>
                      <a:pt x="465" y="155"/>
                    </a:lnTo>
                    <a:lnTo>
                      <a:pt x="489" y="167"/>
                    </a:lnTo>
                    <a:lnTo>
                      <a:pt x="513" y="191"/>
                    </a:lnTo>
                    <a:lnTo>
                      <a:pt x="537" y="203"/>
                    </a:lnTo>
                    <a:lnTo>
                      <a:pt x="573" y="215"/>
                    </a:lnTo>
                    <a:lnTo>
                      <a:pt x="596" y="239"/>
                    </a:lnTo>
                    <a:lnTo>
                      <a:pt x="632" y="263"/>
                    </a:lnTo>
                    <a:lnTo>
                      <a:pt x="656" y="287"/>
                    </a:lnTo>
                    <a:lnTo>
                      <a:pt x="680" y="299"/>
                    </a:lnTo>
                    <a:lnTo>
                      <a:pt x="728" y="335"/>
                    </a:lnTo>
                    <a:lnTo>
                      <a:pt x="763" y="383"/>
                    </a:lnTo>
                    <a:lnTo>
                      <a:pt x="799" y="407"/>
                    </a:lnTo>
                    <a:lnTo>
                      <a:pt x="835" y="455"/>
                    </a:lnTo>
                    <a:lnTo>
                      <a:pt x="859" y="478"/>
                    </a:lnTo>
                    <a:lnTo>
                      <a:pt x="895" y="514"/>
                    </a:lnTo>
                    <a:lnTo>
                      <a:pt x="930" y="562"/>
                    </a:lnTo>
                    <a:lnTo>
                      <a:pt x="954" y="598"/>
                    </a:lnTo>
                    <a:lnTo>
                      <a:pt x="978" y="634"/>
                    </a:lnTo>
                    <a:lnTo>
                      <a:pt x="1002" y="682"/>
                    </a:lnTo>
                    <a:lnTo>
                      <a:pt x="1038" y="730"/>
                    </a:lnTo>
                    <a:lnTo>
                      <a:pt x="1062" y="765"/>
                    </a:lnTo>
                    <a:lnTo>
                      <a:pt x="1074" y="813"/>
                    </a:lnTo>
                    <a:lnTo>
                      <a:pt x="1097" y="861"/>
                    </a:lnTo>
                    <a:lnTo>
                      <a:pt x="1121" y="909"/>
                    </a:lnTo>
                    <a:lnTo>
                      <a:pt x="1133" y="957"/>
                    </a:lnTo>
                    <a:lnTo>
                      <a:pt x="1157" y="1017"/>
                    </a:lnTo>
                    <a:lnTo>
                      <a:pt x="1169" y="1076"/>
                    </a:lnTo>
                    <a:lnTo>
                      <a:pt x="1181" y="1136"/>
                    </a:lnTo>
                    <a:lnTo>
                      <a:pt x="1193" y="1196"/>
                    </a:lnTo>
                    <a:lnTo>
                      <a:pt x="1205" y="1268"/>
                    </a:lnTo>
                    <a:lnTo>
                      <a:pt x="1217" y="1352"/>
                    </a:lnTo>
                    <a:lnTo>
                      <a:pt x="1217" y="1423"/>
                    </a:lnTo>
                    <a:lnTo>
                      <a:pt x="1217" y="1495"/>
                    </a:lnTo>
                    <a:lnTo>
                      <a:pt x="1205" y="1555"/>
                    </a:lnTo>
                    <a:lnTo>
                      <a:pt x="1193" y="1615"/>
                    </a:lnTo>
                    <a:lnTo>
                      <a:pt x="1193" y="1675"/>
                    </a:lnTo>
                    <a:lnTo>
                      <a:pt x="1181" y="1746"/>
                    </a:lnTo>
                    <a:lnTo>
                      <a:pt x="1157" y="1806"/>
                    </a:lnTo>
                    <a:lnTo>
                      <a:pt x="1133" y="1878"/>
                    </a:lnTo>
                    <a:lnTo>
                      <a:pt x="1109" y="1950"/>
                    </a:lnTo>
                    <a:lnTo>
                      <a:pt x="1085" y="2009"/>
                    </a:lnTo>
                    <a:lnTo>
                      <a:pt x="1062" y="2069"/>
                    </a:lnTo>
                    <a:lnTo>
                      <a:pt x="1026" y="2129"/>
                    </a:lnTo>
                    <a:lnTo>
                      <a:pt x="1324" y="2296"/>
                    </a:lnTo>
                    <a:lnTo>
                      <a:pt x="417" y="2440"/>
                    </a:lnTo>
                    <a:lnTo>
                      <a:pt x="83" y="1603"/>
                    </a:lnTo>
                    <a:lnTo>
                      <a:pt x="429" y="1794"/>
                    </a:lnTo>
                    <a:lnTo>
                      <a:pt x="465" y="1734"/>
                    </a:lnTo>
                    <a:lnTo>
                      <a:pt x="489" y="1686"/>
                    </a:lnTo>
                    <a:lnTo>
                      <a:pt x="501" y="1639"/>
                    </a:lnTo>
                    <a:lnTo>
                      <a:pt x="513" y="1591"/>
                    </a:lnTo>
                    <a:lnTo>
                      <a:pt x="525" y="1543"/>
                    </a:lnTo>
                    <a:lnTo>
                      <a:pt x="525" y="1495"/>
                    </a:lnTo>
                    <a:lnTo>
                      <a:pt x="537" y="1447"/>
                    </a:lnTo>
                    <a:lnTo>
                      <a:pt x="537" y="1399"/>
                    </a:lnTo>
                    <a:lnTo>
                      <a:pt x="537" y="1352"/>
                    </a:lnTo>
                    <a:lnTo>
                      <a:pt x="525" y="1292"/>
                    </a:lnTo>
                    <a:lnTo>
                      <a:pt x="513" y="1232"/>
                    </a:lnTo>
                    <a:lnTo>
                      <a:pt x="501" y="1184"/>
                    </a:lnTo>
                    <a:lnTo>
                      <a:pt x="477" y="1136"/>
                    </a:lnTo>
                    <a:lnTo>
                      <a:pt x="465" y="1088"/>
                    </a:lnTo>
                    <a:lnTo>
                      <a:pt x="441" y="1041"/>
                    </a:lnTo>
                    <a:lnTo>
                      <a:pt x="417" y="1005"/>
                    </a:lnTo>
                    <a:lnTo>
                      <a:pt x="394" y="981"/>
                    </a:lnTo>
                    <a:lnTo>
                      <a:pt x="370" y="957"/>
                    </a:lnTo>
                    <a:lnTo>
                      <a:pt x="346" y="921"/>
                    </a:lnTo>
                    <a:lnTo>
                      <a:pt x="322" y="897"/>
                    </a:lnTo>
                    <a:lnTo>
                      <a:pt x="298" y="873"/>
                    </a:lnTo>
                    <a:lnTo>
                      <a:pt x="274" y="849"/>
                    </a:lnTo>
                    <a:lnTo>
                      <a:pt x="250" y="825"/>
                    </a:lnTo>
                    <a:lnTo>
                      <a:pt x="227" y="801"/>
                    </a:lnTo>
                    <a:lnTo>
                      <a:pt x="191" y="777"/>
                    </a:lnTo>
                    <a:lnTo>
                      <a:pt x="155" y="765"/>
                    </a:lnTo>
                    <a:lnTo>
                      <a:pt x="131" y="742"/>
                    </a:lnTo>
                    <a:lnTo>
                      <a:pt x="95" y="730"/>
                    </a:lnTo>
                    <a:lnTo>
                      <a:pt x="60" y="706"/>
                    </a:lnTo>
                    <a:lnTo>
                      <a:pt x="0" y="69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000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406" y="872"/>
                <a:ext cx="1961" cy="2213"/>
              </a:xfrm>
              <a:custGeom>
                <a:avLst/>
                <a:gdLst>
                  <a:gd name="T0" fmla="*/ 1195 w 1961"/>
                  <a:gd name="T1" fmla="*/ 335 h 2213"/>
                  <a:gd name="T2" fmla="*/ 1123 w 1961"/>
                  <a:gd name="T3" fmla="*/ 347 h 2213"/>
                  <a:gd name="T4" fmla="*/ 1064 w 1961"/>
                  <a:gd name="T5" fmla="*/ 359 h 2213"/>
                  <a:gd name="T6" fmla="*/ 1004 w 1961"/>
                  <a:gd name="T7" fmla="*/ 371 h 2213"/>
                  <a:gd name="T8" fmla="*/ 944 w 1961"/>
                  <a:gd name="T9" fmla="*/ 395 h 2213"/>
                  <a:gd name="T10" fmla="*/ 884 w 1961"/>
                  <a:gd name="T11" fmla="*/ 418 h 2213"/>
                  <a:gd name="T12" fmla="*/ 813 w 1961"/>
                  <a:gd name="T13" fmla="*/ 454 h 2213"/>
                  <a:gd name="T14" fmla="*/ 753 w 1961"/>
                  <a:gd name="T15" fmla="*/ 478 h 2213"/>
                  <a:gd name="T16" fmla="*/ 705 w 1961"/>
                  <a:gd name="T17" fmla="*/ 514 h 2213"/>
                  <a:gd name="T18" fmla="*/ 645 w 1961"/>
                  <a:gd name="T19" fmla="*/ 550 h 2213"/>
                  <a:gd name="T20" fmla="*/ 586 w 1961"/>
                  <a:gd name="T21" fmla="*/ 586 h 2213"/>
                  <a:gd name="T22" fmla="*/ 538 w 1961"/>
                  <a:gd name="T23" fmla="*/ 634 h 2213"/>
                  <a:gd name="T24" fmla="*/ 454 w 1961"/>
                  <a:gd name="T25" fmla="*/ 705 h 2213"/>
                  <a:gd name="T26" fmla="*/ 382 w 1961"/>
                  <a:gd name="T27" fmla="*/ 777 h 2213"/>
                  <a:gd name="T28" fmla="*/ 323 w 1961"/>
                  <a:gd name="T29" fmla="*/ 849 h 2213"/>
                  <a:gd name="T30" fmla="*/ 263 w 1961"/>
                  <a:gd name="T31" fmla="*/ 921 h 2213"/>
                  <a:gd name="T32" fmla="*/ 215 w 1961"/>
                  <a:gd name="T33" fmla="*/ 1004 h 2213"/>
                  <a:gd name="T34" fmla="*/ 167 w 1961"/>
                  <a:gd name="T35" fmla="*/ 1088 h 2213"/>
                  <a:gd name="T36" fmla="*/ 120 w 1961"/>
                  <a:gd name="T37" fmla="*/ 1184 h 2213"/>
                  <a:gd name="T38" fmla="*/ 84 w 1961"/>
                  <a:gd name="T39" fmla="*/ 1279 h 2213"/>
                  <a:gd name="T40" fmla="*/ 48 w 1961"/>
                  <a:gd name="T41" fmla="*/ 1411 h 2213"/>
                  <a:gd name="T42" fmla="*/ 24 w 1961"/>
                  <a:gd name="T43" fmla="*/ 1530 h 2213"/>
                  <a:gd name="T44" fmla="*/ 12 w 1961"/>
                  <a:gd name="T45" fmla="*/ 1686 h 2213"/>
                  <a:gd name="T46" fmla="*/ 12 w 1961"/>
                  <a:gd name="T47" fmla="*/ 1817 h 2213"/>
                  <a:gd name="T48" fmla="*/ 24 w 1961"/>
                  <a:gd name="T49" fmla="*/ 1937 h 2213"/>
                  <a:gd name="T50" fmla="*/ 36 w 1961"/>
                  <a:gd name="T51" fmla="*/ 2069 h 2213"/>
                  <a:gd name="T52" fmla="*/ 84 w 1961"/>
                  <a:gd name="T53" fmla="*/ 2212 h 2213"/>
                  <a:gd name="T54" fmla="*/ 693 w 1961"/>
                  <a:gd name="T55" fmla="*/ 1889 h 2213"/>
                  <a:gd name="T56" fmla="*/ 681 w 1961"/>
                  <a:gd name="T57" fmla="*/ 1782 h 2213"/>
                  <a:gd name="T58" fmla="*/ 681 w 1961"/>
                  <a:gd name="T59" fmla="*/ 1674 h 2213"/>
                  <a:gd name="T60" fmla="*/ 705 w 1961"/>
                  <a:gd name="T61" fmla="*/ 1566 h 2213"/>
                  <a:gd name="T62" fmla="*/ 741 w 1961"/>
                  <a:gd name="T63" fmla="*/ 1459 h 2213"/>
                  <a:gd name="T64" fmla="*/ 777 w 1961"/>
                  <a:gd name="T65" fmla="*/ 1375 h 2213"/>
                  <a:gd name="T66" fmla="*/ 825 w 1961"/>
                  <a:gd name="T67" fmla="*/ 1303 h 2213"/>
                  <a:gd name="T68" fmla="*/ 872 w 1961"/>
                  <a:gd name="T69" fmla="*/ 1255 h 2213"/>
                  <a:gd name="T70" fmla="*/ 920 w 1961"/>
                  <a:gd name="T71" fmla="*/ 1208 h 2213"/>
                  <a:gd name="T72" fmla="*/ 968 w 1961"/>
                  <a:gd name="T73" fmla="*/ 1160 h 2213"/>
                  <a:gd name="T74" fmla="*/ 1028 w 1961"/>
                  <a:gd name="T75" fmla="*/ 1112 h 2213"/>
                  <a:gd name="T76" fmla="*/ 1088 w 1961"/>
                  <a:gd name="T77" fmla="*/ 1076 h 2213"/>
                  <a:gd name="T78" fmla="*/ 1159 w 1961"/>
                  <a:gd name="T79" fmla="*/ 1040 h 2213"/>
                  <a:gd name="T80" fmla="*/ 1219 w 1961"/>
                  <a:gd name="T81" fmla="*/ 1016 h 2213"/>
                  <a:gd name="T82" fmla="*/ 1303 w 1961"/>
                  <a:gd name="T83" fmla="*/ 1004 h 2213"/>
                  <a:gd name="T84" fmla="*/ 1386 w 1961"/>
                  <a:gd name="T85" fmla="*/ 992 h 2213"/>
                  <a:gd name="T86" fmla="*/ 1410 w 1961"/>
                  <a:gd name="T87" fmla="*/ 1351 h 2213"/>
                  <a:gd name="T88" fmla="*/ 1410 w 1961"/>
                  <a:gd name="T89" fmla="*/ 0 h 2213"/>
                  <a:gd name="T90" fmla="*/ 1386 w 1961"/>
                  <a:gd name="T91" fmla="*/ 311 h 2213"/>
                  <a:gd name="T92" fmla="*/ 1303 w 1961"/>
                  <a:gd name="T93" fmla="*/ 311 h 2213"/>
                  <a:gd name="T94" fmla="*/ 1219 w 1961"/>
                  <a:gd name="T95" fmla="*/ 323 h 221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61"/>
                  <a:gd name="T145" fmla="*/ 0 h 2213"/>
                  <a:gd name="T146" fmla="*/ 1961 w 1961"/>
                  <a:gd name="T147" fmla="*/ 2213 h 221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61" h="2213">
                    <a:moveTo>
                      <a:pt x="1219" y="323"/>
                    </a:moveTo>
                    <a:lnTo>
                      <a:pt x="1195" y="335"/>
                    </a:lnTo>
                    <a:lnTo>
                      <a:pt x="1159" y="335"/>
                    </a:lnTo>
                    <a:lnTo>
                      <a:pt x="1123" y="347"/>
                    </a:lnTo>
                    <a:lnTo>
                      <a:pt x="1100" y="347"/>
                    </a:lnTo>
                    <a:lnTo>
                      <a:pt x="1064" y="359"/>
                    </a:lnTo>
                    <a:lnTo>
                      <a:pt x="1040" y="371"/>
                    </a:lnTo>
                    <a:lnTo>
                      <a:pt x="1004" y="371"/>
                    </a:lnTo>
                    <a:lnTo>
                      <a:pt x="980" y="383"/>
                    </a:lnTo>
                    <a:lnTo>
                      <a:pt x="944" y="395"/>
                    </a:lnTo>
                    <a:lnTo>
                      <a:pt x="908" y="407"/>
                    </a:lnTo>
                    <a:lnTo>
                      <a:pt x="884" y="418"/>
                    </a:lnTo>
                    <a:lnTo>
                      <a:pt x="849" y="430"/>
                    </a:lnTo>
                    <a:lnTo>
                      <a:pt x="813" y="454"/>
                    </a:lnTo>
                    <a:lnTo>
                      <a:pt x="789" y="466"/>
                    </a:lnTo>
                    <a:lnTo>
                      <a:pt x="753" y="478"/>
                    </a:lnTo>
                    <a:lnTo>
                      <a:pt x="729" y="502"/>
                    </a:lnTo>
                    <a:lnTo>
                      <a:pt x="705" y="514"/>
                    </a:lnTo>
                    <a:lnTo>
                      <a:pt x="681" y="526"/>
                    </a:lnTo>
                    <a:lnTo>
                      <a:pt x="645" y="550"/>
                    </a:lnTo>
                    <a:lnTo>
                      <a:pt x="621" y="574"/>
                    </a:lnTo>
                    <a:lnTo>
                      <a:pt x="586" y="586"/>
                    </a:lnTo>
                    <a:lnTo>
                      <a:pt x="562" y="610"/>
                    </a:lnTo>
                    <a:lnTo>
                      <a:pt x="538" y="634"/>
                    </a:lnTo>
                    <a:lnTo>
                      <a:pt x="490" y="670"/>
                    </a:lnTo>
                    <a:lnTo>
                      <a:pt x="454" y="705"/>
                    </a:lnTo>
                    <a:lnTo>
                      <a:pt x="418" y="729"/>
                    </a:lnTo>
                    <a:lnTo>
                      <a:pt x="382" y="777"/>
                    </a:lnTo>
                    <a:lnTo>
                      <a:pt x="359" y="813"/>
                    </a:lnTo>
                    <a:lnTo>
                      <a:pt x="323" y="849"/>
                    </a:lnTo>
                    <a:lnTo>
                      <a:pt x="287" y="885"/>
                    </a:lnTo>
                    <a:lnTo>
                      <a:pt x="263" y="921"/>
                    </a:lnTo>
                    <a:lnTo>
                      <a:pt x="239" y="968"/>
                    </a:lnTo>
                    <a:lnTo>
                      <a:pt x="215" y="1004"/>
                    </a:lnTo>
                    <a:lnTo>
                      <a:pt x="191" y="1052"/>
                    </a:lnTo>
                    <a:lnTo>
                      <a:pt x="167" y="1088"/>
                    </a:lnTo>
                    <a:lnTo>
                      <a:pt x="143" y="1136"/>
                    </a:lnTo>
                    <a:lnTo>
                      <a:pt x="120" y="1184"/>
                    </a:lnTo>
                    <a:lnTo>
                      <a:pt x="96" y="1232"/>
                    </a:lnTo>
                    <a:lnTo>
                      <a:pt x="84" y="1279"/>
                    </a:lnTo>
                    <a:lnTo>
                      <a:pt x="60" y="1351"/>
                    </a:lnTo>
                    <a:lnTo>
                      <a:pt x="48" y="1411"/>
                    </a:lnTo>
                    <a:lnTo>
                      <a:pt x="36" y="1471"/>
                    </a:lnTo>
                    <a:lnTo>
                      <a:pt x="24" y="1530"/>
                    </a:lnTo>
                    <a:lnTo>
                      <a:pt x="12" y="1602"/>
                    </a:lnTo>
                    <a:lnTo>
                      <a:pt x="12" y="1686"/>
                    </a:lnTo>
                    <a:lnTo>
                      <a:pt x="0" y="1746"/>
                    </a:lnTo>
                    <a:lnTo>
                      <a:pt x="12" y="1817"/>
                    </a:lnTo>
                    <a:lnTo>
                      <a:pt x="12" y="1877"/>
                    </a:lnTo>
                    <a:lnTo>
                      <a:pt x="24" y="1937"/>
                    </a:lnTo>
                    <a:lnTo>
                      <a:pt x="24" y="2009"/>
                    </a:lnTo>
                    <a:lnTo>
                      <a:pt x="36" y="2069"/>
                    </a:lnTo>
                    <a:lnTo>
                      <a:pt x="60" y="2140"/>
                    </a:lnTo>
                    <a:lnTo>
                      <a:pt x="84" y="2212"/>
                    </a:lnTo>
                    <a:lnTo>
                      <a:pt x="203" y="1805"/>
                    </a:lnTo>
                    <a:lnTo>
                      <a:pt x="693" y="1889"/>
                    </a:lnTo>
                    <a:lnTo>
                      <a:pt x="693" y="1817"/>
                    </a:lnTo>
                    <a:lnTo>
                      <a:pt x="681" y="1782"/>
                    </a:lnTo>
                    <a:lnTo>
                      <a:pt x="681" y="1734"/>
                    </a:lnTo>
                    <a:lnTo>
                      <a:pt x="681" y="1674"/>
                    </a:lnTo>
                    <a:lnTo>
                      <a:pt x="693" y="1626"/>
                    </a:lnTo>
                    <a:lnTo>
                      <a:pt x="705" y="1566"/>
                    </a:lnTo>
                    <a:lnTo>
                      <a:pt x="717" y="1519"/>
                    </a:lnTo>
                    <a:lnTo>
                      <a:pt x="741" y="1459"/>
                    </a:lnTo>
                    <a:lnTo>
                      <a:pt x="753" y="1411"/>
                    </a:lnTo>
                    <a:lnTo>
                      <a:pt x="777" y="1375"/>
                    </a:lnTo>
                    <a:lnTo>
                      <a:pt x="801" y="1339"/>
                    </a:lnTo>
                    <a:lnTo>
                      <a:pt x="825" y="1303"/>
                    </a:lnTo>
                    <a:lnTo>
                      <a:pt x="849" y="1279"/>
                    </a:lnTo>
                    <a:lnTo>
                      <a:pt x="872" y="1255"/>
                    </a:lnTo>
                    <a:lnTo>
                      <a:pt x="896" y="1220"/>
                    </a:lnTo>
                    <a:lnTo>
                      <a:pt x="920" y="1208"/>
                    </a:lnTo>
                    <a:lnTo>
                      <a:pt x="944" y="1172"/>
                    </a:lnTo>
                    <a:lnTo>
                      <a:pt x="968" y="1160"/>
                    </a:lnTo>
                    <a:lnTo>
                      <a:pt x="992" y="1136"/>
                    </a:lnTo>
                    <a:lnTo>
                      <a:pt x="1028" y="1112"/>
                    </a:lnTo>
                    <a:lnTo>
                      <a:pt x="1064" y="1088"/>
                    </a:lnTo>
                    <a:lnTo>
                      <a:pt x="1088" y="1076"/>
                    </a:lnTo>
                    <a:lnTo>
                      <a:pt x="1123" y="1052"/>
                    </a:lnTo>
                    <a:lnTo>
                      <a:pt x="1159" y="1040"/>
                    </a:lnTo>
                    <a:lnTo>
                      <a:pt x="1183" y="1028"/>
                    </a:lnTo>
                    <a:lnTo>
                      <a:pt x="1219" y="1016"/>
                    </a:lnTo>
                    <a:lnTo>
                      <a:pt x="1267" y="1004"/>
                    </a:lnTo>
                    <a:lnTo>
                      <a:pt x="1303" y="1004"/>
                    </a:lnTo>
                    <a:lnTo>
                      <a:pt x="1350" y="992"/>
                    </a:lnTo>
                    <a:lnTo>
                      <a:pt x="1386" y="992"/>
                    </a:lnTo>
                    <a:lnTo>
                      <a:pt x="1410" y="992"/>
                    </a:lnTo>
                    <a:lnTo>
                      <a:pt x="1410" y="1351"/>
                    </a:lnTo>
                    <a:lnTo>
                      <a:pt x="1960" y="682"/>
                    </a:lnTo>
                    <a:lnTo>
                      <a:pt x="1410" y="0"/>
                    </a:lnTo>
                    <a:lnTo>
                      <a:pt x="1410" y="311"/>
                    </a:lnTo>
                    <a:lnTo>
                      <a:pt x="1386" y="311"/>
                    </a:lnTo>
                    <a:lnTo>
                      <a:pt x="1339" y="311"/>
                    </a:lnTo>
                    <a:lnTo>
                      <a:pt x="1303" y="311"/>
                    </a:lnTo>
                    <a:lnTo>
                      <a:pt x="1255" y="323"/>
                    </a:lnTo>
                    <a:lnTo>
                      <a:pt x="1219" y="323"/>
                    </a:lnTo>
                  </a:path>
                </a:pathLst>
              </a:custGeom>
              <a:solidFill>
                <a:srgbClr val="FF0000"/>
              </a:solidFill>
              <a:ln w="1270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3983680" y="809991"/>
            <a:ext cx="4680521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 i="0" dirty="0">
                <a:latin typeface="Comic Sans MS" pitchFamily="66" charset="0"/>
              </a:rPr>
              <a:t>Evaluating Existing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 i="0" dirty="0">
                <a:latin typeface="Comic Sans MS" pitchFamily="66" charset="0"/>
              </a:rPr>
              <a:t>Systems for </a:t>
            </a:r>
            <a:r>
              <a:rPr lang="en-US" altLang="zh-CN" sz="2000" b="1" i="0" dirty="0" smtClean="0">
                <a:latin typeface="Comic Sans MS" pitchFamily="66" charset="0"/>
              </a:rPr>
              <a:t>Bottleneck(</a:t>
            </a:r>
            <a:r>
              <a:rPr lang="en-US" altLang="zh-CN" sz="2000" b="1" i="0" dirty="0" err="1" smtClean="0">
                <a:latin typeface="Comic Sans MS" pitchFamily="66" charset="0"/>
              </a:rPr>
              <a:t>app.B</a:t>
            </a:r>
            <a:r>
              <a:rPr lang="en-US" altLang="zh-CN" sz="2000" b="1" i="0" dirty="0">
                <a:latin typeface="Comic Sans MS" pitchFamily="66" charset="0"/>
              </a:rPr>
              <a:t>)</a:t>
            </a: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950981" y="2986522"/>
            <a:ext cx="331152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Technology Trend 1.4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Power Trend  1,5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Cost Trend  1.6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  <a:defRPr/>
            </a:pPr>
            <a:r>
              <a:rPr lang="en-US" altLang="zh-CN" sz="2000" b="1" i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Dependability 1,7</a:t>
            </a:r>
            <a:endParaRPr lang="en-US" altLang="zh-CN" sz="2000" b="1" i="0" dirty="0"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8132170" y="2860893"/>
            <a:ext cx="3243196" cy="90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000" b="1" i="0" dirty="0">
                <a:solidFill>
                  <a:srgbClr val="FF3300"/>
                </a:solidFill>
                <a:latin typeface="Comic Sans MS" pitchFamily="66" charset="0"/>
              </a:rPr>
              <a:t>Quantitative</a:t>
            </a:r>
            <a:r>
              <a:rPr kumimoji="1" lang="en-US" altLang="zh-CN" sz="2400" b="1" i="0" dirty="0">
                <a:solidFill>
                  <a:srgbClr val="FF3300"/>
                </a:solidFill>
                <a:latin typeface="Comic Sans MS" pitchFamily="66" charset="0"/>
              </a:rPr>
              <a:t> Principles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400" b="1" i="0" dirty="0">
                <a:solidFill>
                  <a:srgbClr val="FF3300"/>
                </a:solidFill>
                <a:latin typeface="Comic Sans MS" pitchFamily="66" charset="0"/>
              </a:rPr>
              <a:t>1.9  </a:t>
            </a: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8551615" y="4545274"/>
            <a:ext cx="1877118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Simulate New</a:t>
            </a:r>
          </a:p>
          <a:p>
            <a:pPr eaLnBrk="0" hangingPunct="0"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Designs and</a:t>
            </a:r>
          </a:p>
          <a:p>
            <a:pPr eaLnBrk="0" hangingPunct="0"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Organizations</a:t>
            </a: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3149949" y="5262286"/>
            <a:ext cx="1713612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400" i="0" dirty="0">
                <a:latin typeface="Comic Sans MS" pitchFamily="66" charset="0"/>
              </a:rPr>
              <a:t>Workloads</a:t>
            </a: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1757761" y="3934741"/>
            <a:ext cx="273685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Implement Next</a:t>
            </a:r>
          </a:p>
          <a:p>
            <a:pPr marL="342900" indent="-342900" algn="l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kumimoji="1" lang="en-US" altLang="zh-CN" sz="20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Generation System</a:t>
            </a: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7570659" y="1650808"/>
            <a:ext cx="252954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400" i="0" dirty="0">
                <a:latin typeface="Comic Sans MS" pitchFamily="66" charset="0"/>
              </a:rPr>
              <a:t>Benchmarks(1.8)</a:t>
            </a:r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4727848" y="6025944"/>
            <a:ext cx="330759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kumimoji="1" lang="en-US" altLang="zh-CN" sz="2000" b="1" i="0" dirty="0">
                <a:latin typeface="Comic Sans MS" pitchFamily="66" charset="0"/>
              </a:rPr>
              <a:t>Evaluating for </a:t>
            </a:r>
            <a:r>
              <a:rPr kumimoji="1" lang="en-US" altLang="zh-CN" sz="2000" b="1" i="0" dirty="0" smtClean="0">
                <a:latin typeface="Comic Sans MS" pitchFamily="66" charset="0"/>
              </a:rPr>
              <a:t>energy-performance cost (1.8</a:t>
            </a:r>
            <a:r>
              <a:rPr kumimoji="1" lang="en-US" altLang="zh-CN" sz="2000" b="1" i="0" dirty="0">
                <a:latin typeface="Comic Sans MS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417708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/>
          <a:lstStyle/>
          <a:p>
            <a:pPr eaLnBrk="1" hangingPunct="1"/>
            <a:r>
              <a:rPr lang="en-US" altLang="zh-CN" smtClean="0"/>
              <a:t>Topics in Chapter</a:t>
            </a:r>
          </a:p>
        </p:txBody>
      </p:sp>
      <p:sp>
        <p:nvSpPr>
          <p:cNvPr id="153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03512" y="1052736"/>
            <a:ext cx="8534400" cy="5410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1.8  Measuring, Reporting and </a:t>
            </a:r>
            <a:r>
              <a:rPr lang="en-US" altLang="zh-CN" sz="2800" dirty="0" err="1">
                <a:solidFill>
                  <a:schemeClr val="folHlink"/>
                </a:solidFill>
                <a:latin typeface="Comic Sans MS" pitchFamily="66" charset="0"/>
              </a:rPr>
              <a:t>summerizing</a:t>
            </a: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Why Business Continuity 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59496" y="1052736"/>
            <a:ext cx="8937625" cy="5330825"/>
            <a:chOff x="112" y="816"/>
            <a:chExt cx="5630" cy="3358"/>
          </a:xfrm>
        </p:grpSpPr>
        <p:sp>
          <p:nvSpPr>
            <p:cNvPr id="16388" name="Rectangle 4"/>
            <p:cNvSpPr>
              <a:spLocks noChangeArrowheads="1"/>
            </p:cNvSpPr>
            <p:nvPr/>
          </p:nvSpPr>
          <p:spPr bwMode="auto">
            <a:xfrm>
              <a:off x="3870" y="816"/>
              <a:ext cx="1330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/>
                <a:t>Lost Revenue</a:t>
              </a:r>
              <a:endParaRPr lang="en-US" altLang="zh-CN" sz="1600"/>
            </a:p>
          </p:txBody>
        </p:sp>
        <p:sp>
          <p:nvSpPr>
            <p:cNvPr id="16389" name="Rectangle 5"/>
            <p:cNvSpPr>
              <a:spLocks noChangeArrowheads="1"/>
            </p:cNvSpPr>
            <p:nvPr/>
          </p:nvSpPr>
          <p:spPr bwMode="auto">
            <a:xfrm>
              <a:off x="1881" y="867"/>
              <a:ext cx="1732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700">
                  <a:solidFill>
                    <a:srgbClr val="000000"/>
                  </a:solidFill>
                </a:rPr>
                <a:t>Know the downtime costs (per hour, day, two days...)</a:t>
              </a:r>
            </a:p>
          </p:txBody>
        </p:sp>
        <p:sp>
          <p:nvSpPr>
            <p:cNvPr id="16390" name="Rectangle 6"/>
            <p:cNvSpPr>
              <a:spLocks noChangeArrowheads="1"/>
            </p:cNvSpPr>
            <p:nvPr/>
          </p:nvSpPr>
          <p:spPr bwMode="auto">
            <a:xfrm>
              <a:off x="112" y="1026"/>
              <a:ext cx="1728" cy="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marL="171450" indent="-171450"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Number of employees impacted (x hours out * hourly rate)</a:t>
              </a:r>
            </a:p>
          </p:txBody>
        </p:sp>
        <p:sp>
          <p:nvSpPr>
            <p:cNvPr id="16391" name="Rectangle 7"/>
            <p:cNvSpPr>
              <a:spLocks noChangeArrowheads="1"/>
            </p:cNvSpPr>
            <p:nvPr/>
          </p:nvSpPr>
          <p:spPr bwMode="auto">
            <a:xfrm>
              <a:off x="147" y="2048"/>
              <a:ext cx="1401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>
                  <a:solidFill>
                    <a:srgbClr val="000000"/>
                  </a:solidFill>
                </a:rPr>
                <a:t>Damaged Reputation</a:t>
              </a:r>
            </a:p>
          </p:txBody>
        </p:sp>
        <p:sp>
          <p:nvSpPr>
            <p:cNvPr id="16392" name="Rectangle 8"/>
            <p:cNvSpPr>
              <a:spLocks noChangeArrowheads="1"/>
            </p:cNvSpPr>
            <p:nvPr/>
          </p:nvSpPr>
          <p:spPr bwMode="auto">
            <a:xfrm>
              <a:off x="152" y="2334"/>
              <a:ext cx="1363" cy="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5943" tIns="42972" rIns="85943" bIns="42972">
              <a:spAutoFit/>
            </a:bodyPr>
            <a:lstStyle/>
            <a:p>
              <a:pPr defTabSz="854075" eaLnBrk="0" hangingPunct="0">
                <a:buFontTx/>
                <a:buChar char="•"/>
              </a:pPr>
              <a:r>
                <a:rPr lang="en-US" altLang="zh-CN" sz="1600">
                  <a:solidFill>
                    <a:srgbClr val="000000"/>
                  </a:solidFill>
                </a:rPr>
                <a:t> </a:t>
              </a:r>
              <a:r>
                <a:rPr lang="en-US" altLang="zh-CN">
                  <a:solidFill>
                    <a:srgbClr val="000000"/>
                  </a:solidFill>
                </a:rPr>
                <a:t>Customers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Suppliers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Financial markets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Banks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Business partners</a:t>
              </a:r>
            </a:p>
          </p:txBody>
        </p:sp>
        <p:sp>
          <p:nvSpPr>
            <p:cNvPr id="16393" name="Rectangle 9"/>
            <p:cNvSpPr>
              <a:spLocks noChangeArrowheads="1"/>
            </p:cNvSpPr>
            <p:nvPr/>
          </p:nvSpPr>
          <p:spPr bwMode="auto">
            <a:xfrm>
              <a:off x="3879" y="2048"/>
              <a:ext cx="165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>
                  <a:solidFill>
                    <a:srgbClr val="000000"/>
                  </a:solidFill>
                </a:rPr>
                <a:t>Financial Performance</a:t>
              </a:r>
            </a:p>
          </p:txBody>
        </p:sp>
        <p:sp>
          <p:nvSpPr>
            <p:cNvPr id="16394" name="Rectangle 10"/>
            <p:cNvSpPr>
              <a:spLocks noChangeArrowheads="1"/>
            </p:cNvSpPr>
            <p:nvPr/>
          </p:nvSpPr>
          <p:spPr bwMode="auto">
            <a:xfrm>
              <a:off x="3928" y="2334"/>
              <a:ext cx="1541" cy="1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5943" tIns="42972" rIns="85943" bIns="42972">
              <a:spAutoFit/>
            </a:bodyPr>
            <a:lstStyle/>
            <a:p>
              <a:pPr defTabSz="854075" eaLnBrk="0" hangingPunct="0">
                <a:buFontTx/>
                <a:buChar char="•"/>
              </a:pPr>
              <a:r>
                <a:rPr lang="en-US" altLang="zh-CN" sz="1600">
                  <a:solidFill>
                    <a:srgbClr val="000000"/>
                  </a:solidFill>
                </a:rPr>
                <a:t> </a:t>
              </a:r>
              <a:r>
                <a:rPr lang="en-US" altLang="zh-CN">
                  <a:solidFill>
                    <a:srgbClr val="000000"/>
                  </a:solidFill>
                </a:rPr>
                <a:t>Revenue recognition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Cash flow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Lost discounts (A/P)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Payment guarantees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Credit rating</a:t>
              </a:r>
            </a:p>
            <a:p>
              <a:pPr defTabSz="854075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Stock price</a:t>
              </a:r>
            </a:p>
          </p:txBody>
        </p:sp>
        <p:sp>
          <p:nvSpPr>
            <p:cNvPr id="16395" name="Rectangle 11"/>
            <p:cNvSpPr>
              <a:spLocks noChangeArrowheads="1"/>
            </p:cNvSpPr>
            <p:nvPr/>
          </p:nvSpPr>
          <p:spPr bwMode="auto">
            <a:xfrm>
              <a:off x="1354" y="3447"/>
              <a:ext cx="3051" cy="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>
                  <a:solidFill>
                    <a:srgbClr val="000000"/>
                  </a:solidFill>
                </a:rPr>
                <a:t>Other Expenses</a:t>
              </a:r>
            </a:p>
            <a:p>
              <a:pPr defTabSz="854075" eaLnBrk="0" hangingPunct="0"/>
              <a:r>
                <a:rPr lang="en-US" altLang="zh-CN">
                  <a:solidFill>
                    <a:srgbClr val="000000"/>
                  </a:solidFill>
                </a:rPr>
                <a:t>Temporary employees, equipment rental, overtime costs, extra shipping costs, travel expenses...</a:t>
              </a:r>
            </a:p>
          </p:txBody>
        </p:sp>
        <p:sp>
          <p:nvSpPr>
            <p:cNvPr id="16396" name="Line 12"/>
            <p:cNvSpPr>
              <a:spLocks noChangeShapeType="1"/>
            </p:cNvSpPr>
            <p:nvPr/>
          </p:nvSpPr>
          <p:spPr bwMode="auto">
            <a:xfrm flipH="1">
              <a:off x="1551" y="2161"/>
              <a:ext cx="44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Line 13"/>
            <p:cNvSpPr>
              <a:spLocks noChangeShapeType="1"/>
            </p:cNvSpPr>
            <p:nvPr/>
          </p:nvSpPr>
          <p:spPr bwMode="auto">
            <a:xfrm flipH="1">
              <a:off x="3435" y="2161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stealth" w="med" len="lg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8" name="Line 14"/>
            <p:cNvSpPr>
              <a:spLocks noChangeShapeType="1"/>
            </p:cNvSpPr>
            <p:nvPr/>
          </p:nvSpPr>
          <p:spPr bwMode="auto">
            <a:xfrm>
              <a:off x="2880" y="2677"/>
              <a:ext cx="0" cy="77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9" name="Text Box 15"/>
            <p:cNvSpPr txBox="1">
              <a:spLocks noChangeArrowheads="1"/>
            </p:cNvSpPr>
            <p:nvPr/>
          </p:nvSpPr>
          <p:spPr bwMode="auto">
            <a:xfrm>
              <a:off x="3914" y="1011"/>
              <a:ext cx="1828" cy="92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114300" indent="-114300" eaLnBrk="0" hangingPunct="0">
                <a:buFontTx/>
                <a:buChar char="•"/>
              </a:pPr>
              <a:r>
                <a:rPr lang="en-US" altLang="zh-CN" sz="1600">
                  <a:solidFill>
                    <a:srgbClr val="000000"/>
                  </a:solidFill>
                </a:rPr>
                <a:t> </a:t>
              </a:r>
              <a:r>
                <a:rPr lang="en-US" altLang="zh-CN">
                  <a:solidFill>
                    <a:srgbClr val="000000"/>
                  </a:solidFill>
                </a:rPr>
                <a:t>Direct loss</a:t>
              </a:r>
            </a:p>
            <a:p>
              <a:pPr marL="114300" indent="-114300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Compensatory payments</a:t>
              </a:r>
            </a:p>
            <a:p>
              <a:pPr marL="114300" indent="-114300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Lost future revenue</a:t>
              </a:r>
            </a:p>
            <a:p>
              <a:pPr marL="114300" indent="-114300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Billing losses</a:t>
              </a:r>
            </a:p>
            <a:p>
              <a:pPr marL="114300" indent="-114300" eaLnBrk="0" hangingPunct="0"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Investment losses</a:t>
              </a:r>
            </a:p>
          </p:txBody>
        </p:sp>
        <p:sp>
          <p:nvSpPr>
            <p:cNvPr id="16400" name="Rectangle 16"/>
            <p:cNvSpPr>
              <a:spLocks noChangeArrowheads="1"/>
            </p:cNvSpPr>
            <p:nvPr/>
          </p:nvSpPr>
          <p:spPr bwMode="auto">
            <a:xfrm>
              <a:off x="152" y="816"/>
              <a:ext cx="1330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943" tIns="42972" rIns="85943" bIns="42972">
              <a:spAutoFit/>
            </a:bodyPr>
            <a:lstStyle/>
            <a:p>
              <a:pPr defTabSz="854075" eaLnBrk="0" hangingPunct="0"/>
              <a:r>
                <a:rPr lang="en-US" altLang="zh-CN" sz="1600" b="1">
                  <a:solidFill>
                    <a:srgbClr val="000000"/>
                  </a:solidFill>
                </a:rPr>
                <a:t>Lost Productivity</a:t>
              </a:r>
              <a:endParaRPr lang="en-US" altLang="zh-CN" sz="1600">
                <a:solidFill>
                  <a:srgbClr val="000000"/>
                </a:solidFill>
              </a:endParaRPr>
            </a:p>
          </p:txBody>
        </p:sp>
        <p:pic>
          <p:nvPicPr>
            <p:cNvPr id="16401" name="Picture 17" descr="GlobalMoneyStac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23" y="1522"/>
              <a:ext cx="1588" cy="1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02" name="Line 18"/>
            <p:cNvSpPr>
              <a:spLocks noChangeShapeType="1"/>
            </p:cNvSpPr>
            <p:nvPr/>
          </p:nvSpPr>
          <p:spPr bwMode="auto">
            <a:xfrm flipH="1" flipV="1">
              <a:off x="1543" y="952"/>
              <a:ext cx="713" cy="71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6403" name="Line 19"/>
            <p:cNvSpPr>
              <a:spLocks noChangeShapeType="1"/>
            </p:cNvSpPr>
            <p:nvPr/>
          </p:nvSpPr>
          <p:spPr bwMode="auto">
            <a:xfrm flipV="1">
              <a:off x="3328" y="1024"/>
              <a:ext cx="512" cy="65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92867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Why high Dependability ?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gray">
          <a:xfrm>
            <a:off x="1935140" y="1090191"/>
            <a:ext cx="576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 dirty="0"/>
              <a:t>Millions of US Dollars per Hour in Lost Revenue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41465" y="1772816"/>
            <a:ext cx="8189913" cy="4616450"/>
            <a:chOff x="168" y="1137"/>
            <a:chExt cx="5159" cy="2908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1899" y="1177"/>
              <a:ext cx="527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1899" y="1426"/>
              <a:ext cx="576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1899" y="1675"/>
              <a:ext cx="625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1899" y="1924"/>
              <a:ext cx="717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1899" y="2174"/>
              <a:ext cx="766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899" y="2423"/>
              <a:ext cx="766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1899" y="2672"/>
              <a:ext cx="962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1899" y="2922"/>
              <a:ext cx="1250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899" y="3171"/>
              <a:ext cx="1348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6" name="Rectangle 14"/>
            <p:cNvSpPr>
              <a:spLocks noChangeArrowheads="1"/>
            </p:cNvSpPr>
            <p:nvPr/>
          </p:nvSpPr>
          <p:spPr bwMode="auto">
            <a:xfrm>
              <a:off x="1899" y="3420"/>
              <a:ext cx="1735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927" name="Rectangle 15"/>
            <p:cNvSpPr>
              <a:spLocks noChangeArrowheads="1"/>
            </p:cNvSpPr>
            <p:nvPr/>
          </p:nvSpPr>
          <p:spPr bwMode="auto">
            <a:xfrm>
              <a:off x="1899" y="3670"/>
              <a:ext cx="3139" cy="165"/>
            </a:xfrm>
            <a:prstGeom prst="rect">
              <a:avLst/>
            </a:prstGeom>
            <a:gradFill rotWithShape="1">
              <a:gsLst>
                <a:gs pos="0">
                  <a:srgbClr val="427FC2">
                    <a:gamma/>
                    <a:shade val="66667"/>
                    <a:invGamma/>
                  </a:srgbClr>
                </a:gs>
                <a:gs pos="100000">
                  <a:srgbClr val="427FC2"/>
                </a:gs>
              </a:gsLst>
              <a:lin ang="0" scaled="1"/>
            </a:gradFill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000000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424" name="Rectangle 16"/>
            <p:cNvSpPr>
              <a:spLocks noChangeArrowheads="1"/>
            </p:cNvSpPr>
            <p:nvPr/>
          </p:nvSpPr>
          <p:spPr bwMode="auto">
            <a:xfrm>
              <a:off x="1905" y="1179"/>
              <a:ext cx="522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Line 17"/>
            <p:cNvSpPr>
              <a:spLocks noChangeShapeType="1"/>
            </p:cNvSpPr>
            <p:nvPr/>
          </p:nvSpPr>
          <p:spPr bwMode="auto">
            <a:xfrm>
              <a:off x="1899" y="1137"/>
              <a:ext cx="1" cy="27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Rectangle 18"/>
            <p:cNvSpPr>
              <a:spLocks noChangeArrowheads="1"/>
            </p:cNvSpPr>
            <p:nvPr/>
          </p:nvSpPr>
          <p:spPr bwMode="auto">
            <a:xfrm>
              <a:off x="5105" y="3675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6.5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27" name="Rectangle 19"/>
            <p:cNvSpPr>
              <a:spLocks noChangeArrowheads="1"/>
            </p:cNvSpPr>
            <p:nvPr/>
          </p:nvSpPr>
          <p:spPr bwMode="auto">
            <a:xfrm>
              <a:off x="3701" y="3423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3.6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28" name="Rectangle 20"/>
            <p:cNvSpPr>
              <a:spLocks noChangeArrowheads="1"/>
            </p:cNvSpPr>
            <p:nvPr/>
          </p:nvSpPr>
          <p:spPr bwMode="auto">
            <a:xfrm>
              <a:off x="3317" y="3177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2.8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29" name="Rectangle 21"/>
            <p:cNvSpPr>
              <a:spLocks noChangeArrowheads="1"/>
            </p:cNvSpPr>
            <p:nvPr/>
          </p:nvSpPr>
          <p:spPr bwMode="auto">
            <a:xfrm>
              <a:off x="3215" y="2925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2.6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0" name="Rectangle 22"/>
            <p:cNvSpPr>
              <a:spLocks noChangeArrowheads="1"/>
            </p:cNvSpPr>
            <p:nvPr/>
          </p:nvSpPr>
          <p:spPr bwMode="auto">
            <a:xfrm>
              <a:off x="2927" y="2673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2.0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1" name="Rectangle 23"/>
            <p:cNvSpPr>
              <a:spLocks noChangeArrowheads="1"/>
            </p:cNvSpPr>
            <p:nvPr/>
          </p:nvSpPr>
          <p:spPr bwMode="auto">
            <a:xfrm>
              <a:off x="2735" y="2427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1.6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2" name="Rectangle 24"/>
            <p:cNvSpPr>
              <a:spLocks noChangeArrowheads="1"/>
            </p:cNvSpPr>
            <p:nvPr/>
          </p:nvSpPr>
          <p:spPr bwMode="auto">
            <a:xfrm>
              <a:off x="2735" y="2175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1.6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3" name="Rectangle 25"/>
            <p:cNvSpPr>
              <a:spLocks noChangeArrowheads="1"/>
            </p:cNvSpPr>
            <p:nvPr/>
          </p:nvSpPr>
          <p:spPr bwMode="auto">
            <a:xfrm>
              <a:off x="2687" y="1929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1.5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4" name="Rectangle 26"/>
            <p:cNvSpPr>
              <a:spLocks noChangeArrowheads="1"/>
            </p:cNvSpPr>
            <p:nvPr/>
          </p:nvSpPr>
          <p:spPr bwMode="auto">
            <a:xfrm>
              <a:off x="2591" y="1677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1.3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5" name="Rectangle 27"/>
            <p:cNvSpPr>
              <a:spLocks noChangeArrowheads="1"/>
            </p:cNvSpPr>
            <p:nvPr/>
          </p:nvSpPr>
          <p:spPr bwMode="auto">
            <a:xfrm>
              <a:off x="2543" y="1425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1.2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6" name="Rectangle 28"/>
            <p:cNvSpPr>
              <a:spLocks noChangeArrowheads="1"/>
            </p:cNvSpPr>
            <p:nvPr/>
          </p:nvSpPr>
          <p:spPr bwMode="auto">
            <a:xfrm>
              <a:off x="2495" y="1179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2000" b="1">
                  <a:solidFill>
                    <a:srgbClr val="000000"/>
                  </a:solidFill>
                  <a:cs typeface="Arial" pitchFamily="34" charset="0"/>
                </a:rPr>
                <a:t>1.1</a:t>
              </a:r>
              <a:endParaRPr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7437" name="Rectangle 29"/>
            <p:cNvSpPr>
              <a:spLocks noChangeArrowheads="1"/>
            </p:cNvSpPr>
            <p:nvPr/>
          </p:nvSpPr>
          <p:spPr bwMode="auto">
            <a:xfrm>
              <a:off x="945" y="3693"/>
              <a:ext cx="88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Retail brokerage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38" name="Rectangle 30"/>
            <p:cNvSpPr>
              <a:spLocks noChangeArrowheads="1"/>
            </p:cNvSpPr>
            <p:nvPr/>
          </p:nvSpPr>
          <p:spPr bwMode="auto">
            <a:xfrm>
              <a:off x="1157" y="3447"/>
              <a:ext cx="66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Point of sale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39" name="Rectangle 31"/>
            <p:cNvSpPr>
              <a:spLocks noChangeArrowheads="1"/>
            </p:cNvSpPr>
            <p:nvPr/>
          </p:nvSpPr>
          <p:spPr bwMode="auto">
            <a:xfrm>
              <a:off x="1441" y="3195"/>
              <a:ext cx="38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Energy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0" name="Rectangle 32"/>
            <p:cNvSpPr>
              <a:spLocks noChangeArrowheads="1"/>
            </p:cNvSpPr>
            <p:nvPr/>
          </p:nvSpPr>
          <p:spPr bwMode="auto">
            <a:xfrm>
              <a:off x="189" y="2943"/>
              <a:ext cx="164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Credit card sales authorization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1" name="Rectangle 33"/>
            <p:cNvSpPr>
              <a:spLocks noChangeArrowheads="1"/>
            </p:cNvSpPr>
            <p:nvPr/>
          </p:nvSpPr>
          <p:spPr bwMode="auto">
            <a:xfrm>
              <a:off x="710" y="2697"/>
              <a:ext cx="111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Telecommunications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2" name="Rectangle 34"/>
            <p:cNvSpPr>
              <a:spLocks noChangeArrowheads="1"/>
            </p:cNvSpPr>
            <p:nvPr/>
          </p:nvSpPr>
          <p:spPr bwMode="auto">
            <a:xfrm>
              <a:off x="1157" y="2445"/>
              <a:ext cx="66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Call location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3" name="Rectangle 35"/>
            <p:cNvSpPr>
              <a:spLocks noChangeArrowheads="1"/>
            </p:cNvSpPr>
            <p:nvPr/>
          </p:nvSpPr>
          <p:spPr bwMode="auto">
            <a:xfrm>
              <a:off x="1052" y="2193"/>
              <a:ext cx="77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Manufacturing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4" name="Rectangle 36"/>
            <p:cNvSpPr>
              <a:spLocks noChangeArrowheads="1"/>
            </p:cNvSpPr>
            <p:nvPr/>
          </p:nvSpPr>
          <p:spPr bwMode="auto">
            <a:xfrm>
              <a:off x="706" y="1947"/>
              <a:ext cx="112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Financial institutions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5" name="Rectangle 37"/>
            <p:cNvSpPr>
              <a:spLocks noChangeArrowheads="1"/>
            </p:cNvSpPr>
            <p:nvPr/>
          </p:nvSpPr>
          <p:spPr bwMode="auto">
            <a:xfrm>
              <a:off x="581" y="1695"/>
              <a:ext cx="1251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Information technology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6" name="Rectangle 38"/>
            <p:cNvSpPr>
              <a:spLocks noChangeArrowheads="1"/>
            </p:cNvSpPr>
            <p:nvPr/>
          </p:nvSpPr>
          <p:spPr bwMode="auto">
            <a:xfrm>
              <a:off x="1293" y="1443"/>
              <a:ext cx="53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Insurance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7" name="Rectangle 39"/>
            <p:cNvSpPr>
              <a:spLocks noChangeArrowheads="1"/>
            </p:cNvSpPr>
            <p:nvPr/>
          </p:nvSpPr>
          <p:spPr bwMode="auto">
            <a:xfrm>
              <a:off x="1516" y="1197"/>
              <a:ext cx="30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1400" b="1">
                  <a:solidFill>
                    <a:srgbClr val="000000"/>
                  </a:solidFill>
                  <a:cs typeface="Arial" pitchFamily="34" charset="0"/>
                </a:rPr>
                <a:t>Retail</a:t>
              </a:r>
              <a:endParaRPr lang="en-US" altLang="zh-CN" sz="2600">
                <a:solidFill>
                  <a:srgbClr val="000000"/>
                </a:solidFill>
              </a:endParaRPr>
            </a:p>
          </p:txBody>
        </p:sp>
        <p:sp>
          <p:nvSpPr>
            <p:cNvPr id="17448" name="Text Box 40"/>
            <p:cNvSpPr txBox="1">
              <a:spLocks noChangeArrowheads="1"/>
            </p:cNvSpPr>
            <p:nvPr/>
          </p:nvSpPr>
          <p:spPr bwMode="auto">
            <a:xfrm>
              <a:off x="168" y="3968"/>
              <a:ext cx="808" cy="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54013" indent="-354013" defTabSz="941388">
                <a:spcBef>
                  <a:spcPct val="50000"/>
                </a:spcBef>
                <a:buClr>
                  <a:srgbClr val="003580"/>
                </a:buClr>
              </a:pPr>
              <a:r>
                <a:rPr lang="en-US" altLang="zh-CN" sz="800">
                  <a:solidFill>
                    <a:srgbClr val="003580"/>
                  </a:solidFill>
                </a:rPr>
                <a:t>Source Meta Group, 2005</a:t>
              </a: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Information Availability</a:t>
            </a:r>
            <a:r>
              <a:rPr lang="en-US" altLang="zh-CN" sz="3200"/>
              <a:t>(5</a:t>
            </a:r>
            <a:r>
              <a:rPr lang="zh-CN" altLang="en-US" sz="3200"/>
              <a:t>个</a:t>
            </a:r>
            <a:r>
              <a:rPr lang="en-US" altLang="zh-CN" sz="3200"/>
              <a:t>9)</a:t>
            </a:r>
          </a:p>
        </p:txBody>
      </p:sp>
      <p:graphicFrame>
        <p:nvGraphicFramePr>
          <p:cNvPr id="3993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938989"/>
              </p:ext>
            </p:extLst>
          </p:nvPr>
        </p:nvGraphicFramePr>
        <p:xfrm>
          <a:off x="1774825" y="1125538"/>
          <a:ext cx="8642350" cy="4795840"/>
        </p:xfrm>
        <a:graphic>
          <a:graphicData uri="http://schemas.openxmlformats.org/drawingml/2006/table">
            <a:tbl>
              <a:tblPr/>
              <a:tblGrid>
                <a:gridCol w="2081213"/>
                <a:gridCol w="1806575"/>
                <a:gridCol w="2346325"/>
                <a:gridCol w="2408237"/>
              </a:tblGrid>
              <a:tr h="790575">
                <a:tc>
                  <a:txBody>
                    <a:bodyPr/>
                    <a:lstStyle/>
                    <a:p>
                      <a:pPr marL="0" marR="0" lvl="0" indent="0" algn="ct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% Uptime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% Downtime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Downtime per Year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Downtime per Week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>
                        <a:alpha val="50000"/>
                      </a:srgbClr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98%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7.3 days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3hrs 22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3.65 days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 hr 41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99.8%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0.2%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17 hrs 31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 min 10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8 hrs 45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 min 5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</a:tr>
              <a:tr h="698500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99.99%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0.01%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52.5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99.999%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0.001%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5.25 min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</a:tr>
              <a:tr h="681038"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99.9999%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0.0001%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31.5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90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6985000" algn="l"/>
                          <a:tab pos="7185025" algn="l"/>
                          <a:tab pos="7837488" algn="l"/>
                        </a:tabLst>
                      </a:pPr>
                      <a:r>
                        <a:rPr kumimoji="0" lang="en-US" altLang="zh-CN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0.6 sec</a:t>
                      </a: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Evolvement of Dependability-1</a:t>
            </a:r>
          </a:p>
        </p:txBody>
      </p:sp>
      <p:sp>
        <p:nvSpPr>
          <p:cNvPr id="194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199456" y="1285861"/>
            <a:ext cx="10225136" cy="468312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Reliability</a:t>
            </a:r>
            <a:r>
              <a:rPr lang="en-US" altLang="zh-CN" sz="3200" dirty="0"/>
              <a:t> (</a:t>
            </a:r>
            <a:r>
              <a:rPr lang="zh-CN" altLang="en-US" sz="3200" dirty="0"/>
              <a:t>可靠性</a:t>
            </a:r>
            <a:r>
              <a:rPr lang="en-US" altLang="zh-CN" sz="3200" dirty="0"/>
              <a:t>)   </a:t>
            </a:r>
            <a:r>
              <a:rPr lang="en-US" altLang="zh-CN" sz="3200" dirty="0" err="1"/>
              <a:t>1960s</a:t>
            </a:r>
            <a:endParaRPr lang="en-US" altLang="zh-CN" sz="32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----field of fault tolerance and system reliability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/>
              <a:t>Definition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In general, </a:t>
            </a:r>
            <a:r>
              <a:rPr lang="en-US" altLang="zh-CN" sz="2800" b="1" dirty="0">
                <a:solidFill>
                  <a:srgbClr val="0000FF"/>
                </a:solidFill>
              </a:rPr>
              <a:t>reliability</a:t>
            </a:r>
            <a:r>
              <a:rPr lang="en-US" altLang="zh-CN" sz="2800" dirty="0"/>
              <a:t> (systemic def.) is the ability of a person or system to perform and maintain its functions in routine circumstances, as well as hostile or unexpected circumstances.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The </a:t>
            </a:r>
            <a:r>
              <a:rPr lang="en-US" altLang="zh-CN" sz="2800" dirty="0">
                <a:hlinkClick r:id="rId2" tooltip="Institute of Electrical and Electronics Engineers"/>
              </a:rPr>
              <a:t>IEEE</a:t>
            </a:r>
            <a:r>
              <a:rPr lang="en-US" altLang="zh-CN" sz="2800" dirty="0"/>
              <a:t> defines it as ". . . the ability of a system or component to perform its required functions under stated conditions for a specified period of time."</a:t>
            </a:r>
          </a:p>
          <a:p>
            <a:pPr eaLnBrk="1" hangingPunct="1">
              <a:lnSpc>
                <a:spcPct val="90000"/>
              </a:lnSpc>
            </a:pPr>
            <a:endParaRPr lang="en-US" altLang="zh-CN" sz="3200" dirty="0" smtClean="0"/>
          </a:p>
        </p:txBody>
      </p:sp>
      <p:sp>
        <p:nvSpPr>
          <p:cNvPr id="355332" name="Text Box 4"/>
          <p:cNvSpPr txBox="1">
            <a:spLocks noChangeArrowheads="1"/>
          </p:cNvSpPr>
          <p:nvPr/>
        </p:nvSpPr>
        <p:spPr bwMode="auto">
          <a:xfrm>
            <a:off x="1631504" y="5954314"/>
            <a:ext cx="7853432" cy="46166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2400" b="1" dirty="0"/>
              <a:t>The Institute of Electrical and Electronics Engineers</a:t>
            </a:r>
            <a:r>
              <a:rPr lang="en-US" altLang="zh-CN" dirty="0"/>
              <a:t>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Evolvement of Dependability-2</a:t>
            </a:r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318312" y="1268760"/>
            <a:ext cx="9818248" cy="49685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Dependability</a:t>
            </a:r>
            <a:r>
              <a:rPr lang="en-US" altLang="zh-CN" sz="3200" dirty="0" smtClean="0"/>
              <a:t> (</a:t>
            </a:r>
            <a:r>
              <a:rPr lang="zh-CN" altLang="en-US" sz="3200" dirty="0" smtClean="0"/>
              <a:t>可信性</a:t>
            </a:r>
            <a:r>
              <a:rPr lang="en-US" altLang="zh-CN" sz="3200" dirty="0" smtClean="0"/>
              <a:t>)</a:t>
            </a:r>
            <a:r>
              <a:rPr lang="en-US" altLang="zh-CN" sz="32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0000FF"/>
                </a:solidFill>
              </a:rPr>
              <a:t>1985,  Jean-Claude 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Laprie</a:t>
            </a:r>
            <a:endParaRPr lang="en-US" altLang="zh-CN" sz="2800" dirty="0" smtClean="0">
              <a:solidFill>
                <a:srgbClr val="0000FF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 smtClean="0"/>
              <a:t>J.C. </a:t>
            </a:r>
            <a:r>
              <a:rPr lang="en-US" altLang="zh-CN" sz="2400" dirty="0" err="1" smtClean="0"/>
              <a:t>Laprie</a:t>
            </a:r>
            <a:r>
              <a:rPr lang="en-US" altLang="zh-CN" sz="2400" dirty="0" smtClean="0"/>
              <a:t>. "Dependable Computing and Fault Tolerance: Concepts and terminology," in Proc. 15th IEEE Int. </a:t>
            </a:r>
            <a:r>
              <a:rPr lang="en-US" altLang="zh-CN" sz="2400" dirty="0" err="1" smtClean="0"/>
              <a:t>Symp</a:t>
            </a:r>
            <a:r>
              <a:rPr lang="en-US" altLang="zh-CN" sz="2400" dirty="0" smtClean="0"/>
              <a:t>. on Fault-Tolerant Computing, 1985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/>
              <a:t>International Conference on dependable Systems and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/>
              <a:t>International Symposium on Reliable Distributed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/>
              <a:t>International Symposium on Software Reliability Engineering.</a:t>
            </a:r>
            <a:endParaRPr lang="en-US" altLang="zh-CN" sz="3600" dirty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Classification-market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7110633" y="3493470"/>
            <a:ext cx="1701800" cy="912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Work-</a:t>
            </a:r>
          </a:p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Station</a:t>
            </a:r>
          </a:p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1980s-2000s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6023427" y="3256933"/>
            <a:ext cx="1213475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Mini-</a:t>
            </a:r>
          </a:p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Computer</a:t>
            </a:r>
          </a:p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1970s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3122817" y="2064711"/>
            <a:ext cx="1341715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dirty="0">
                <a:latin typeface="Comic Sans MS" pitchFamily="66" charset="0"/>
              </a:rPr>
              <a:t>Mainframe</a:t>
            </a:r>
          </a:p>
          <a:p>
            <a:pPr eaLnBrk="0" hangingPunct="0"/>
            <a:r>
              <a:rPr kumimoji="1" lang="en-US" altLang="zh-CN" dirty="0" err="1">
                <a:latin typeface="Comic Sans MS" pitchFamily="66" charset="0"/>
              </a:rPr>
              <a:t>1960s</a:t>
            </a:r>
            <a:endParaRPr kumimoji="1" lang="en-US" altLang="zh-CN" dirty="0">
              <a:latin typeface="Comic Sans MS" pitchFamily="66" charset="0"/>
            </a:endParaRPr>
          </a:p>
          <a:p>
            <a:pPr eaLnBrk="0" hangingPunct="0"/>
            <a:endParaRPr kumimoji="1" lang="en-US" altLang="zh-CN" dirty="0">
              <a:latin typeface="Comic Sans MS" pitchFamily="66" charset="0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237258" y="3345833"/>
            <a:ext cx="1833836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>
                <a:latin typeface="Comic Sans MS" pitchFamily="66" charset="0"/>
              </a:rPr>
              <a:t>Mini-</a:t>
            </a:r>
          </a:p>
          <a:p>
            <a:pPr eaLnBrk="0" hangingPunct="0"/>
            <a:r>
              <a:rPr kumimoji="1" lang="en-US" altLang="zh-CN">
                <a:latin typeface="Comic Sans MS" pitchFamily="66" charset="0"/>
              </a:rPr>
              <a:t>Supercomputer</a:t>
            </a:r>
          </a:p>
          <a:p>
            <a:pPr eaLnBrk="0" hangingPunct="0"/>
            <a:r>
              <a:rPr kumimoji="1" lang="en-US" altLang="zh-CN">
                <a:latin typeface="Comic Sans MS" pitchFamily="66" charset="0"/>
              </a:rPr>
              <a:t>1970s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2111595" y="3422033"/>
            <a:ext cx="1833836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>
                <a:latin typeface="Comic Sans MS" pitchFamily="66" charset="0"/>
              </a:rPr>
              <a:t>Supercomputer</a:t>
            </a:r>
          </a:p>
          <a:p>
            <a:pPr eaLnBrk="0" hangingPunct="0"/>
            <a:r>
              <a:rPr kumimoji="1" lang="en-US" altLang="zh-CN">
                <a:latin typeface="Comic Sans MS" pitchFamily="66" charset="0"/>
              </a:rPr>
              <a:t>1970s</a:t>
            </a:r>
          </a:p>
          <a:p>
            <a:pPr eaLnBrk="0" hangingPunct="0"/>
            <a:endParaRPr kumimoji="1" lang="en-US" altLang="zh-CN">
              <a:latin typeface="Comic Sans MS" pitchFamily="66" charset="0"/>
            </a:endParaRPr>
          </a:p>
        </p:txBody>
      </p:sp>
      <p:sp>
        <p:nvSpPr>
          <p:cNvPr id="31753" name="Freeform 9" descr="50%"/>
          <p:cNvSpPr>
            <a:spLocks/>
          </p:cNvSpPr>
          <p:nvPr/>
        </p:nvSpPr>
        <p:spPr bwMode="auto">
          <a:xfrm>
            <a:off x="2314796" y="3229945"/>
            <a:ext cx="301625" cy="215900"/>
          </a:xfrm>
          <a:custGeom>
            <a:avLst/>
            <a:gdLst>
              <a:gd name="T0" fmla="*/ 0 w 184"/>
              <a:gd name="T1" fmla="*/ 0 h 136"/>
              <a:gd name="T2" fmla="*/ 18810581 w 184"/>
              <a:gd name="T3" fmla="*/ 35282184 h 136"/>
              <a:gd name="T4" fmla="*/ 42994675 w 184"/>
              <a:gd name="T5" fmla="*/ 70564368 h 136"/>
              <a:gd name="T6" fmla="*/ 72553928 w 184"/>
              <a:gd name="T7" fmla="*/ 108365926 h 136"/>
              <a:gd name="T8" fmla="*/ 102113168 w 184"/>
              <a:gd name="T9" fmla="*/ 138607787 h 136"/>
              <a:gd name="T10" fmla="*/ 139734343 w 184"/>
              <a:gd name="T11" fmla="*/ 176410908 h 136"/>
              <a:gd name="T12" fmla="*/ 177355492 w 184"/>
              <a:gd name="T13" fmla="*/ 214212491 h 136"/>
              <a:gd name="T14" fmla="*/ 206914733 w 184"/>
              <a:gd name="T15" fmla="*/ 241934991 h 136"/>
              <a:gd name="T16" fmla="*/ 241847537 w 184"/>
              <a:gd name="T17" fmla="*/ 267136542 h 136"/>
              <a:gd name="T18" fmla="*/ 276780291 w 184"/>
              <a:gd name="T19" fmla="*/ 287297783 h 136"/>
              <a:gd name="T20" fmla="*/ 314401440 w 184"/>
              <a:gd name="T21" fmla="*/ 304938075 h 136"/>
              <a:gd name="T22" fmla="*/ 352022589 w 184"/>
              <a:gd name="T23" fmla="*/ 320059006 h 136"/>
              <a:gd name="T24" fmla="*/ 392330495 w 184"/>
              <a:gd name="T25" fmla="*/ 332660575 h 136"/>
              <a:gd name="T26" fmla="*/ 435325260 w 184"/>
              <a:gd name="T27" fmla="*/ 340221834 h 136"/>
              <a:gd name="T28" fmla="*/ 472946409 w 184"/>
              <a:gd name="T29" fmla="*/ 340221834 h 136"/>
              <a:gd name="T30" fmla="*/ 491756983 w 184"/>
              <a:gd name="T31" fmla="*/ 337700885 h 136"/>
              <a:gd name="T32" fmla="*/ 467571256 w 184"/>
              <a:gd name="T33" fmla="*/ 315018695 h 136"/>
              <a:gd name="T34" fmla="*/ 440700412 w 184"/>
              <a:gd name="T35" fmla="*/ 284776834 h 136"/>
              <a:gd name="T36" fmla="*/ 413827826 w 184"/>
              <a:gd name="T37" fmla="*/ 254534972 h 136"/>
              <a:gd name="T38" fmla="*/ 386955342 w 184"/>
              <a:gd name="T39" fmla="*/ 219252801 h 136"/>
              <a:gd name="T40" fmla="*/ 362771255 w 184"/>
              <a:gd name="T41" fmla="*/ 183970580 h 136"/>
              <a:gd name="T42" fmla="*/ 343960680 w 184"/>
              <a:gd name="T43" fmla="*/ 151209357 h 136"/>
              <a:gd name="T44" fmla="*/ 333212014 w 184"/>
              <a:gd name="T45" fmla="*/ 120967495 h 136"/>
              <a:gd name="T46" fmla="*/ 319776592 w 184"/>
              <a:gd name="T47" fmla="*/ 70564368 h 136"/>
              <a:gd name="T48" fmla="*/ 319776592 w 184"/>
              <a:gd name="T49" fmla="*/ 32761235 h 136"/>
              <a:gd name="T50" fmla="*/ 319776592 w 184"/>
              <a:gd name="T51" fmla="*/ 5040312 h 136"/>
              <a:gd name="T52" fmla="*/ 0 w 184"/>
              <a:gd name="T53" fmla="*/ 0 h 1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84"/>
              <a:gd name="T82" fmla="*/ 0 h 136"/>
              <a:gd name="T83" fmla="*/ 184 w 184"/>
              <a:gd name="T84" fmla="*/ 136 h 1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84" h="136">
                <a:moveTo>
                  <a:pt x="0" y="0"/>
                </a:moveTo>
                <a:lnTo>
                  <a:pt x="7" y="14"/>
                </a:lnTo>
                <a:lnTo>
                  <a:pt x="16" y="28"/>
                </a:lnTo>
                <a:lnTo>
                  <a:pt x="27" y="43"/>
                </a:lnTo>
                <a:lnTo>
                  <a:pt x="38" y="55"/>
                </a:lnTo>
                <a:lnTo>
                  <a:pt x="52" y="70"/>
                </a:lnTo>
                <a:lnTo>
                  <a:pt x="66" y="85"/>
                </a:lnTo>
                <a:lnTo>
                  <a:pt x="77" y="96"/>
                </a:lnTo>
                <a:lnTo>
                  <a:pt x="90" y="106"/>
                </a:lnTo>
                <a:lnTo>
                  <a:pt x="103" y="114"/>
                </a:lnTo>
                <a:lnTo>
                  <a:pt x="117" y="121"/>
                </a:lnTo>
                <a:lnTo>
                  <a:pt x="131" y="127"/>
                </a:lnTo>
                <a:lnTo>
                  <a:pt x="146" y="132"/>
                </a:lnTo>
                <a:lnTo>
                  <a:pt x="162" y="135"/>
                </a:lnTo>
                <a:lnTo>
                  <a:pt x="176" y="135"/>
                </a:lnTo>
                <a:lnTo>
                  <a:pt x="183" y="134"/>
                </a:lnTo>
                <a:lnTo>
                  <a:pt x="174" y="125"/>
                </a:lnTo>
                <a:lnTo>
                  <a:pt x="164" y="113"/>
                </a:lnTo>
                <a:lnTo>
                  <a:pt x="154" y="101"/>
                </a:lnTo>
                <a:lnTo>
                  <a:pt x="144" y="87"/>
                </a:lnTo>
                <a:lnTo>
                  <a:pt x="135" y="73"/>
                </a:lnTo>
                <a:lnTo>
                  <a:pt x="128" y="60"/>
                </a:lnTo>
                <a:lnTo>
                  <a:pt x="124" y="48"/>
                </a:lnTo>
                <a:lnTo>
                  <a:pt x="119" y="28"/>
                </a:lnTo>
                <a:lnTo>
                  <a:pt x="119" y="13"/>
                </a:lnTo>
                <a:lnTo>
                  <a:pt x="119" y="2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54" name="Freeform 10" descr="50%"/>
          <p:cNvSpPr>
            <a:spLocks/>
          </p:cNvSpPr>
          <p:nvPr/>
        </p:nvSpPr>
        <p:spPr bwMode="auto">
          <a:xfrm>
            <a:off x="1665508" y="2704482"/>
            <a:ext cx="2570162" cy="698500"/>
          </a:xfrm>
          <a:custGeom>
            <a:avLst/>
            <a:gdLst>
              <a:gd name="T0" fmla="*/ 45733136 w 1567"/>
              <a:gd name="T1" fmla="*/ 657761591 h 440"/>
              <a:gd name="T2" fmla="*/ 172172969 w 1567"/>
              <a:gd name="T3" fmla="*/ 614918153 h 440"/>
              <a:gd name="T4" fmla="*/ 368556626 w 1567"/>
              <a:gd name="T5" fmla="*/ 559474731 h 440"/>
              <a:gd name="T6" fmla="*/ 575701552 w 1567"/>
              <a:gd name="T7" fmla="*/ 521673191 h 440"/>
              <a:gd name="T8" fmla="*/ 777464947 w 1567"/>
              <a:gd name="T9" fmla="*/ 486391013 h 440"/>
              <a:gd name="T10" fmla="*/ 987299870 w 1567"/>
              <a:gd name="T11" fmla="*/ 451108836 h 440"/>
              <a:gd name="T12" fmla="*/ 1159472787 w 1567"/>
              <a:gd name="T13" fmla="*/ 420866969 h 440"/>
              <a:gd name="T14" fmla="*/ 1259008717 w 1567"/>
              <a:gd name="T15" fmla="*/ 370463759 h 440"/>
              <a:gd name="T16" fmla="*/ 1355856393 w 1567"/>
              <a:gd name="T17" fmla="*/ 282257521 h 440"/>
              <a:gd name="T18" fmla="*/ 1501127087 w 1567"/>
              <a:gd name="T19" fmla="*/ 156249694 h 440"/>
              <a:gd name="T20" fmla="*/ 1649086035 w 1567"/>
              <a:gd name="T21" fmla="*/ 40322501 h 440"/>
              <a:gd name="T22" fmla="*/ 1754003804 w 1567"/>
              <a:gd name="T23" fmla="*/ 133569088 h 440"/>
              <a:gd name="T24" fmla="*/ 1813188039 w 1567"/>
              <a:gd name="T25" fmla="*/ 330141270 h 440"/>
              <a:gd name="T26" fmla="*/ 1850851480 w 1567"/>
              <a:gd name="T27" fmla="*/ 405745937 h 440"/>
              <a:gd name="T28" fmla="*/ 2092968210 w 1567"/>
              <a:gd name="T29" fmla="*/ 443547575 h 440"/>
              <a:gd name="T30" fmla="*/ 2147483647 w 1567"/>
              <a:gd name="T31" fmla="*/ 483870064 h 440"/>
              <a:gd name="T32" fmla="*/ 2147483647 w 1567"/>
              <a:gd name="T33" fmla="*/ 483870064 h 440"/>
              <a:gd name="T34" fmla="*/ 2147483647 w 1567"/>
              <a:gd name="T35" fmla="*/ 448587886 h 440"/>
              <a:gd name="T36" fmla="*/ 2147483647 w 1567"/>
              <a:gd name="T37" fmla="*/ 541834436 h 440"/>
              <a:gd name="T38" fmla="*/ 2147483647 w 1567"/>
              <a:gd name="T39" fmla="*/ 579635975 h 440"/>
              <a:gd name="T40" fmla="*/ 2147483647 w 1567"/>
              <a:gd name="T41" fmla="*/ 577115026 h 440"/>
              <a:gd name="T42" fmla="*/ 2147483647 w 1567"/>
              <a:gd name="T43" fmla="*/ 511592569 h 440"/>
              <a:gd name="T44" fmla="*/ 2147483647 w 1567"/>
              <a:gd name="T45" fmla="*/ 347781565 h 440"/>
              <a:gd name="T46" fmla="*/ 2147483647 w 1567"/>
              <a:gd name="T47" fmla="*/ 158769056 h 440"/>
              <a:gd name="T48" fmla="*/ 2147483647 w 1567"/>
              <a:gd name="T49" fmla="*/ 83165952 h 440"/>
              <a:gd name="T50" fmla="*/ 2147483647 w 1567"/>
              <a:gd name="T51" fmla="*/ 148688433 h 440"/>
              <a:gd name="T52" fmla="*/ 2147483647 w 1567"/>
              <a:gd name="T53" fmla="*/ 282257521 h 440"/>
              <a:gd name="T54" fmla="*/ 2147483647 w 1567"/>
              <a:gd name="T55" fmla="*/ 415826559 h 440"/>
              <a:gd name="T56" fmla="*/ 2147483647 w 1567"/>
              <a:gd name="T57" fmla="*/ 549394109 h 440"/>
              <a:gd name="T58" fmla="*/ 2147483647 w 1567"/>
              <a:gd name="T59" fmla="*/ 688003458 h 440"/>
              <a:gd name="T60" fmla="*/ 2147483647 w 1567"/>
              <a:gd name="T61" fmla="*/ 829132168 h 440"/>
              <a:gd name="T62" fmla="*/ 2147483647 w 1567"/>
              <a:gd name="T63" fmla="*/ 934978900 h 440"/>
              <a:gd name="T64" fmla="*/ 2147483647 w 1567"/>
              <a:gd name="T65" fmla="*/ 1020664189 h 440"/>
              <a:gd name="T66" fmla="*/ 2147483647 w 1567"/>
              <a:gd name="T67" fmla="*/ 1066026989 h 440"/>
              <a:gd name="T68" fmla="*/ 2147483647 w 1567"/>
              <a:gd name="T69" fmla="*/ 1060986678 h 440"/>
              <a:gd name="T70" fmla="*/ 2147483647 w 1567"/>
              <a:gd name="T71" fmla="*/ 1028223862 h 440"/>
              <a:gd name="T72" fmla="*/ 2147483647 w 1567"/>
              <a:gd name="T73" fmla="*/ 967740128 h 440"/>
              <a:gd name="T74" fmla="*/ 2147483647 w 1567"/>
              <a:gd name="T75" fmla="*/ 844253300 h 440"/>
              <a:gd name="T76" fmla="*/ 2147483647 w 1567"/>
              <a:gd name="T77" fmla="*/ 824091857 h 440"/>
              <a:gd name="T78" fmla="*/ 2147483647 w 1567"/>
              <a:gd name="T79" fmla="*/ 856853284 h 440"/>
              <a:gd name="T80" fmla="*/ 2147483647 w 1567"/>
              <a:gd name="T81" fmla="*/ 929938589 h 440"/>
              <a:gd name="T82" fmla="*/ 2147483647 w 1567"/>
              <a:gd name="T83" fmla="*/ 1018143239 h 440"/>
              <a:gd name="T84" fmla="*/ 2147483647 w 1567"/>
              <a:gd name="T85" fmla="*/ 1008062617 h 440"/>
              <a:gd name="T86" fmla="*/ 2057996304 w 1567"/>
              <a:gd name="T87" fmla="*/ 1078626973 h 440"/>
              <a:gd name="T88" fmla="*/ 1140640246 w 1567"/>
              <a:gd name="T89" fmla="*/ 1106349477 h 440"/>
              <a:gd name="T90" fmla="*/ 613363353 w 1567"/>
              <a:gd name="T91" fmla="*/ 1058465728 h 440"/>
              <a:gd name="T92" fmla="*/ 150650534 w 1567"/>
              <a:gd name="T93" fmla="*/ 919857967 h 440"/>
              <a:gd name="T94" fmla="*/ 150650534 w 1567"/>
              <a:gd name="T95" fmla="*/ 849293611 h 440"/>
              <a:gd name="T96" fmla="*/ 48423031 w 1567"/>
              <a:gd name="T97" fmla="*/ 763608124 h 440"/>
              <a:gd name="T98" fmla="*/ 8071326 w 1567"/>
              <a:gd name="T99" fmla="*/ 705643753 h 44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567"/>
              <a:gd name="T151" fmla="*/ 0 h 440"/>
              <a:gd name="T152" fmla="*/ 1567 w 1567"/>
              <a:gd name="T153" fmla="*/ 440 h 44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567" h="440">
                <a:moveTo>
                  <a:pt x="0" y="272"/>
                </a:moveTo>
                <a:lnTo>
                  <a:pt x="5" y="268"/>
                </a:lnTo>
                <a:lnTo>
                  <a:pt x="17" y="261"/>
                </a:lnTo>
                <a:lnTo>
                  <a:pt x="35" y="254"/>
                </a:lnTo>
                <a:lnTo>
                  <a:pt x="49" y="250"/>
                </a:lnTo>
                <a:lnTo>
                  <a:pt x="64" y="244"/>
                </a:lnTo>
                <a:lnTo>
                  <a:pt x="89" y="236"/>
                </a:lnTo>
                <a:lnTo>
                  <a:pt x="114" y="229"/>
                </a:lnTo>
                <a:lnTo>
                  <a:pt x="137" y="222"/>
                </a:lnTo>
                <a:lnTo>
                  <a:pt x="161" y="217"/>
                </a:lnTo>
                <a:lnTo>
                  <a:pt x="186" y="212"/>
                </a:lnTo>
                <a:lnTo>
                  <a:pt x="214" y="207"/>
                </a:lnTo>
                <a:lnTo>
                  <a:pt x="241" y="202"/>
                </a:lnTo>
                <a:lnTo>
                  <a:pt x="265" y="197"/>
                </a:lnTo>
                <a:lnTo>
                  <a:pt x="289" y="193"/>
                </a:lnTo>
                <a:lnTo>
                  <a:pt x="311" y="189"/>
                </a:lnTo>
                <a:lnTo>
                  <a:pt x="342" y="183"/>
                </a:lnTo>
                <a:lnTo>
                  <a:pt x="367" y="179"/>
                </a:lnTo>
                <a:lnTo>
                  <a:pt x="391" y="175"/>
                </a:lnTo>
                <a:lnTo>
                  <a:pt x="412" y="172"/>
                </a:lnTo>
                <a:lnTo>
                  <a:pt x="431" y="167"/>
                </a:lnTo>
                <a:lnTo>
                  <a:pt x="446" y="161"/>
                </a:lnTo>
                <a:lnTo>
                  <a:pt x="457" y="155"/>
                </a:lnTo>
                <a:lnTo>
                  <a:pt x="468" y="147"/>
                </a:lnTo>
                <a:lnTo>
                  <a:pt x="478" y="138"/>
                </a:lnTo>
                <a:lnTo>
                  <a:pt x="490" y="126"/>
                </a:lnTo>
                <a:lnTo>
                  <a:pt x="504" y="112"/>
                </a:lnTo>
                <a:lnTo>
                  <a:pt x="522" y="95"/>
                </a:lnTo>
                <a:lnTo>
                  <a:pt x="539" y="78"/>
                </a:lnTo>
                <a:lnTo>
                  <a:pt x="558" y="62"/>
                </a:lnTo>
                <a:lnTo>
                  <a:pt x="574" y="45"/>
                </a:lnTo>
                <a:lnTo>
                  <a:pt x="593" y="31"/>
                </a:lnTo>
                <a:lnTo>
                  <a:pt x="613" y="16"/>
                </a:lnTo>
                <a:lnTo>
                  <a:pt x="636" y="0"/>
                </a:lnTo>
                <a:lnTo>
                  <a:pt x="643" y="28"/>
                </a:lnTo>
                <a:lnTo>
                  <a:pt x="652" y="53"/>
                </a:lnTo>
                <a:lnTo>
                  <a:pt x="661" y="80"/>
                </a:lnTo>
                <a:lnTo>
                  <a:pt x="669" y="108"/>
                </a:lnTo>
                <a:lnTo>
                  <a:pt x="674" y="131"/>
                </a:lnTo>
                <a:lnTo>
                  <a:pt x="673" y="145"/>
                </a:lnTo>
                <a:lnTo>
                  <a:pt x="663" y="157"/>
                </a:lnTo>
                <a:lnTo>
                  <a:pt x="688" y="161"/>
                </a:lnTo>
                <a:lnTo>
                  <a:pt x="713" y="165"/>
                </a:lnTo>
                <a:lnTo>
                  <a:pt x="744" y="171"/>
                </a:lnTo>
                <a:lnTo>
                  <a:pt x="778" y="176"/>
                </a:lnTo>
                <a:lnTo>
                  <a:pt x="813" y="183"/>
                </a:lnTo>
                <a:lnTo>
                  <a:pt x="841" y="188"/>
                </a:lnTo>
                <a:lnTo>
                  <a:pt x="870" y="192"/>
                </a:lnTo>
                <a:lnTo>
                  <a:pt x="896" y="195"/>
                </a:lnTo>
                <a:lnTo>
                  <a:pt x="920" y="197"/>
                </a:lnTo>
                <a:lnTo>
                  <a:pt x="938" y="192"/>
                </a:lnTo>
                <a:lnTo>
                  <a:pt x="955" y="183"/>
                </a:lnTo>
                <a:lnTo>
                  <a:pt x="972" y="172"/>
                </a:lnTo>
                <a:lnTo>
                  <a:pt x="1011" y="178"/>
                </a:lnTo>
                <a:lnTo>
                  <a:pt x="1053" y="188"/>
                </a:lnTo>
                <a:lnTo>
                  <a:pt x="1089" y="194"/>
                </a:lnTo>
                <a:lnTo>
                  <a:pt x="1067" y="215"/>
                </a:lnTo>
                <a:lnTo>
                  <a:pt x="1080" y="219"/>
                </a:lnTo>
                <a:lnTo>
                  <a:pt x="1100" y="225"/>
                </a:lnTo>
                <a:lnTo>
                  <a:pt x="1122" y="230"/>
                </a:lnTo>
                <a:lnTo>
                  <a:pt x="1146" y="234"/>
                </a:lnTo>
                <a:lnTo>
                  <a:pt x="1168" y="231"/>
                </a:lnTo>
                <a:lnTo>
                  <a:pt x="1191" y="229"/>
                </a:lnTo>
                <a:lnTo>
                  <a:pt x="1216" y="225"/>
                </a:lnTo>
                <a:lnTo>
                  <a:pt x="1242" y="217"/>
                </a:lnTo>
                <a:lnTo>
                  <a:pt x="1265" y="203"/>
                </a:lnTo>
                <a:lnTo>
                  <a:pt x="1295" y="183"/>
                </a:lnTo>
                <a:lnTo>
                  <a:pt x="1317" y="165"/>
                </a:lnTo>
                <a:lnTo>
                  <a:pt x="1346" y="138"/>
                </a:lnTo>
                <a:lnTo>
                  <a:pt x="1376" y="108"/>
                </a:lnTo>
                <a:lnTo>
                  <a:pt x="1411" y="82"/>
                </a:lnTo>
                <a:lnTo>
                  <a:pt x="1441" y="63"/>
                </a:lnTo>
                <a:lnTo>
                  <a:pt x="1471" y="48"/>
                </a:lnTo>
                <a:lnTo>
                  <a:pt x="1500" y="38"/>
                </a:lnTo>
                <a:lnTo>
                  <a:pt x="1536" y="33"/>
                </a:lnTo>
                <a:lnTo>
                  <a:pt x="1566" y="35"/>
                </a:lnTo>
                <a:lnTo>
                  <a:pt x="1550" y="48"/>
                </a:lnTo>
                <a:lnTo>
                  <a:pt x="1540" y="59"/>
                </a:lnTo>
                <a:lnTo>
                  <a:pt x="1534" y="68"/>
                </a:lnTo>
                <a:lnTo>
                  <a:pt x="1511" y="98"/>
                </a:lnTo>
                <a:lnTo>
                  <a:pt x="1494" y="112"/>
                </a:lnTo>
                <a:lnTo>
                  <a:pt x="1474" y="128"/>
                </a:lnTo>
                <a:lnTo>
                  <a:pt x="1456" y="147"/>
                </a:lnTo>
                <a:lnTo>
                  <a:pt x="1441" y="165"/>
                </a:lnTo>
                <a:lnTo>
                  <a:pt x="1428" y="183"/>
                </a:lnTo>
                <a:lnTo>
                  <a:pt x="1416" y="202"/>
                </a:lnTo>
                <a:lnTo>
                  <a:pt x="1407" y="218"/>
                </a:lnTo>
                <a:lnTo>
                  <a:pt x="1401" y="235"/>
                </a:lnTo>
                <a:lnTo>
                  <a:pt x="1399" y="254"/>
                </a:lnTo>
                <a:lnTo>
                  <a:pt x="1407" y="273"/>
                </a:lnTo>
                <a:lnTo>
                  <a:pt x="1416" y="294"/>
                </a:lnTo>
                <a:lnTo>
                  <a:pt x="1429" y="311"/>
                </a:lnTo>
                <a:lnTo>
                  <a:pt x="1444" y="329"/>
                </a:lnTo>
                <a:lnTo>
                  <a:pt x="1459" y="343"/>
                </a:lnTo>
                <a:lnTo>
                  <a:pt x="1475" y="356"/>
                </a:lnTo>
                <a:lnTo>
                  <a:pt x="1492" y="371"/>
                </a:lnTo>
                <a:lnTo>
                  <a:pt x="1511" y="387"/>
                </a:lnTo>
                <a:lnTo>
                  <a:pt x="1522" y="397"/>
                </a:lnTo>
                <a:lnTo>
                  <a:pt x="1534" y="405"/>
                </a:lnTo>
                <a:lnTo>
                  <a:pt x="1546" y="413"/>
                </a:lnTo>
                <a:lnTo>
                  <a:pt x="1554" y="422"/>
                </a:lnTo>
                <a:lnTo>
                  <a:pt x="1536" y="423"/>
                </a:lnTo>
                <a:lnTo>
                  <a:pt x="1514" y="423"/>
                </a:lnTo>
                <a:lnTo>
                  <a:pt x="1494" y="423"/>
                </a:lnTo>
                <a:lnTo>
                  <a:pt x="1477" y="421"/>
                </a:lnTo>
                <a:lnTo>
                  <a:pt x="1455" y="419"/>
                </a:lnTo>
                <a:lnTo>
                  <a:pt x="1439" y="414"/>
                </a:lnTo>
                <a:lnTo>
                  <a:pt x="1424" y="408"/>
                </a:lnTo>
                <a:lnTo>
                  <a:pt x="1408" y="401"/>
                </a:lnTo>
                <a:lnTo>
                  <a:pt x="1391" y="393"/>
                </a:lnTo>
                <a:lnTo>
                  <a:pt x="1375" y="384"/>
                </a:lnTo>
                <a:lnTo>
                  <a:pt x="1344" y="363"/>
                </a:lnTo>
                <a:lnTo>
                  <a:pt x="1322" y="350"/>
                </a:lnTo>
                <a:lnTo>
                  <a:pt x="1292" y="335"/>
                </a:lnTo>
                <a:lnTo>
                  <a:pt x="1263" y="330"/>
                </a:lnTo>
                <a:lnTo>
                  <a:pt x="1232" y="331"/>
                </a:lnTo>
                <a:lnTo>
                  <a:pt x="1191" y="327"/>
                </a:lnTo>
                <a:lnTo>
                  <a:pt x="1154" y="331"/>
                </a:lnTo>
                <a:lnTo>
                  <a:pt x="1112" y="333"/>
                </a:lnTo>
                <a:lnTo>
                  <a:pt x="1069" y="340"/>
                </a:lnTo>
                <a:lnTo>
                  <a:pt x="1024" y="350"/>
                </a:lnTo>
                <a:lnTo>
                  <a:pt x="997" y="360"/>
                </a:lnTo>
                <a:lnTo>
                  <a:pt x="992" y="369"/>
                </a:lnTo>
                <a:lnTo>
                  <a:pt x="997" y="378"/>
                </a:lnTo>
                <a:lnTo>
                  <a:pt x="1019" y="391"/>
                </a:lnTo>
                <a:lnTo>
                  <a:pt x="966" y="404"/>
                </a:lnTo>
                <a:lnTo>
                  <a:pt x="893" y="422"/>
                </a:lnTo>
                <a:lnTo>
                  <a:pt x="877" y="409"/>
                </a:lnTo>
                <a:lnTo>
                  <a:pt x="857" y="400"/>
                </a:lnTo>
                <a:lnTo>
                  <a:pt x="837" y="395"/>
                </a:lnTo>
                <a:lnTo>
                  <a:pt x="806" y="394"/>
                </a:lnTo>
                <a:lnTo>
                  <a:pt x="765" y="428"/>
                </a:lnTo>
                <a:lnTo>
                  <a:pt x="731" y="403"/>
                </a:lnTo>
                <a:lnTo>
                  <a:pt x="475" y="437"/>
                </a:lnTo>
                <a:lnTo>
                  <a:pt x="424" y="439"/>
                </a:lnTo>
                <a:lnTo>
                  <a:pt x="376" y="436"/>
                </a:lnTo>
                <a:lnTo>
                  <a:pt x="327" y="432"/>
                </a:lnTo>
                <a:lnTo>
                  <a:pt x="228" y="420"/>
                </a:lnTo>
                <a:lnTo>
                  <a:pt x="139" y="399"/>
                </a:lnTo>
                <a:lnTo>
                  <a:pt x="90" y="382"/>
                </a:lnTo>
                <a:lnTo>
                  <a:pt x="56" y="365"/>
                </a:lnTo>
                <a:lnTo>
                  <a:pt x="92" y="359"/>
                </a:lnTo>
                <a:lnTo>
                  <a:pt x="70" y="346"/>
                </a:lnTo>
                <a:lnTo>
                  <a:pt x="56" y="337"/>
                </a:lnTo>
                <a:lnTo>
                  <a:pt x="31" y="317"/>
                </a:lnTo>
                <a:lnTo>
                  <a:pt x="25" y="311"/>
                </a:lnTo>
                <a:lnTo>
                  <a:pt x="18" y="303"/>
                </a:lnTo>
                <a:lnTo>
                  <a:pt x="13" y="297"/>
                </a:lnTo>
                <a:lnTo>
                  <a:pt x="8" y="287"/>
                </a:lnTo>
                <a:lnTo>
                  <a:pt x="3" y="280"/>
                </a:lnTo>
                <a:lnTo>
                  <a:pt x="0" y="27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889346" y="3156921"/>
            <a:ext cx="53975" cy="47625"/>
            <a:chOff x="854" y="2407"/>
            <a:chExt cx="33" cy="30"/>
          </a:xfrm>
        </p:grpSpPr>
        <p:sp>
          <p:nvSpPr>
            <p:cNvPr id="32410" name="Oval 12" descr="50%"/>
            <p:cNvSpPr>
              <a:spLocks noChangeArrowheads="1"/>
            </p:cNvSpPr>
            <p:nvPr/>
          </p:nvSpPr>
          <p:spPr bwMode="auto">
            <a:xfrm>
              <a:off x="854" y="2407"/>
              <a:ext cx="33" cy="30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11" name="Arc 13" descr="50%"/>
            <p:cNvSpPr>
              <a:spLocks/>
            </p:cNvSpPr>
            <p:nvPr/>
          </p:nvSpPr>
          <p:spPr bwMode="auto">
            <a:xfrm>
              <a:off x="860" y="2411"/>
              <a:ext cx="25" cy="23"/>
            </a:xfrm>
            <a:custGeom>
              <a:avLst/>
              <a:gdLst>
                <a:gd name="T0" fmla="*/ 0 w 43200"/>
                <a:gd name="T1" fmla="*/ 0 h 42650"/>
                <a:gd name="T2" fmla="*/ 0 w 43200"/>
                <a:gd name="T3" fmla="*/ 0 h 42650"/>
                <a:gd name="T4" fmla="*/ 0 w 43200"/>
                <a:gd name="T5" fmla="*/ 0 h 4265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2650"/>
                <a:gd name="T11" fmla="*/ 43200 w 43200"/>
                <a:gd name="T12" fmla="*/ 42650 h 426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2650" fill="none" extrusionOk="0">
                  <a:moveTo>
                    <a:pt x="35273" y="4329"/>
                  </a:moveTo>
                  <a:cubicBezTo>
                    <a:pt x="40290" y="8431"/>
                    <a:pt x="43200" y="14569"/>
                    <a:pt x="43200" y="21050"/>
                  </a:cubicBezTo>
                  <a:cubicBezTo>
                    <a:pt x="43200" y="32979"/>
                    <a:pt x="33529" y="42650"/>
                    <a:pt x="21600" y="42650"/>
                  </a:cubicBezTo>
                  <a:cubicBezTo>
                    <a:pt x="9670" y="42650"/>
                    <a:pt x="0" y="32979"/>
                    <a:pt x="0" y="21050"/>
                  </a:cubicBezTo>
                  <a:cubicBezTo>
                    <a:pt x="-1" y="10986"/>
                    <a:pt x="6950" y="2255"/>
                    <a:pt x="16757" y="-1"/>
                  </a:cubicBezTo>
                </a:path>
                <a:path w="43200" h="42650" stroke="0" extrusionOk="0">
                  <a:moveTo>
                    <a:pt x="35273" y="4329"/>
                  </a:moveTo>
                  <a:cubicBezTo>
                    <a:pt x="40290" y="8431"/>
                    <a:pt x="43200" y="14569"/>
                    <a:pt x="43200" y="21050"/>
                  </a:cubicBezTo>
                  <a:cubicBezTo>
                    <a:pt x="43200" y="32979"/>
                    <a:pt x="33529" y="42650"/>
                    <a:pt x="21600" y="42650"/>
                  </a:cubicBezTo>
                  <a:cubicBezTo>
                    <a:pt x="9670" y="42650"/>
                    <a:pt x="0" y="32979"/>
                    <a:pt x="0" y="21050"/>
                  </a:cubicBezTo>
                  <a:cubicBezTo>
                    <a:pt x="-1" y="10986"/>
                    <a:pt x="6950" y="2255"/>
                    <a:pt x="16757" y="-1"/>
                  </a:cubicBezTo>
                  <a:lnTo>
                    <a:pt x="21600" y="2105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043334" y="3212482"/>
            <a:ext cx="161925" cy="114300"/>
            <a:chOff x="948" y="2442"/>
            <a:chExt cx="99" cy="72"/>
          </a:xfrm>
        </p:grpSpPr>
        <p:sp>
          <p:nvSpPr>
            <p:cNvPr id="32405" name="Arc 15" descr="50%"/>
            <p:cNvSpPr>
              <a:spLocks/>
            </p:cNvSpPr>
            <p:nvPr/>
          </p:nvSpPr>
          <p:spPr bwMode="auto">
            <a:xfrm>
              <a:off x="969" y="2442"/>
              <a:ext cx="13" cy="72"/>
            </a:xfrm>
            <a:custGeom>
              <a:avLst/>
              <a:gdLst>
                <a:gd name="T0" fmla="*/ 0 w 25753"/>
                <a:gd name="T1" fmla="*/ 0 h 43200"/>
                <a:gd name="T2" fmla="*/ 0 w 25753"/>
                <a:gd name="T3" fmla="*/ 0 h 43200"/>
                <a:gd name="T4" fmla="*/ 0 w 25753"/>
                <a:gd name="T5" fmla="*/ 0 h 43200"/>
                <a:gd name="T6" fmla="*/ 0 60000 65536"/>
                <a:gd name="T7" fmla="*/ 0 60000 65536"/>
                <a:gd name="T8" fmla="*/ 0 60000 65536"/>
                <a:gd name="T9" fmla="*/ 0 w 25753"/>
                <a:gd name="T10" fmla="*/ 0 h 43200"/>
                <a:gd name="T11" fmla="*/ 25753 w 2575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53" h="43200" fill="none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</a:path>
                <a:path w="25753" h="43200" stroke="0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  <a:lnTo>
                    <a:pt x="4153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6" name="Arc 16" descr="50%"/>
            <p:cNvSpPr>
              <a:spLocks/>
            </p:cNvSpPr>
            <p:nvPr/>
          </p:nvSpPr>
          <p:spPr bwMode="auto">
            <a:xfrm>
              <a:off x="948" y="2442"/>
              <a:ext cx="14" cy="72"/>
            </a:xfrm>
            <a:custGeom>
              <a:avLst/>
              <a:gdLst>
                <a:gd name="T0" fmla="*/ 0 w 27434"/>
                <a:gd name="T1" fmla="*/ 0 h 43200"/>
                <a:gd name="T2" fmla="*/ 0 w 27434"/>
                <a:gd name="T3" fmla="*/ 0 h 43200"/>
                <a:gd name="T4" fmla="*/ 0 w 27434"/>
                <a:gd name="T5" fmla="*/ 0 h 43200"/>
                <a:gd name="T6" fmla="*/ 0 60000 65536"/>
                <a:gd name="T7" fmla="*/ 0 60000 65536"/>
                <a:gd name="T8" fmla="*/ 0 60000 65536"/>
                <a:gd name="T9" fmla="*/ 0 w 27434"/>
                <a:gd name="T10" fmla="*/ 0 h 43200"/>
                <a:gd name="T11" fmla="*/ 27434 w 2743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434" h="43200" fill="none" extrusionOk="0">
                  <a:moveTo>
                    <a:pt x="3877" y="88"/>
                  </a:moveTo>
                  <a:cubicBezTo>
                    <a:pt x="4528" y="29"/>
                    <a:pt x="5180" y="-1"/>
                    <a:pt x="5834" y="0"/>
                  </a:cubicBezTo>
                  <a:cubicBezTo>
                    <a:pt x="17763" y="0"/>
                    <a:pt x="27434" y="9670"/>
                    <a:pt x="27434" y="21600"/>
                  </a:cubicBezTo>
                  <a:cubicBezTo>
                    <a:pt x="27434" y="33529"/>
                    <a:pt x="17763" y="43200"/>
                    <a:pt x="5834" y="43200"/>
                  </a:cubicBezTo>
                  <a:cubicBezTo>
                    <a:pt x="3861" y="43200"/>
                    <a:pt x="1898" y="42929"/>
                    <a:pt x="-1" y="42397"/>
                  </a:cubicBezTo>
                </a:path>
                <a:path w="27434" h="43200" stroke="0" extrusionOk="0">
                  <a:moveTo>
                    <a:pt x="3877" y="88"/>
                  </a:moveTo>
                  <a:cubicBezTo>
                    <a:pt x="4528" y="29"/>
                    <a:pt x="5180" y="-1"/>
                    <a:pt x="5834" y="0"/>
                  </a:cubicBezTo>
                  <a:cubicBezTo>
                    <a:pt x="17763" y="0"/>
                    <a:pt x="27434" y="9670"/>
                    <a:pt x="27434" y="21600"/>
                  </a:cubicBezTo>
                  <a:cubicBezTo>
                    <a:pt x="27434" y="33529"/>
                    <a:pt x="17763" y="43200"/>
                    <a:pt x="5834" y="43200"/>
                  </a:cubicBezTo>
                  <a:cubicBezTo>
                    <a:pt x="3861" y="43200"/>
                    <a:pt x="1898" y="42929"/>
                    <a:pt x="-1" y="42397"/>
                  </a:cubicBezTo>
                  <a:lnTo>
                    <a:pt x="5834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7" name="Arc 17" descr="50%"/>
            <p:cNvSpPr>
              <a:spLocks/>
            </p:cNvSpPr>
            <p:nvPr/>
          </p:nvSpPr>
          <p:spPr bwMode="auto">
            <a:xfrm>
              <a:off x="990" y="2442"/>
              <a:ext cx="13" cy="72"/>
            </a:xfrm>
            <a:custGeom>
              <a:avLst/>
              <a:gdLst>
                <a:gd name="T0" fmla="*/ 0 w 25753"/>
                <a:gd name="T1" fmla="*/ 0 h 43200"/>
                <a:gd name="T2" fmla="*/ 0 w 25753"/>
                <a:gd name="T3" fmla="*/ 0 h 43200"/>
                <a:gd name="T4" fmla="*/ 0 w 25753"/>
                <a:gd name="T5" fmla="*/ 0 h 43200"/>
                <a:gd name="T6" fmla="*/ 0 60000 65536"/>
                <a:gd name="T7" fmla="*/ 0 60000 65536"/>
                <a:gd name="T8" fmla="*/ 0 60000 65536"/>
                <a:gd name="T9" fmla="*/ 0 w 25753"/>
                <a:gd name="T10" fmla="*/ 0 h 43200"/>
                <a:gd name="T11" fmla="*/ 25753 w 2575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53" h="43200" fill="none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</a:path>
                <a:path w="25753" h="43200" stroke="0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  <a:lnTo>
                    <a:pt x="4153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8" name="Arc 18" descr="50%"/>
            <p:cNvSpPr>
              <a:spLocks/>
            </p:cNvSpPr>
            <p:nvPr/>
          </p:nvSpPr>
          <p:spPr bwMode="auto">
            <a:xfrm>
              <a:off x="1011" y="2442"/>
              <a:ext cx="13" cy="72"/>
            </a:xfrm>
            <a:custGeom>
              <a:avLst/>
              <a:gdLst>
                <a:gd name="T0" fmla="*/ 0 w 25753"/>
                <a:gd name="T1" fmla="*/ 0 h 43200"/>
                <a:gd name="T2" fmla="*/ 0 w 25753"/>
                <a:gd name="T3" fmla="*/ 0 h 43200"/>
                <a:gd name="T4" fmla="*/ 0 w 25753"/>
                <a:gd name="T5" fmla="*/ 0 h 43200"/>
                <a:gd name="T6" fmla="*/ 0 60000 65536"/>
                <a:gd name="T7" fmla="*/ 0 60000 65536"/>
                <a:gd name="T8" fmla="*/ 0 60000 65536"/>
                <a:gd name="T9" fmla="*/ 0 w 25753"/>
                <a:gd name="T10" fmla="*/ 0 h 43200"/>
                <a:gd name="T11" fmla="*/ 25753 w 2575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53" h="43200" fill="none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</a:path>
                <a:path w="25753" h="43200" stroke="0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  <a:lnTo>
                    <a:pt x="4153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9" name="Arc 19" descr="50%"/>
            <p:cNvSpPr>
              <a:spLocks/>
            </p:cNvSpPr>
            <p:nvPr/>
          </p:nvSpPr>
          <p:spPr bwMode="auto">
            <a:xfrm>
              <a:off x="1034" y="2442"/>
              <a:ext cx="13" cy="72"/>
            </a:xfrm>
            <a:custGeom>
              <a:avLst/>
              <a:gdLst>
                <a:gd name="T0" fmla="*/ 0 w 25753"/>
                <a:gd name="T1" fmla="*/ 0 h 43200"/>
                <a:gd name="T2" fmla="*/ 0 w 25753"/>
                <a:gd name="T3" fmla="*/ 0 h 43200"/>
                <a:gd name="T4" fmla="*/ 0 w 25753"/>
                <a:gd name="T5" fmla="*/ 0 h 43200"/>
                <a:gd name="T6" fmla="*/ 0 60000 65536"/>
                <a:gd name="T7" fmla="*/ 0 60000 65536"/>
                <a:gd name="T8" fmla="*/ 0 60000 65536"/>
                <a:gd name="T9" fmla="*/ 0 w 25753"/>
                <a:gd name="T10" fmla="*/ 0 h 43200"/>
                <a:gd name="T11" fmla="*/ 25753 w 2575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753" h="43200" fill="none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</a:path>
                <a:path w="25753" h="43200" stroke="0" extrusionOk="0">
                  <a:moveTo>
                    <a:pt x="2105" y="97"/>
                  </a:moveTo>
                  <a:cubicBezTo>
                    <a:pt x="2785" y="32"/>
                    <a:pt x="3469" y="-1"/>
                    <a:pt x="4153" y="0"/>
                  </a:cubicBezTo>
                  <a:cubicBezTo>
                    <a:pt x="16082" y="0"/>
                    <a:pt x="25753" y="9670"/>
                    <a:pt x="25753" y="21600"/>
                  </a:cubicBezTo>
                  <a:cubicBezTo>
                    <a:pt x="25753" y="33529"/>
                    <a:pt x="16082" y="43200"/>
                    <a:pt x="4153" y="43200"/>
                  </a:cubicBezTo>
                  <a:cubicBezTo>
                    <a:pt x="2758" y="43200"/>
                    <a:pt x="1368" y="43065"/>
                    <a:pt x="0" y="42796"/>
                  </a:cubicBezTo>
                  <a:lnTo>
                    <a:pt x="4153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57" name="Freeform 20" descr="50%"/>
          <p:cNvSpPr>
            <a:spLocks/>
          </p:cNvSpPr>
          <p:nvPr/>
        </p:nvSpPr>
        <p:spPr bwMode="auto">
          <a:xfrm>
            <a:off x="1671859" y="2712420"/>
            <a:ext cx="2547937" cy="463550"/>
          </a:xfrm>
          <a:custGeom>
            <a:avLst/>
            <a:gdLst>
              <a:gd name="T0" fmla="*/ 88828333 w 1553"/>
              <a:gd name="T1" fmla="*/ 619958377 h 292"/>
              <a:gd name="T2" fmla="*/ 282633986 w 1553"/>
              <a:gd name="T3" fmla="*/ 561994013 h 292"/>
              <a:gd name="T4" fmla="*/ 562575658 w 1553"/>
              <a:gd name="T5" fmla="*/ 504031238 h 292"/>
              <a:gd name="T6" fmla="*/ 839824914 w 1553"/>
              <a:gd name="T7" fmla="*/ 458668444 h 292"/>
              <a:gd name="T8" fmla="*/ 1103616088 w 1553"/>
              <a:gd name="T9" fmla="*/ 415824913 h 292"/>
              <a:gd name="T10" fmla="*/ 1259737474 w 1553"/>
              <a:gd name="T11" fmla="*/ 352821827 h 292"/>
              <a:gd name="T12" fmla="*/ 1394325272 w 1553"/>
              <a:gd name="T13" fmla="*/ 229333428 h 292"/>
              <a:gd name="T14" fmla="*/ 1593515475 w 1553"/>
              <a:gd name="T15" fmla="*/ 68043421 h 292"/>
              <a:gd name="T16" fmla="*/ 1738869657 w 1553"/>
              <a:gd name="T17" fmla="*/ 131048120 h 292"/>
              <a:gd name="T18" fmla="*/ 1795396762 w 1553"/>
              <a:gd name="T19" fmla="*/ 317539654 h 292"/>
              <a:gd name="T20" fmla="*/ 1903066344 w 1553"/>
              <a:gd name="T21" fmla="*/ 403224931 h 292"/>
              <a:gd name="T22" fmla="*/ 2147483647 w 1553"/>
              <a:gd name="T23" fmla="*/ 456147495 h 292"/>
              <a:gd name="T24" fmla="*/ 2147483647 w 1553"/>
              <a:gd name="T25" fmla="*/ 466228116 h 292"/>
              <a:gd name="T26" fmla="*/ 2147483647 w 1553"/>
              <a:gd name="T27" fmla="*/ 456147495 h 292"/>
              <a:gd name="T28" fmla="*/ 2147483647 w 1553"/>
              <a:gd name="T29" fmla="*/ 549394031 h 292"/>
              <a:gd name="T30" fmla="*/ 2147483647 w 1553"/>
              <a:gd name="T31" fmla="*/ 559474652 h 292"/>
              <a:gd name="T32" fmla="*/ 2147483647 w 1553"/>
              <a:gd name="T33" fmla="*/ 443547513 h 292"/>
              <a:gd name="T34" fmla="*/ 2147483647 w 1553"/>
              <a:gd name="T35" fmla="*/ 259575291 h 292"/>
              <a:gd name="T36" fmla="*/ 2147483647 w 1553"/>
              <a:gd name="T37" fmla="*/ 148688412 h 292"/>
              <a:gd name="T38" fmla="*/ 2147483647 w 1553"/>
              <a:gd name="T39" fmla="*/ 88206250 h 292"/>
              <a:gd name="T40" fmla="*/ 2147483647 w 1553"/>
              <a:gd name="T41" fmla="*/ 103325594 h 292"/>
              <a:gd name="T42" fmla="*/ 2147483647 w 1553"/>
              <a:gd name="T43" fmla="*/ 229333428 h 292"/>
              <a:gd name="T44" fmla="*/ 2147483647 w 1553"/>
              <a:gd name="T45" fmla="*/ 342741206 h 292"/>
              <a:gd name="T46" fmla="*/ 2147483647 w 1553"/>
              <a:gd name="T47" fmla="*/ 438507203 h 292"/>
              <a:gd name="T48" fmla="*/ 2147483647 w 1553"/>
              <a:gd name="T49" fmla="*/ 524192479 h 292"/>
              <a:gd name="T50" fmla="*/ 2147483647 w 1553"/>
              <a:gd name="T51" fmla="*/ 614918066 h 292"/>
              <a:gd name="T52" fmla="*/ 2147483647 w 1553"/>
              <a:gd name="T53" fmla="*/ 597276186 h 292"/>
              <a:gd name="T54" fmla="*/ 2147483647 w 1553"/>
              <a:gd name="T55" fmla="*/ 627518049 h 292"/>
              <a:gd name="T56" fmla="*/ 2147483647 w 1553"/>
              <a:gd name="T57" fmla="*/ 614918066 h 292"/>
              <a:gd name="T58" fmla="*/ 2147483647 w 1553"/>
              <a:gd name="T59" fmla="*/ 622477738 h 292"/>
              <a:gd name="T60" fmla="*/ 2147483647 w 1553"/>
              <a:gd name="T61" fmla="*/ 609877756 h 292"/>
              <a:gd name="T62" fmla="*/ 2147483647 w 1553"/>
              <a:gd name="T63" fmla="*/ 617437428 h 292"/>
              <a:gd name="T64" fmla="*/ 2147483647 w 1553"/>
              <a:gd name="T65" fmla="*/ 642638980 h 292"/>
              <a:gd name="T66" fmla="*/ 2147483647 w 1553"/>
              <a:gd name="T67" fmla="*/ 645159929 h 292"/>
              <a:gd name="T68" fmla="*/ 2147483647 w 1553"/>
              <a:gd name="T69" fmla="*/ 647680878 h 292"/>
              <a:gd name="T70" fmla="*/ 2147483647 w 1553"/>
              <a:gd name="T71" fmla="*/ 662801809 h 292"/>
              <a:gd name="T72" fmla="*/ 2147483647 w 1553"/>
              <a:gd name="T73" fmla="*/ 693043671 h 292"/>
              <a:gd name="T74" fmla="*/ 1986510024 w 1553"/>
              <a:gd name="T75" fmla="*/ 693043671 h 292"/>
              <a:gd name="T76" fmla="*/ 1827697965 w 1553"/>
              <a:gd name="T77" fmla="*/ 700603343 h 292"/>
              <a:gd name="T78" fmla="*/ 1668883855 w 1553"/>
              <a:gd name="T79" fmla="*/ 677922740 h 292"/>
              <a:gd name="T80" fmla="*/ 1515454782 w 1553"/>
              <a:gd name="T81" fmla="*/ 693043671 h 292"/>
              <a:gd name="T82" fmla="*/ 1388942285 w 1553"/>
              <a:gd name="T83" fmla="*/ 675401791 h 292"/>
              <a:gd name="T84" fmla="*/ 1232820899 w 1553"/>
              <a:gd name="T85" fmla="*/ 693043671 h 292"/>
              <a:gd name="T86" fmla="*/ 1068624212 w 1553"/>
              <a:gd name="T87" fmla="*/ 700603343 h 292"/>
              <a:gd name="T88" fmla="*/ 858667829 w 1553"/>
              <a:gd name="T89" fmla="*/ 733366154 h 292"/>
              <a:gd name="T90" fmla="*/ 611027462 w 1553"/>
              <a:gd name="T91" fmla="*/ 733366154 h 292"/>
              <a:gd name="T92" fmla="*/ 409146483 w 1553"/>
              <a:gd name="T93" fmla="*/ 705643653 h 292"/>
              <a:gd name="T94" fmla="*/ 220723894 w 1553"/>
              <a:gd name="T95" fmla="*/ 713204913 h 292"/>
              <a:gd name="T96" fmla="*/ 43067189 w 1553"/>
              <a:gd name="T97" fmla="*/ 680442101 h 2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553"/>
              <a:gd name="T148" fmla="*/ 0 h 292"/>
              <a:gd name="T149" fmla="*/ 1553 w 1553"/>
              <a:gd name="T150" fmla="*/ 292 h 2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553" h="292">
                <a:moveTo>
                  <a:pt x="0" y="262"/>
                </a:moveTo>
                <a:lnTo>
                  <a:pt x="9" y="257"/>
                </a:lnTo>
                <a:lnTo>
                  <a:pt x="20" y="251"/>
                </a:lnTo>
                <a:lnTo>
                  <a:pt x="33" y="246"/>
                </a:lnTo>
                <a:lnTo>
                  <a:pt x="47" y="241"/>
                </a:lnTo>
                <a:lnTo>
                  <a:pt x="63" y="236"/>
                </a:lnTo>
                <a:lnTo>
                  <a:pt x="86" y="230"/>
                </a:lnTo>
                <a:lnTo>
                  <a:pt x="105" y="223"/>
                </a:lnTo>
                <a:lnTo>
                  <a:pt x="129" y="216"/>
                </a:lnTo>
                <a:lnTo>
                  <a:pt x="156" y="210"/>
                </a:lnTo>
                <a:lnTo>
                  <a:pt x="182" y="204"/>
                </a:lnTo>
                <a:lnTo>
                  <a:pt x="209" y="200"/>
                </a:lnTo>
                <a:lnTo>
                  <a:pt x="234" y="196"/>
                </a:lnTo>
                <a:lnTo>
                  <a:pt x="261" y="192"/>
                </a:lnTo>
                <a:lnTo>
                  <a:pt x="286" y="187"/>
                </a:lnTo>
                <a:lnTo>
                  <a:pt x="312" y="182"/>
                </a:lnTo>
                <a:lnTo>
                  <a:pt x="332" y="178"/>
                </a:lnTo>
                <a:lnTo>
                  <a:pt x="362" y="173"/>
                </a:lnTo>
                <a:lnTo>
                  <a:pt x="387" y="169"/>
                </a:lnTo>
                <a:lnTo>
                  <a:pt x="410" y="165"/>
                </a:lnTo>
                <a:lnTo>
                  <a:pt x="428" y="161"/>
                </a:lnTo>
                <a:lnTo>
                  <a:pt x="444" y="155"/>
                </a:lnTo>
                <a:lnTo>
                  <a:pt x="458" y="147"/>
                </a:lnTo>
                <a:lnTo>
                  <a:pt x="468" y="140"/>
                </a:lnTo>
                <a:lnTo>
                  <a:pt x="477" y="130"/>
                </a:lnTo>
                <a:lnTo>
                  <a:pt x="487" y="120"/>
                </a:lnTo>
                <a:lnTo>
                  <a:pt x="503" y="104"/>
                </a:lnTo>
                <a:lnTo>
                  <a:pt x="518" y="91"/>
                </a:lnTo>
                <a:lnTo>
                  <a:pt x="535" y="75"/>
                </a:lnTo>
                <a:lnTo>
                  <a:pt x="553" y="59"/>
                </a:lnTo>
                <a:lnTo>
                  <a:pt x="571" y="42"/>
                </a:lnTo>
                <a:lnTo>
                  <a:pt x="592" y="27"/>
                </a:lnTo>
                <a:lnTo>
                  <a:pt x="612" y="12"/>
                </a:lnTo>
                <a:lnTo>
                  <a:pt x="629" y="0"/>
                </a:lnTo>
                <a:lnTo>
                  <a:pt x="636" y="24"/>
                </a:lnTo>
                <a:lnTo>
                  <a:pt x="646" y="52"/>
                </a:lnTo>
                <a:lnTo>
                  <a:pt x="654" y="78"/>
                </a:lnTo>
                <a:lnTo>
                  <a:pt x="662" y="102"/>
                </a:lnTo>
                <a:lnTo>
                  <a:pt x="665" y="114"/>
                </a:lnTo>
                <a:lnTo>
                  <a:pt x="667" y="126"/>
                </a:lnTo>
                <a:lnTo>
                  <a:pt x="665" y="138"/>
                </a:lnTo>
                <a:lnTo>
                  <a:pt x="655" y="151"/>
                </a:lnTo>
                <a:lnTo>
                  <a:pt x="681" y="156"/>
                </a:lnTo>
                <a:lnTo>
                  <a:pt x="707" y="160"/>
                </a:lnTo>
                <a:lnTo>
                  <a:pt x="738" y="165"/>
                </a:lnTo>
                <a:lnTo>
                  <a:pt x="773" y="170"/>
                </a:lnTo>
                <a:lnTo>
                  <a:pt x="808" y="177"/>
                </a:lnTo>
                <a:lnTo>
                  <a:pt x="834" y="181"/>
                </a:lnTo>
                <a:lnTo>
                  <a:pt x="864" y="185"/>
                </a:lnTo>
                <a:lnTo>
                  <a:pt x="889" y="188"/>
                </a:lnTo>
                <a:lnTo>
                  <a:pt x="912" y="190"/>
                </a:lnTo>
                <a:lnTo>
                  <a:pt x="931" y="185"/>
                </a:lnTo>
                <a:lnTo>
                  <a:pt x="949" y="177"/>
                </a:lnTo>
                <a:lnTo>
                  <a:pt x="965" y="165"/>
                </a:lnTo>
                <a:lnTo>
                  <a:pt x="1004" y="171"/>
                </a:lnTo>
                <a:lnTo>
                  <a:pt x="1046" y="181"/>
                </a:lnTo>
                <a:lnTo>
                  <a:pt x="1077" y="187"/>
                </a:lnTo>
                <a:lnTo>
                  <a:pt x="1058" y="206"/>
                </a:lnTo>
                <a:lnTo>
                  <a:pt x="1072" y="211"/>
                </a:lnTo>
                <a:lnTo>
                  <a:pt x="1092" y="218"/>
                </a:lnTo>
                <a:lnTo>
                  <a:pt x="1114" y="223"/>
                </a:lnTo>
                <a:lnTo>
                  <a:pt x="1138" y="226"/>
                </a:lnTo>
                <a:lnTo>
                  <a:pt x="1160" y="224"/>
                </a:lnTo>
                <a:lnTo>
                  <a:pt x="1183" y="222"/>
                </a:lnTo>
                <a:lnTo>
                  <a:pt x="1207" y="218"/>
                </a:lnTo>
                <a:lnTo>
                  <a:pt x="1234" y="210"/>
                </a:lnTo>
                <a:lnTo>
                  <a:pt x="1258" y="196"/>
                </a:lnTo>
                <a:lnTo>
                  <a:pt x="1287" y="176"/>
                </a:lnTo>
                <a:lnTo>
                  <a:pt x="1310" y="158"/>
                </a:lnTo>
                <a:lnTo>
                  <a:pt x="1337" y="133"/>
                </a:lnTo>
                <a:lnTo>
                  <a:pt x="1349" y="122"/>
                </a:lnTo>
                <a:lnTo>
                  <a:pt x="1368" y="103"/>
                </a:lnTo>
                <a:lnTo>
                  <a:pt x="1386" y="91"/>
                </a:lnTo>
                <a:lnTo>
                  <a:pt x="1402" y="79"/>
                </a:lnTo>
                <a:lnTo>
                  <a:pt x="1419" y="68"/>
                </a:lnTo>
                <a:lnTo>
                  <a:pt x="1434" y="59"/>
                </a:lnTo>
                <a:lnTo>
                  <a:pt x="1449" y="52"/>
                </a:lnTo>
                <a:lnTo>
                  <a:pt x="1463" y="45"/>
                </a:lnTo>
                <a:lnTo>
                  <a:pt x="1476" y="40"/>
                </a:lnTo>
                <a:lnTo>
                  <a:pt x="1491" y="35"/>
                </a:lnTo>
                <a:lnTo>
                  <a:pt x="1506" y="33"/>
                </a:lnTo>
                <a:lnTo>
                  <a:pt x="1524" y="32"/>
                </a:lnTo>
                <a:lnTo>
                  <a:pt x="1552" y="32"/>
                </a:lnTo>
                <a:lnTo>
                  <a:pt x="1540" y="41"/>
                </a:lnTo>
                <a:lnTo>
                  <a:pt x="1528" y="54"/>
                </a:lnTo>
                <a:lnTo>
                  <a:pt x="1522" y="62"/>
                </a:lnTo>
                <a:lnTo>
                  <a:pt x="1511" y="78"/>
                </a:lnTo>
                <a:lnTo>
                  <a:pt x="1500" y="91"/>
                </a:lnTo>
                <a:lnTo>
                  <a:pt x="1485" y="104"/>
                </a:lnTo>
                <a:lnTo>
                  <a:pt x="1466" y="118"/>
                </a:lnTo>
                <a:lnTo>
                  <a:pt x="1456" y="126"/>
                </a:lnTo>
                <a:lnTo>
                  <a:pt x="1448" y="136"/>
                </a:lnTo>
                <a:lnTo>
                  <a:pt x="1438" y="147"/>
                </a:lnTo>
                <a:lnTo>
                  <a:pt x="1432" y="155"/>
                </a:lnTo>
                <a:lnTo>
                  <a:pt x="1425" y="164"/>
                </a:lnTo>
                <a:lnTo>
                  <a:pt x="1418" y="174"/>
                </a:lnTo>
                <a:lnTo>
                  <a:pt x="1412" y="183"/>
                </a:lnTo>
                <a:lnTo>
                  <a:pt x="1406" y="192"/>
                </a:lnTo>
                <a:lnTo>
                  <a:pt x="1401" y="200"/>
                </a:lnTo>
                <a:lnTo>
                  <a:pt x="1396" y="208"/>
                </a:lnTo>
                <a:lnTo>
                  <a:pt x="1392" y="218"/>
                </a:lnTo>
                <a:lnTo>
                  <a:pt x="1390" y="226"/>
                </a:lnTo>
                <a:lnTo>
                  <a:pt x="1389" y="235"/>
                </a:lnTo>
                <a:lnTo>
                  <a:pt x="1388" y="244"/>
                </a:lnTo>
                <a:lnTo>
                  <a:pt x="1380" y="239"/>
                </a:lnTo>
                <a:lnTo>
                  <a:pt x="1366" y="237"/>
                </a:lnTo>
                <a:lnTo>
                  <a:pt x="1355" y="236"/>
                </a:lnTo>
                <a:lnTo>
                  <a:pt x="1344" y="237"/>
                </a:lnTo>
                <a:lnTo>
                  <a:pt x="1334" y="240"/>
                </a:lnTo>
                <a:lnTo>
                  <a:pt x="1325" y="244"/>
                </a:lnTo>
                <a:lnTo>
                  <a:pt x="1315" y="246"/>
                </a:lnTo>
                <a:lnTo>
                  <a:pt x="1305" y="249"/>
                </a:lnTo>
                <a:lnTo>
                  <a:pt x="1294" y="251"/>
                </a:lnTo>
                <a:lnTo>
                  <a:pt x="1279" y="248"/>
                </a:lnTo>
                <a:lnTo>
                  <a:pt x="1268" y="247"/>
                </a:lnTo>
                <a:lnTo>
                  <a:pt x="1259" y="244"/>
                </a:lnTo>
                <a:lnTo>
                  <a:pt x="1248" y="241"/>
                </a:lnTo>
                <a:lnTo>
                  <a:pt x="1237" y="242"/>
                </a:lnTo>
                <a:lnTo>
                  <a:pt x="1222" y="244"/>
                </a:lnTo>
                <a:lnTo>
                  <a:pt x="1208" y="247"/>
                </a:lnTo>
                <a:lnTo>
                  <a:pt x="1198" y="246"/>
                </a:lnTo>
                <a:lnTo>
                  <a:pt x="1183" y="245"/>
                </a:lnTo>
                <a:lnTo>
                  <a:pt x="1169" y="242"/>
                </a:lnTo>
                <a:lnTo>
                  <a:pt x="1155" y="242"/>
                </a:lnTo>
                <a:lnTo>
                  <a:pt x="1143" y="245"/>
                </a:lnTo>
                <a:lnTo>
                  <a:pt x="1124" y="247"/>
                </a:lnTo>
                <a:lnTo>
                  <a:pt x="1112" y="247"/>
                </a:lnTo>
                <a:lnTo>
                  <a:pt x="1096" y="245"/>
                </a:lnTo>
                <a:lnTo>
                  <a:pt x="1082" y="244"/>
                </a:lnTo>
                <a:lnTo>
                  <a:pt x="1066" y="247"/>
                </a:lnTo>
                <a:lnTo>
                  <a:pt x="1053" y="251"/>
                </a:lnTo>
                <a:lnTo>
                  <a:pt x="1035" y="255"/>
                </a:lnTo>
                <a:lnTo>
                  <a:pt x="1021" y="256"/>
                </a:lnTo>
                <a:lnTo>
                  <a:pt x="1005" y="258"/>
                </a:lnTo>
                <a:lnTo>
                  <a:pt x="992" y="258"/>
                </a:lnTo>
                <a:lnTo>
                  <a:pt x="976" y="256"/>
                </a:lnTo>
                <a:lnTo>
                  <a:pt x="960" y="252"/>
                </a:lnTo>
                <a:lnTo>
                  <a:pt x="943" y="256"/>
                </a:lnTo>
                <a:lnTo>
                  <a:pt x="932" y="257"/>
                </a:lnTo>
                <a:lnTo>
                  <a:pt x="918" y="257"/>
                </a:lnTo>
                <a:lnTo>
                  <a:pt x="905" y="256"/>
                </a:lnTo>
                <a:lnTo>
                  <a:pt x="891" y="256"/>
                </a:lnTo>
                <a:lnTo>
                  <a:pt x="877" y="258"/>
                </a:lnTo>
                <a:lnTo>
                  <a:pt x="864" y="263"/>
                </a:lnTo>
                <a:lnTo>
                  <a:pt x="852" y="266"/>
                </a:lnTo>
                <a:lnTo>
                  <a:pt x="837" y="271"/>
                </a:lnTo>
                <a:lnTo>
                  <a:pt x="823" y="273"/>
                </a:lnTo>
                <a:lnTo>
                  <a:pt x="807" y="275"/>
                </a:lnTo>
                <a:lnTo>
                  <a:pt x="791" y="277"/>
                </a:lnTo>
                <a:lnTo>
                  <a:pt x="770" y="275"/>
                </a:lnTo>
                <a:lnTo>
                  <a:pt x="751" y="273"/>
                </a:lnTo>
                <a:lnTo>
                  <a:pt x="738" y="275"/>
                </a:lnTo>
                <a:lnTo>
                  <a:pt x="720" y="277"/>
                </a:lnTo>
                <a:lnTo>
                  <a:pt x="707" y="277"/>
                </a:lnTo>
                <a:lnTo>
                  <a:pt x="692" y="278"/>
                </a:lnTo>
                <a:lnTo>
                  <a:pt x="679" y="278"/>
                </a:lnTo>
                <a:lnTo>
                  <a:pt x="660" y="277"/>
                </a:lnTo>
                <a:lnTo>
                  <a:pt x="644" y="273"/>
                </a:lnTo>
                <a:lnTo>
                  <a:pt x="633" y="269"/>
                </a:lnTo>
                <a:lnTo>
                  <a:pt x="620" y="269"/>
                </a:lnTo>
                <a:lnTo>
                  <a:pt x="606" y="268"/>
                </a:lnTo>
                <a:lnTo>
                  <a:pt x="592" y="271"/>
                </a:lnTo>
                <a:lnTo>
                  <a:pt x="576" y="273"/>
                </a:lnTo>
                <a:lnTo>
                  <a:pt x="563" y="275"/>
                </a:lnTo>
                <a:lnTo>
                  <a:pt x="551" y="275"/>
                </a:lnTo>
                <a:lnTo>
                  <a:pt x="542" y="273"/>
                </a:lnTo>
                <a:lnTo>
                  <a:pt x="529" y="269"/>
                </a:lnTo>
                <a:lnTo>
                  <a:pt x="516" y="268"/>
                </a:lnTo>
                <a:lnTo>
                  <a:pt x="503" y="269"/>
                </a:lnTo>
                <a:lnTo>
                  <a:pt x="491" y="271"/>
                </a:lnTo>
                <a:lnTo>
                  <a:pt x="476" y="273"/>
                </a:lnTo>
                <a:lnTo>
                  <a:pt x="458" y="275"/>
                </a:lnTo>
                <a:lnTo>
                  <a:pt x="443" y="275"/>
                </a:lnTo>
                <a:lnTo>
                  <a:pt x="428" y="273"/>
                </a:lnTo>
                <a:lnTo>
                  <a:pt x="412" y="276"/>
                </a:lnTo>
                <a:lnTo>
                  <a:pt x="397" y="278"/>
                </a:lnTo>
                <a:lnTo>
                  <a:pt x="381" y="282"/>
                </a:lnTo>
                <a:lnTo>
                  <a:pt x="365" y="286"/>
                </a:lnTo>
                <a:lnTo>
                  <a:pt x="343" y="290"/>
                </a:lnTo>
                <a:lnTo>
                  <a:pt x="319" y="291"/>
                </a:lnTo>
                <a:lnTo>
                  <a:pt x="293" y="291"/>
                </a:lnTo>
                <a:lnTo>
                  <a:pt x="270" y="290"/>
                </a:lnTo>
                <a:lnTo>
                  <a:pt x="242" y="291"/>
                </a:lnTo>
                <a:lnTo>
                  <a:pt x="227" y="291"/>
                </a:lnTo>
                <a:lnTo>
                  <a:pt x="213" y="289"/>
                </a:lnTo>
                <a:lnTo>
                  <a:pt x="197" y="291"/>
                </a:lnTo>
                <a:lnTo>
                  <a:pt x="179" y="290"/>
                </a:lnTo>
                <a:lnTo>
                  <a:pt x="152" y="280"/>
                </a:lnTo>
                <a:lnTo>
                  <a:pt x="133" y="281"/>
                </a:lnTo>
                <a:lnTo>
                  <a:pt x="116" y="283"/>
                </a:lnTo>
                <a:lnTo>
                  <a:pt x="98" y="283"/>
                </a:lnTo>
                <a:lnTo>
                  <a:pt x="82" y="283"/>
                </a:lnTo>
                <a:lnTo>
                  <a:pt x="64" y="281"/>
                </a:lnTo>
                <a:lnTo>
                  <a:pt x="47" y="278"/>
                </a:lnTo>
                <a:lnTo>
                  <a:pt x="31" y="273"/>
                </a:lnTo>
                <a:lnTo>
                  <a:pt x="16" y="270"/>
                </a:lnTo>
                <a:lnTo>
                  <a:pt x="1" y="266"/>
                </a:lnTo>
                <a:lnTo>
                  <a:pt x="0" y="26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184621" y="3291857"/>
            <a:ext cx="365125" cy="217488"/>
            <a:chOff x="1034" y="2492"/>
            <a:chExt cx="223" cy="137"/>
          </a:xfrm>
        </p:grpSpPr>
        <p:sp>
          <p:nvSpPr>
            <p:cNvPr id="32403" name="Freeform 22" descr="50%"/>
            <p:cNvSpPr>
              <a:spLocks/>
            </p:cNvSpPr>
            <p:nvPr/>
          </p:nvSpPr>
          <p:spPr bwMode="auto">
            <a:xfrm>
              <a:off x="1034" y="2495"/>
              <a:ext cx="223" cy="134"/>
            </a:xfrm>
            <a:custGeom>
              <a:avLst/>
              <a:gdLst>
                <a:gd name="T0" fmla="*/ 208 w 223"/>
                <a:gd name="T1" fmla="*/ 120 h 134"/>
                <a:gd name="T2" fmla="*/ 196 w 223"/>
                <a:gd name="T3" fmla="*/ 108 h 134"/>
                <a:gd name="T4" fmla="*/ 188 w 223"/>
                <a:gd name="T5" fmla="*/ 100 h 134"/>
                <a:gd name="T6" fmla="*/ 182 w 223"/>
                <a:gd name="T7" fmla="*/ 93 h 134"/>
                <a:gd name="T8" fmla="*/ 176 w 223"/>
                <a:gd name="T9" fmla="*/ 86 h 134"/>
                <a:gd name="T10" fmla="*/ 170 w 223"/>
                <a:gd name="T11" fmla="*/ 78 h 134"/>
                <a:gd name="T12" fmla="*/ 164 w 223"/>
                <a:gd name="T13" fmla="*/ 71 h 134"/>
                <a:gd name="T14" fmla="*/ 159 w 223"/>
                <a:gd name="T15" fmla="*/ 63 h 134"/>
                <a:gd name="T16" fmla="*/ 154 w 223"/>
                <a:gd name="T17" fmla="*/ 53 h 134"/>
                <a:gd name="T18" fmla="*/ 150 w 223"/>
                <a:gd name="T19" fmla="*/ 43 h 134"/>
                <a:gd name="T20" fmla="*/ 146 w 223"/>
                <a:gd name="T21" fmla="*/ 33 h 134"/>
                <a:gd name="T22" fmla="*/ 144 w 223"/>
                <a:gd name="T23" fmla="*/ 23 h 134"/>
                <a:gd name="T24" fmla="*/ 144 w 223"/>
                <a:gd name="T25" fmla="*/ 13 h 134"/>
                <a:gd name="T26" fmla="*/ 143 w 223"/>
                <a:gd name="T27" fmla="*/ 0 h 134"/>
                <a:gd name="T28" fmla="*/ 0 w 223"/>
                <a:gd name="T29" fmla="*/ 0 h 134"/>
                <a:gd name="T30" fmla="*/ 4 w 223"/>
                <a:gd name="T31" fmla="*/ 8 h 134"/>
                <a:gd name="T32" fmla="*/ 11 w 223"/>
                <a:gd name="T33" fmla="*/ 19 h 134"/>
                <a:gd name="T34" fmla="*/ 18 w 223"/>
                <a:gd name="T35" fmla="*/ 28 h 134"/>
                <a:gd name="T36" fmla="*/ 26 w 223"/>
                <a:gd name="T37" fmla="*/ 38 h 134"/>
                <a:gd name="T38" fmla="*/ 36 w 223"/>
                <a:gd name="T39" fmla="*/ 48 h 134"/>
                <a:gd name="T40" fmla="*/ 47 w 223"/>
                <a:gd name="T41" fmla="*/ 58 h 134"/>
                <a:gd name="T42" fmla="*/ 58 w 223"/>
                <a:gd name="T43" fmla="*/ 67 h 134"/>
                <a:gd name="T44" fmla="*/ 70 w 223"/>
                <a:gd name="T45" fmla="*/ 76 h 134"/>
                <a:gd name="T46" fmla="*/ 82 w 223"/>
                <a:gd name="T47" fmla="*/ 86 h 134"/>
                <a:gd name="T48" fmla="*/ 98 w 223"/>
                <a:gd name="T49" fmla="*/ 97 h 134"/>
                <a:gd name="T50" fmla="*/ 111 w 223"/>
                <a:gd name="T51" fmla="*/ 104 h 134"/>
                <a:gd name="T52" fmla="*/ 123 w 223"/>
                <a:gd name="T53" fmla="*/ 110 h 134"/>
                <a:gd name="T54" fmla="*/ 135 w 223"/>
                <a:gd name="T55" fmla="*/ 115 h 134"/>
                <a:gd name="T56" fmla="*/ 147 w 223"/>
                <a:gd name="T57" fmla="*/ 120 h 134"/>
                <a:gd name="T58" fmla="*/ 159 w 223"/>
                <a:gd name="T59" fmla="*/ 124 h 134"/>
                <a:gd name="T60" fmla="*/ 173 w 223"/>
                <a:gd name="T61" fmla="*/ 127 h 134"/>
                <a:gd name="T62" fmla="*/ 189 w 223"/>
                <a:gd name="T63" fmla="*/ 130 h 134"/>
                <a:gd name="T64" fmla="*/ 201 w 223"/>
                <a:gd name="T65" fmla="*/ 131 h 134"/>
                <a:gd name="T66" fmla="*/ 213 w 223"/>
                <a:gd name="T67" fmla="*/ 132 h 134"/>
                <a:gd name="T68" fmla="*/ 222 w 223"/>
                <a:gd name="T69" fmla="*/ 133 h 134"/>
                <a:gd name="T70" fmla="*/ 208 w 223"/>
                <a:gd name="T71" fmla="*/ 120 h 13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3"/>
                <a:gd name="T109" fmla="*/ 0 h 134"/>
                <a:gd name="T110" fmla="*/ 223 w 223"/>
                <a:gd name="T111" fmla="*/ 134 h 13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3" h="134">
                  <a:moveTo>
                    <a:pt x="208" y="120"/>
                  </a:moveTo>
                  <a:lnTo>
                    <a:pt x="196" y="108"/>
                  </a:lnTo>
                  <a:lnTo>
                    <a:pt x="188" y="100"/>
                  </a:lnTo>
                  <a:lnTo>
                    <a:pt x="182" y="93"/>
                  </a:lnTo>
                  <a:lnTo>
                    <a:pt x="176" y="86"/>
                  </a:lnTo>
                  <a:lnTo>
                    <a:pt x="170" y="78"/>
                  </a:lnTo>
                  <a:lnTo>
                    <a:pt x="164" y="71"/>
                  </a:lnTo>
                  <a:lnTo>
                    <a:pt x="159" y="63"/>
                  </a:lnTo>
                  <a:lnTo>
                    <a:pt x="154" y="53"/>
                  </a:lnTo>
                  <a:lnTo>
                    <a:pt x="150" y="43"/>
                  </a:lnTo>
                  <a:lnTo>
                    <a:pt x="146" y="33"/>
                  </a:lnTo>
                  <a:lnTo>
                    <a:pt x="144" y="23"/>
                  </a:lnTo>
                  <a:lnTo>
                    <a:pt x="144" y="13"/>
                  </a:lnTo>
                  <a:lnTo>
                    <a:pt x="143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1" y="19"/>
                  </a:lnTo>
                  <a:lnTo>
                    <a:pt x="18" y="28"/>
                  </a:lnTo>
                  <a:lnTo>
                    <a:pt x="26" y="38"/>
                  </a:lnTo>
                  <a:lnTo>
                    <a:pt x="36" y="48"/>
                  </a:lnTo>
                  <a:lnTo>
                    <a:pt x="47" y="58"/>
                  </a:lnTo>
                  <a:lnTo>
                    <a:pt x="58" y="67"/>
                  </a:lnTo>
                  <a:lnTo>
                    <a:pt x="70" y="76"/>
                  </a:lnTo>
                  <a:lnTo>
                    <a:pt x="82" y="86"/>
                  </a:lnTo>
                  <a:lnTo>
                    <a:pt x="98" y="97"/>
                  </a:lnTo>
                  <a:lnTo>
                    <a:pt x="111" y="104"/>
                  </a:lnTo>
                  <a:lnTo>
                    <a:pt x="123" y="110"/>
                  </a:lnTo>
                  <a:lnTo>
                    <a:pt x="135" y="115"/>
                  </a:lnTo>
                  <a:lnTo>
                    <a:pt x="147" y="120"/>
                  </a:lnTo>
                  <a:lnTo>
                    <a:pt x="159" y="124"/>
                  </a:lnTo>
                  <a:lnTo>
                    <a:pt x="173" y="127"/>
                  </a:lnTo>
                  <a:lnTo>
                    <a:pt x="189" y="130"/>
                  </a:lnTo>
                  <a:lnTo>
                    <a:pt x="201" y="131"/>
                  </a:lnTo>
                  <a:lnTo>
                    <a:pt x="213" y="132"/>
                  </a:lnTo>
                  <a:lnTo>
                    <a:pt x="222" y="133"/>
                  </a:lnTo>
                  <a:lnTo>
                    <a:pt x="208" y="120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404" name="Freeform 23" descr="50%"/>
            <p:cNvSpPr>
              <a:spLocks/>
            </p:cNvSpPr>
            <p:nvPr/>
          </p:nvSpPr>
          <p:spPr bwMode="auto">
            <a:xfrm>
              <a:off x="1038" y="2492"/>
              <a:ext cx="132" cy="2"/>
            </a:xfrm>
            <a:custGeom>
              <a:avLst/>
              <a:gdLst>
                <a:gd name="T0" fmla="*/ 1 w 132"/>
                <a:gd name="T1" fmla="*/ 0 h 2"/>
                <a:gd name="T2" fmla="*/ 0 w 132"/>
                <a:gd name="T3" fmla="*/ 0 h 2"/>
                <a:gd name="T4" fmla="*/ 3 w 132"/>
                <a:gd name="T5" fmla="*/ 1 h 2"/>
                <a:gd name="T6" fmla="*/ 131 w 132"/>
                <a:gd name="T7" fmla="*/ 1 h 2"/>
                <a:gd name="T8" fmla="*/ 131 w 132"/>
                <a:gd name="T9" fmla="*/ 0 h 2"/>
                <a:gd name="T10" fmla="*/ 1 w 132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2"/>
                <a:gd name="T19" fmla="*/ 0 h 2"/>
                <a:gd name="T20" fmla="*/ 132 w 132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2" h="2">
                  <a:moveTo>
                    <a:pt x="1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131" y="1"/>
                  </a:lnTo>
                  <a:lnTo>
                    <a:pt x="131" y="0"/>
                  </a:lnTo>
                  <a:lnTo>
                    <a:pt x="1" y="0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59" name="Freeform 24" descr="50%"/>
          <p:cNvSpPr>
            <a:spLocks/>
          </p:cNvSpPr>
          <p:nvPr/>
        </p:nvSpPr>
        <p:spPr bwMode="auto">
          <a:xfrm>
            <a:off x="4734145" y="3121996"/>
            <a:ext cx="203200" cy="147637"/>
          </a:xfrm>
          <a:custGeom>
            <a:avLst/>
            <a:gdLst>
              <a:gd name="T0" fmla="*/ 0 w 124"/>
              <a:gd name="T1" fmla="*/ 0 h 93"/>
              <a:gd name="T2" fmla="*/ 13427590 w 124"/>
              <a:gd name="T3" fmla="*/ 22680534 h 93"/>
              <a:gd name="T4" fmla="*/ 29539386 w 124"/>
              <a:gd name="T5" fmla="*/ 47882010 h 93"/>
              <a:gd name="T6" fmla="*/ 48337020 w 124"/>
              <a:gd name="T7" fmla="*/ 73083491 h 93"/>
              <a:gd name="T8" fmla="*/ 67134667 w 124"/>
              <a:gd name="T9" fmla="*/ 95765607 h 93"/>
              <a:gd name="T10" fmla="*/ 93988196 w 124"/>
              <a:gd name="T11" fmla="*/ 120967100 h 93"/>
              <a:gd name="T12" fmla="*/ 118155906 w 124"/>
              <a:gd name="T13" fmla="*/ 146168569 h 93"/>
              <a:gd name="T14" fmla="*/ 139639385 w 124"/>
              <a:gd name="T15" fmla="*/ 163808804 h 93"/>
              <a:gd name="T16" fmla="*/ 161122863 w 124"/>
              <a:gd name="T17" fmla="*/ 181450626 h 93"/>
              <a:gd name="T18" fmla="*/ 185290548 w 124"/>
              <a:gd name="T19" fmla="*/ 196571507 h 93"/>
              <a:gd name="T20" fmla="*/ 212144076 w 124"/>
              <a:gd name="T21" fmla="*/ 209171497 h 93"/>
              <a:gd name="T22" fmla="*/ 236311812 w 124"/>
              <a:gd name="T23" fmla="*/ 219252085 h 93"/>
              <a:gd name="T24" fmla="*/ 263166980 w 124"/>
              <a:gd name="T25" fmla="*/ 226813319 h 93"/>
              <a:gd name="T26" fmla="*/ 292704714 w 124"/>
              <a:gd name="T27" fmla="*/ 231853613 h 93"/>
              <a:gd name="T28" fmla="*/ 316874037 w 124"/>
              <a:gd name="T29" fmla="*/ 231853613 h 93"/>
              <a:gd name="T30" fmla="*/ 330299982 w 124"/>
              <a:gd name="T31" fmla="*/ 229332672 h 93"/>
              <a:gd name="T32" fmla="*/ 314188193 w 124"/>
              <a:gd name="T33" fmla="*/ 214211791 h 93"/>
              <a:gd name="T34" fmla="*/ 295390559 w 124"/>
              <a:gd name="T35" fmla="*/ 194050566 h 93"/>
              <a:gd name="T36" fmla="*/ 279278769 w 124"/>
              <a:gd name="T37" fmla="*/ 173889391 h 93"/>
              <a:gd name="T38" fmla="*/ 260481135 w 124"/>
              <a:gd name="T39" fmla="*/ 148687922 h 93"/>
              <a:gd name="T40" fmla="*/ 244369346 w 124"/>
              <a:gd name="T41" fmla="*/ 126007394 h 93"/>
              <a:gd name="T42" fmla="*/ 230941762 w 124"/>
              <a:gd name="T43" fmla="*/ 103325253 h 93"/>
              <a:gd name="T44" fmla="*/ 222885867 w 124"/>
              <a:gd name="T45" fmla="*/ 80644725 h 93"/>
              <a:gd name="T46" fmla="*/ 214829972 w 124"/>
              <a:gd name="T47" fmla="*/ 47882010 h 93"/>
              <a:gd name="T48" fmla="*/ 214829972 w 124"/>
              <a:gd name="T49" fmla="*/ 22680534 h 93"/>
              <a:gd name="T50" fmla="*/ 214829972 w 124"/>
              <a:gd name="T51" fmla="*/ 2519354 h 93"/>
              <a:gd name="T52" fmla="*/ 0 w 124"/>
              <a:gd name="T53" fmla="*/ 0 h 9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24"/>
              <a:gd name="T82" fmla="*/ 0 h 93"/>
              <a:gd name="T83" fmla="*/ 124 w 124"/>
              <a:gd name="T84" fmla="*/ 93 h 93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24" h="93">
                <a:moveTo>
                  <a:pt x="0" y="0"/>
                </a:moveTo>
                <a:lnTo>
                  <a:pt x="5" y="9"/>
                </a:lnTo>
                <a:lnTo>
                  <a:pt x="11" y="19"/>
                </a:lnTo>
                <a:lnTo>
                  <a:pt x="18" y="29"/>
                </a:lnTo>
                <a:lnTo>
                  <a:pt x="25" y="38"/>
                </a:lnTo>
                <a:lnTo>
                  <a:pt x="35" y="48"/>
                </a:lnTo>
                <a:lnTo>
                  <a:pt x="44" y="58"/>
                </a:lnTo>
                <a:lnTo>
                  <a:pt x="52" y="65"/>
                </a:lnTo>
                <a:lnTo>
                  <a:pt x="60" y="72"/>
                </a:lnTo>
                <a:lnTo>
                  <a:pt x="69" y="78"/>
                </a:lnTo>
                <a:lnTo>
                  <a:pt x="79" y="83"/>
                </a:lnTo>
                <a:lnTo>
                  <a:pt x="88" y="87"/>
                </a:lnTo>
                <a:lnTo>
                  <a:pt x="98" y="90"/>
                </a:lnTo>
                <a:lnTo>
                  <a:pt x="109" y="92"/>
                </a:lnTo>
                <a:lnTo>
                  <a:pt x="118" y="92"/>
                </a:lnTo>
                <a:lnTo>
                  <a:pt x="123" y="91"/>
                </a:lnTo>
                <a:lnTo>
                  <a:pt x="117" y="85"/>
                </a:lnTo>
                <a:lnTo>
                  <a:pt x="110" y="77"/>
                </a:lnTo>
                <a:lnTo>
                  <a:pt x="104" y="69"/>
                </a:lnTo>
                <a:lnTo>
                  <a:pt x="97" y="59"/>
                </a:lnTo>
                <a:lnTo>
                  <a:pt x="91" y="50"/>
                </a:lnTo>
                <a:lnTo>
                  <a:pt x="86" y="41"/>
                </a:lnTo>
                <a:lnTo>
                  <a:pt x="83" y="32"/>
                </a:lnTo>
                <a:lnTo>
                  <a:pt x="80" y="19"/>
                </a:lnTo>
                <a:lnTo>
                  <a:pt x="80" y="9"/>
                </a:lnTo>
                <a:lnTo>
                  <a:pt x="80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0" name="Freeform 25" descr="50%"/>
          <p:cNvSpPr>
            <a:spLocks/>
          </p:cNvSpPr>
          <p:nvPr/>
        </p:nvSpPr>
        <p:spPr bwMode="auto">
          <a:xfrm>
            <a:off x="4297583" y="2764807"/>
            <a:ext cx="1727200" cy="476250"/>
          </a:xfrm>
          <a:custGeom>
            <a:avLst/>
            <a:gdLst>
              <a:gd name="T0" fmla="*/ 29595317 w 1053"/>
              <a:gd name="T1" fmla="*/ 448587828 h 300"/>
              <a:gd name="T2" fmla="*/ 115689592 w 1053"/>
              <a:gd name="T3" fmla="*/ 415824918 h 300"/>
              <a:gd name="T4" fmla="*/ 247522674 w 1053"/>
              <a:gd name="T5" fmla="*/ 380542744 h 300"/>
              <a:gd name="T6" fmla="*/ 384737415 w 1053"/>
              <a:gd name="T7" fmla="*/ 352821831 h 300"/>
              <a:gd name="T8" fmla="*/ 521952258 w 1053"/>
              <a:gd name="T9" fmla="*/ 330141227 h 300"/>
              <a:gd name="T10" fmla="*/ 661855393 w 1053"/>
              <a:gd name="T11" fmla="*/ 307459037 h 300"/>
              <a:gd name="T12" fmla="*/ 777546574 w 1053"/>
              <a:gd name="T13" fmla="*/ 284776846 h 300"/>
              <a:gd name="T14" fmla="*/ 844807287 w 1053"/>
              <a:gd name="T15" fmla="*/ 252015622 h 300"/>
              <a:gd name="T16" fmla="*/ 912069845 w 1053"/>
              <a:gd name="T17" fmla="*/ 191531847 h 300"/>
              <a:gd name="T18" fmla="*/ 1008927502 w 1053"/>
              <a:gd name="T19" fmla="*/ 103325595 h 300"/>
              <a:gd name="T20" fmla="*/ 1108473553 w 1053"/>
              <a:gd name="T21" fmla="*/ 25201558 h 300"/>
              <a:gd name="T22" fmla="*/ 1178425941 w 1053"/>
              <a:gd name="T23" fmla="*/ 90725613 h 300"/>
              <a:gd name="T24" fmla="*/ 1218783024 w 1053"/>
              <a:gd name="T25" fmla="*/ 221773759 h 300"/>
              <a:gd name="T26" fmla="*/ 1242998259 w 1053"/>
              <a:gd name="T27" fmla="*/ 274696225 h 300"/>
              <a:gd name="T28" fmla="*/ 1407116628 w 1053"/>
              <a:gd name="T29" fmla="*/ 299897777 h 300"/>
              <a:gd name="T30" fmla="*/ 1571234998 w 1053"/>
              <a:gd name="T31" fmla="*/ 327620278 h 300"/>
              <a:gd name="T32" fmla="*/ 1694996284 w 1053"/>
              <a:gd name="T33" fmla="*/ 327620278 h 300"/>
              <a:gd name="T34" fmla="*/ 1826829724 w 1053"/>
              <a:gd name="T35" fmla="*/ 304938088 h 300"/>
              <a:gd name="T36" fmla="*/ 1929069091 w 1053"/>
              <a:gd name="T37" fmla="*/ 367942762 h 300"/>
              <a:gd name="T38" fmla="*/ 2028615143 w 1053"/>
              <a:gd name="T39" fmla="*/ 393144314 h 300"/>
              <a:gd name="T40" fmla="*/ 2147483647 w 1053"/>
              <a:gd name="T41" fmla="*/ 393144314 h 300"/>
              <a:gd name="T42" fmla="*/ 2147483647 w 1053"/>
              <a:gd name="T43" fmla="*/ 347781520 h 300"/>
              <a:gd name="T44" fmla="*/ 2147483647 w 1053"/>
              <a:gd name="T45" fmla="*/ 236894690 h 300"/>
              <a:gd name="T46" fmla="*/ 2147483647 w 1053"/>
              <a:gd name="T47" fmla="*/ 108365931 h 300"/>
              <a:gd name="T48" fmla="*/ 2147483647 w 1053"/>
              <a:gd name="T49" fmla="*/ 55443440 h 300"/>
              <a:gd name="T50" fmla="*/ 2147483647 w 1053"/>
              <a:gd name="T51" fmla="*/ 98285285 h 300"/>
              <a:gd name="T52" fmla="*/ 2147483647 w 1053"/>
              <a:gd name="T53" fmla="*/ 191531847 h 300"/>
              <a:gd name="T54" fmla="*/ 2147483647 w 1053"/>
              <a:gd name="T55" fmla="*/ 282257484 h 300"/>
              <a:gd name="T56" fmla="*/ 2147483647 w 1053"/>
              <a:gd name="T57" fmla="*/ 372983072 h 300"/>
              <a:gd name="T58" fmla="*/ 2147483647 w 1053"/>
              <a:gd name="T59" fmla="*/ 466228121 h 300"/>
              <a:gd name="T60" fmla="*/ 2147483647 w 1053"/>
              <a:gd name="T61" fmla="*/ 564514969 h 300"/>
              <a:gd name="T62" fmla="*/ 2147483647 w 1053"/>
              <a:gd name="T63" fmla="*/ 635079315 h 300"/>
              <a:gd name="T64" fmla="*/ 2147483647 w 1053"/>
              <a:gd name="T65" fmla="*/ 695563040 h 300"/>
              <a:gd name="T66" fmla="*/ 2147483647 w 1053"/>
              <a:gd name="T67" fmla="*/ 723285542 h 300"/>
              <a:gd name="T68" fmla="*/ 2147483647 w 1053"/>
              <a:gd name="T69" fmla="*/ 720764593 h 300"/>
              <a:gd name="T70" fmla="*/ 2147483647 w 1053"/>
              <a:gd name="T71" fmla="*/ 700603351 h 300"/>
              <a:gd name="T72" fmla="*/ 2147483647 w 1053"/>
              <a:gd name="T73" fmla="*/ 657761506 h 300"/>
              <a:gd name="T74" fmla="*/ 2147483647 w 1053"/>
              <a:gd name="T75" fmla="*/ 572074641 h 300"/>
              <a:gd name="T76" fmla="*/ 2147483647 w 1053"/>
              <a:gd name="T77" fmla="*/ 559474658 h 300"/>
              <a:gd name="T78" fmla="*/ 1931759126 w 1053"/>
              <a:gd name="T79" fmla="*/ 582155262 h 300"/>
              <a:gd name="T80" fmla="*/ 1791854350 w 1053"/>
              <a:gd name="T81" fmla="*/ 632558366 h 300"/>
              <a:gd name="T82" fmla="*/ 1746115557 w 1053"/>
              <a:gd name="T83" fmla="*/ 690522730 h 300"/>
              <a:gd name="T84" fmla="*/ 1549711438 w 1053"/>
              <a:gd name="T85" fmla="*/ 685482420 h 300"/>
              <a:gd name="T86" fmla="*/ 1382903034 w 1053"/>
              <a:gd name="T87" fmla="*/ 733366163 h 300"/>
              <a:gd name="T88" fmla="*/ 766784795 w 1053"/>
              <a:gd name="T89" fmla="*/ 753527404 h 300"/>
              <a:gd name="T90" fmla="*/ 411642684 w 1053"/>
              <a:gd name="T91" fmla="*/ 720764593 h 300"/>
              <a:gd name="T92" fmla="*/ 102237752 w 1053"/>
              <a:gd name="T93" fmla="*/ 624998694 h 300"/>
              <a:gd name="T94" fmla="*/ 102237752 w 1053"/>
              <a:gd name="T95" fmla="*/ 577114951 h 300"/>
              <a:gd name="T96" fmla="*/ 32285352 w 1053"/>
              <a:gd name="T97" fmla="*/ 519152175 h 300"/>
              <a:gd name="T98" fmla="*/ 5381712 w 1053"/>
              <a:gd name="T99" fmla="*/ 478829691 h 30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53"/>
              <a:gd name="T151" fmla="*/ 0 h 300"/>
              <a:gd name="T152" fmla="*/ 1053 w 1053"/>
              <a:gd name="T153" fmla="*/ 300 h 30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53" h="300">
                <a:moveTo>
                  <a:pt x="0" y="185"/>
                </a:moveTo>
                <a:lnTo>
                  <a:pt x="4" y="182"/>
                </a:lnTo>
                <a:lnTo>
                  <a:pt x="11" y="178"/>
                </a:lnTo>
                <a:lnTo>
                  <a:pt x="24" y="173"/>
                </a:lnTo>
                <a:lnTo>
                  <a:pt x="33" y="169"/>
                </a:lnTo>
                <a:lnTo>
                  <a:pt x="43" y="165"/>
                </a:lnTo>
                <a:lnTo>
                  <a:pt x="60" y="160"/>
                </a:lnTo>
                <a:lnTo>
                  <a:pt x="76" y="155"/>
                </a:lnTo>
                <a:lnTo>
                  <a:pt x="92" y="151"/>
                </a:lnTo>
                <a:lnTo>
                  <a:pt x="108" y="147"/>
                </a:lnTo>
                <a:lnTo>
                  <a:pt x="125" y="144"/>
                </a:lnTo>
                <a:lnTo>
                  <a:pt x="143" y="140"/>
                </a:lnTo>
                <a:lnTo>
                  <a:pt x="162" y="137"/>
                </a:lnTo>
                <a:lnTo>
                  <a:pt x="178" y="134"/>
                </a:lnTo>
                <a:lnTo>
                  <a:pt x="194" y="131"/>
                </a:lnTo>
                <a:lnTo>
                  <a:pt x="209" y="128"/>
                </a:lnTo>
                <a:lnTo>
                  <a:pt x="229" y="124"/>
                </a:lnTo>
                <a:lnTo>
                  <a:pt x="246" y="122"/>
                </a:lnTo>
                <a:lnTo>
                  <a:pt x="263" y="119"/>
                </a:lnTo>
                <a:lnTo>
                  <a:pt x="277" y="117"/>
                </a:lnTo>
                <a:lnTo>
                  <a:pt x="289" y="113"/>
                </a:lnTo>
                <a:lnTo>
                  <a:pt x="300" y="109"/>
                </a:lnTo>
                <a:lnTo>
                  <a:pt x="307" y="105"/>
                </a:lnTo>
                <a:lnTo>
                  <a:pt x="314" y="100"/>
                </a:lnTo>
                <a:lnTo>
                  <a:pt x="321" y="93"/>
                </a:lnTo>
                <a:lnTo>
                  <a:pt x="329" y="85"/>
                </a:lnTo>
                <a:lnTo>
                  <a:pt x="339" y="76"/>
                </a:lnTo>
                <a:lnTo>
                  <a:pt x="350" y="64"/>
                </a:lnTo>
                <a:lnTo>
                  <a:pt x="362" y="53"/>
                </a:lnTo>
                <a:lnTo>
                  <a:pt x="375" y="41"/>
                </a:lnTo>
                <a:lnTo>
                  <a:pt x="386" y="30"/>
                </a:lnTo>
                <a:lnTo>
                  <a:pt x="399" y="21"/>
                </a:lnTo>
                <a:lnTo>
                  <a:pt x="412" y="10"/>
                </a:lnTo>
                <a:lnTo>
                  <a:pt x="427" y="0"/>
                </a:lnTo>
                <a:lnTo>
                  <a:pt x="432" y="19"/>
                </a:lnTo>
                <a:lnTo>
                  <a:pt x="438" y="36"/>
                </a:lnTo>
                <a:lnTo>
                  <a:pt x="444" y="54"/>
                </a:lnTo>
                <a:lnTo>
                  <a:pt x="450" y="73"/>
                </a:lnTo>
                <a:lnTo>
                  <a:pt x="453" y="88"/>
                </a:lnTo>
                <a:lnTo>
                  <a:pt x="452" y="98"/>
                </a:lnTo>
                <a:lnTo>
                  <a:pt x="446" y="107"/>
                </a:lnTo>
                <a:lnTo>
                  <a:pt x="462" y="109"/>
                </a:lnTo>
                <a:lnTo>
                  <a:pt x="479" y="112"/>
                </a:lnTo>
                <a:lnTo>
                  <a:pt x="500" y="116"/>
                </a:lnTo>
                <a:lnTo>
                  <a:pt x="523" y="119"/>
                </a:lnTo>
                <a:lnTo>
                  <a:pt x="546" y="124"/>
                </a:lnTo>
                <a:lnTo>
                  <a:pt x="565" y="127"/>
                </a:lnTo>
                <a:lnTo>
                  <a:pt x="584" y="130"/>
                </a:lnTo>
                <a:lnTo>
                  <a:pt x="602" y="132"/>
                </a:lnTo>
                <a:lnTo>
                  <a:pt x="618" y="134"/>
                </a:lnTo>
                <a:lnTo>
                  <a:pt x="630" y="130"/>
                </a:lnTo>
                <a:lnTo>
                  <a:pt x="642" y="124"/>
                </a:lnTo>
                <a:lnTo>
                  <a:pt x="653" y="117"/>
                </a:lnTo>
                <a:lnTo>
                  <a:pt x="679" y="121"/>
                </a:lnTo>
                <a:lnTo>
                  <a:pt x="707" y="127"/>
                </a:lnTo>
                <a:lnTo>
                  <a:pt x="731" y="132"/>
                </a:lnTo>
                <a:lnTo>
                  <a:pt x="717" y="146"/>
                </a:lnTo>
                <a:lnTo>
                  <a:pt x="726" y="149"/>
                </a:lnTo>
                <a:lnTo>
                  <a:pt x="739" y="153"/>
                </a:lnTo>
                <a:lnTo>
                  <a:pt x="754" y="156"/>
                </a:lnTo>
                <a:lnTo>
                  <a:pt x="770" y="159"/>
                </a:lnTo>
                <a:lnTo>
                  <a:pt x="784" y="157"/>
                </a:lnTo>
                <a:lnTo>
                  <a:pt x="800" y="156"/>
                </a:lnTo>
                <a:lnTo>
                  <a:pt x="817" y="152"/>
                </a:lnTo>
                <a:lnTo>
                  <a:pt x="834" y="147"/>
                </a:lnTo>
                <a:lnTo>
                  <a:pt x="849" y="138"/>
                </a:lnTo>
                <a:lnTo>
                  <a:pt x="870" y="124"/>
                </a:lnTo>
                <a:lnTo>
                  <a:pt x="885" y="112"/>
                </a:lnTo>
                <a:lnTo>
                  <a:pt x="904" y="94"/>
                </a:lnTo>
                <a:lnTo>
                  <a:pt x="924" y="73"/>
                </a:lnTo>
                <a:lnTo>
                  <a:pt x="948" y="56"/>
                </a:lnTo>
                <a:lnTo>
                  <a:pt x="968" y="43"/>
                </a:lnTo>
                <a:lnTo>
                  <a:pt x="988" y="32"/>
                </a:lnTo>
                <a:lnTo>
                  <a:pt x="1008" y="25"/>
                </a:lnTo>
                <a:lnTo>
                  <a:pt x="1032" y="22"/>
                </a:lnTo>
                <a:lnTo>
                  <a:pt x="1052" y="23"/>
                </a:lnTo>
                <a:lnTo>
                  <a:pt x="1042" y="32"/>
                </a:lnTo>
                <a:lnTo>
                  <a:pt x="1034" y="39"/>
                </a:lnTo>
                <a:lnTo>
                  <a:pt x="1031" y="46"/>
                </a:lnTo>
                <a:lnTo>
                  <a:pt x="1015" y="66"/>
                </a:lnTo>
                <a:lnTo>
                  <a:pt x="1004" y="76"/>
                </a:lnTo>
                <a:lnTo>
                  <a:pt x="990" y="87"/>
                </a:lnTo>
                <a:lnTo>
                  <a:pt x="978" y="100"/>
                </a:lnTo>
                <a:lnTo>
                  <a:pt x="968" y="112"/>
                </a:lnTo>
                <a:lnTo>
                  <a:pt x="959" y="124"/>
                </a:lnTo>
                <a:lnTo>
                  <a:pt x="951" y="137"/>
                </a:lnTo>
                <a:lnTo>
                  <a:pt x="945" y="148"/>
                </a:lnTo>
                <a:lnTo>
                  <a:pt x="941" y="159"/>
                </a:lnTo>
                <a:lnTo>
                  <a:pt x="940" y="172"/>
                </a:lnTo>
                <a:lnTo>
                  <a:pt x="945" y="185"/>
                </a:lnTo>
                <a:lnTo>
                  <a:pt x="951" y="200"/>
                </a:lnTo>
                <a:lnTo>
                  <a:pt x="960" y="212"/>
                </a:lnTo>
                <a:lnTo>
                  <a:pt x="970" y="224"/>
                </a:lnTo>
                <a:lnTo>
                  <a:pt x="980" y="233"/>
                </a:lnTo>
                <a:lnTo>
                  <a:pt x="991" y="242"/>
                </a:lnTo>
                <a:lnTo>
                  <a:pt x="1002" y="252"/>
                </a:lnTo>
                <a:lnTo>
                  <a:pt x="1015" y="263"/>
                </a:lnTo>
                <a:lnTo>
                  <a:pt x="1023" y="270"/>
                </a:lnTo>
                <a:lnTo>
                  <a:pt x="1031" y="276"/>
                </a:lnTo>
                <a:lnTo>
                  <a:pt x="1039" y="281"/>
                </a:lnTo>
                <a:lnTo>
                  <a:pt x="1044" y="287"/>
                </a:lnTo>
                <a:lnTo>
                  <a:pt x="1032" y="287"/>
                </a:lnTo>
                <a:lnTo>
                  <a:pt x="1017" y="287"/>
                </a:lnTo>
                <a:lnTo>
                  <a:pt x="1004" y="288"/>
                </a:lnTo>
                <a:lnTo>
                  <a:pt x="992" y="286"/>
                </a:lnTo>
                <a:lnTo>
                  <a:pt x="978" y="285"/>
                </a:lnTo>
                <a:lnTo>
                  <a:pt x="967" y="281"/>
                </a:lnTo>
                <a:lnTo>
                  <a:pt x="957" y="278"/>
                </a:lnTo>
                <a:lnTo>
                  <a:pt x="946" y="273"/>
                </a:lnTo>
                <a:lnTo>
                  <a:pt x="934" y="267"/>
                </a:lnTo>
                <a:lnTo>
                  <a:pt x="923" y="261"/>
                </a:lnTo>
                <a:lnTo>
                  <a:pt x="903" y="247"/>
                </a:lnTo>
                <a:lnTo>
                  <a:pt x="888" y="238"/>
                </a:lnTo>
                <a:lnTo>
                  <a:pt x="868" y="227"/>
                </a:lnTo>
                <a:lnTo>
                  <a:pt x="848" y="225"/>
                </a:lnTo>
                <a:lnTo>
                  <a:pt x="828" y="225"/>
                </a:lnTo>
                <a:lnTo>
                  <a:pt x="800" y="222"/>
                </a:lnTo>
                <a:lnTo>
                  <a:pt x="775" y="225"/>
                </a:lnTo>
                <a:lnTo>
                  <a:pt x="747" y="226"/>
                </a:lnTo>
                <a:lnTo>
                  <a:pt x="718" y="231"/>
                </a:lnTo>
                <a:lnTo>
                  <a:pt x="688" y="238"/>
                </a:lnTo>
                <a:lnTo>
                  <a:pt x="670" y="245"/>
                </a:lnTo>
                <a:lnTo>
                  <a:pt x="666" y="251"/>
                </a:lnTo>
                <a:lnTo>
                  <a:pt x="670" y="257"/>
                </a:lnTo>
                <a:lnTo>
                  <a:pt x="684" y="266"/>
                </a:lnTo>
                <a:lnTo>
                  <a:pt x="649" y="274"/>
                </a:lnTo>
                <a:lnTo>
                  <a:pt x="600" y="287"/>
                </a:lnTo>
                <a:lnTo>
                  <a:pt x="589" y="278"/>
                </a:lnTo>
                <a:lnTo>
                  <a:pt x="576" y="272"/>
                </a:lnTo>
                <a:lnTo>
                  <a:pt x="562" y="269"/>
                </a:lnTo>
                <a:lnTo>
                  <a:pt x="542" y="268"/>
                </a:lnTo>
                <a:lnTo>
                  <a:pt x="514" y="291"/>
                </a:lnTo>
                <a:lnTo>
                  <a:pt x="491" y="274"/>
                </a:lnTo>
                <a:lnTo>
                  <a:pt x="319" y="297"/>
                </a:lnTo>
                <a:lnTo>
                  <a:pt x="285" y="299"/>
                </a:lnTo>
                <a:lnTo>
                  <a:pt x="253" y="296"/>
                </a:lnTo>
                <a:lnTo>
                  <a:pt x="220" y="294"/>
                </a:lnTo>
                <a:lnTo>
                  <a:pt x="153" y="286"/>
                </a:lnTo>
                <a:lnTo>
                  <a:pt x="93" y="271"/>
                </a:lnTo>
                <a:lnTo>
                  <a:pt x="60" y="260"/>
                </a:lnTo>
                <a:lnTo>
                  <a:pt x="38" y="248"/>
                </a:lnTo>
                <a:lnTo>
                  <a:pt x="62" y="244"/>
                </a:lnTo>
                <a:lnTo>
                  <a:pt x="47" y="235"/>
                </a:lnTo>
                <a:lnTo>
                  <a:pt x="38" y="229"/>
                </a:lnTo>
                <a:lnTo>
                  <a:pt x="21" y="215"/>
                </a:lnTo>
                <a:lnTo>
                  <a:pt x="17" y="212"/>
                </a:lnTo>
                <a:lnTo>
                  <a:pt x="12" y="206"/>
                </a:lnTo>
                <a:lnTo>
                  <a:pt x="9" y="202"/>
                </a:lnTo>
                <a:lnTo>
                  <a:pt x="6" y="195"/>
                </a:lnTo>
                <a:lnTo>
                  <a:pt x="2" y="190"/>
                </a:lnTo>
                <a:lnTo>
                  <a:pt x="0" y="185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449984" y="3074370"/>
            <a:ext cx="28575" cy="23812"/>
            <a:chOff x="2416" y="2355"/>
            <a:chExt cx="17" cy="15"/>
          </a:xfrm>
        </p:grpSpPr>
        <p:sp>
          <p:nvSpPr>
            <p:cNvPr id="32401" name="Oval 27" descr="50%"/>
            <p:cNvSpPr>
              <a:spLocks noChangeArrowheads="1"/>
            </p:cNvSpPr>
            <p:nvPr/>
          </p:nvSpPr>
          <p:spPr bwMode="auto">
            <a:xfrm>
              <a:off x="2416" y="2355"/>
              <a:ext cx="16" cy="15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2" name="Arc 28" descr="50%"/>
            <p:cNvSpPr>
              <a:spLocks/>
            </p:cNvSpPr>
            <p:nvPr/>
          </p:nvSpPr>
          <p:spPr bwMode="auto">
            <a:xfrm>
              <a:off x="2419" y="2356"/>
              <a:ext cx="14" cy="14"/>
            </a:xfrm>
            <a:custGeom>
              <a:avLst/>
              <a:gdLst>
                <a:gd name="T0" fmla="*/ 0 w 43200"/>
                <a:gd name="T1" fmla="*/ 0 h 42369"/>
                <a:gd name="T2" fmla="*/ 0 w 43200"/>
                <a:gd name="T3" fmla="*/ 0 h 42369"/>
                <a:gd name="T4" fmla="*/ 0 w 43200"/>
                <a:gd name="T5" fmla="*/ 0 h 42369"/>
                <a:gd name="T6" fmla="*/ 0 60000 65536"/>
                <a:gd name="T7" fmla="*/ 0 60000 65536"/>
                <a:gd name="T8" fmla="*/ 0 60000 65536"/>
                <a:gd name="T9" fmla="*/ 0 w 43200"/>
                <a:gd name="T10" fmla="*/ 0 h 42369"/>
                <a:gd name="T11" fmla="*/ 43200 w 43200"/>
                <a:gd name="T12" fmla="*/ 42369 h 423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2369" fill="none" extrusionOk="0">
                  <a:moveTo>
                    <a:pt x="33581" y="2797"/>
                  </a:moveTo>
                  <a:cubicBezTo>
                    <a:pt x="39590" y="6803"/>
                    <a:pt x="43200" y="13547"/>
                    <a:pt x="43200" y="20769"/>
                  </a:cubicBezTo>
                  <a:cubicBezTo>
                    <a:pt x="43200" y="32698"/>
                    <a:pt x="33529" y="42369"/>
                    <a:pt x="21600" y="42369"/>
                  </a:cubicBezTo>
                  <a:cubicBezTo>
                    <a:pt x="9670" y="42369"/>
                    <a:pt x="0" y="32698"/>
                    <a:pt x="0" y="20769"/>
                  </a:cubicBezTo>
                  <a:cubicBezTo>
                    <a:pt x="-1" y="11125"/>
                    <a:pt x="6393" y="2649"/>
                    <a:pt x="15666" y="0"/>
                  </a:cubicBezTo>
                </a:path>
                <a:path w="43200" h="42369" stroke="0" extrusionOk="0">
                  <a:moveTo>
                    <a:pt x="33581" y="2797"/>
                  </a:moveTo>
                  <a:cubicBezTo>
                    <a:pt x="39590" y="6803"/>
                    <a:pt x="43200" y="13547"/>
                    <a:pt x="43200" y="20769"/>
                  </a:cubicBezTo>
                  <a:cubicBezTo>
                    <a:pt x="43200" y="32698"/>
                    <a:pt x="33529" y="42369"/>
                    <a:pt x="21600" y="42369"/>
                  </a:cubicBezTo>
                  <a:cubicBezTo>
                    <a:pt x="9670" y="42369"/>
                    <a:pt x="0" y="32698"/>
                    <a:pt x="0" y="20769"/>
                  </a:cubicBezTo>
                  <a:cubicBezTo>
                    <a:pt x="-1" y="11125"/>
                    <a:pt x="6393" y="2649"/>
                    <a:pt x="15666" y="0"/>
                  </a:cubicBezTo>
                  <a:lnTo>
                    <a:pt x="21600" y="20769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549996" y="3112470"/>
            <a:ext cx="106363" cy="69850"/>
            <a:chOff x="2477" y="2379"/>
            <a:chExt cx="64" cy="44"/>
          </a:xfrm>
        </p:grpSpPr>
        <p:sp>
          <p:nvSpPr>
            <p:cNvPr id="32396" name="Arc 30" descr="50%"/>
            <p:cNvSpPr>
              <a:spLocks/>
            </p:cNvSpPr>
            <p:nvPr/>
          </p:nvSpPr>
          <p:spPr bwMode="auto">
            <a:xfrm>
              <a:off x="2491" y="2379"/>
              <a:ext cx="6" cy="44"/>
            </a:xfrm>
            <a:custGeom>
              <a:avLst/>
              <a:gdLst>
                <a:gd name="T0" fmla="*/ 0 w 30717"/>
                <a:gd name="T1" fmla="*/ 0 h 43200"/>
                <a:gd name="T2" fmla="*/ 0 w 30717"/>
                <a:gd name="T3" fmla="*/ 0 h 43200"/>
                <a:gd name="T4" fmla="*/ 0 w 30717"/>
                <a:gd name="T5" fmla="*/ 0 h 43200"/>
                <a:gd name="T6" fmla="*/ 0 60000 65536"/>
                <a:gd name="T7" fmla="*/ 0 60000 65536"/>
                <a:gd name="T8" fmla="*/ 0 60000 65536"/>
                <a:gd name="T9" fmla="*/ 0 w 30717"/>
                <a:gd name="T10" fmla="*/ 0 h 43200"/>
                <a:gd name="T11" fmla="*/ 30717 w 3071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717" h="43200" fill="none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</a:path>
                <a:path w="30717" h="43200" stroke="0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  <a:lnTo>
                    <a:pt x="9117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97" name="Arc 31" descr="50%"/>
            <p:cNvSpPr>
              <a:spLocks/>
            </p:cNvSpPr>
            <p:nvPr/>
          </p:nvSpPr>
          <p:spPr bwMode="auto">
            <a:xfrm>
              <a:off x="2477" y="2379"/>
              <a:ext cx="6" cy="44"/>
            </a:xfrm>
            <a:custGeom>
              <a:avLst/>
              <a:gdLst>
                <a:gd name="T0" fmla="*/ 0 w 30717"/>
                <a:gd name="T1" fmla="*/ 0 h 43200"/>
                <a:gd name="T2" fmla="*/ 0 w 30717"/>
                <a:gd name="T3" fmla="*/ 0 h 43200"/>
                <a:gd name="T4" fmla="*/ 0 w 30717"/>
                <a:gd name="T5" fmla="*/ 0 h 43200"/>
                <a:gd name="T6" fmla="*/ 0 60000 65536"/>
                <a:gd name="T7" fmla="*/ 0 60000 65536"/>
                <a:gd name="T8" fmla="*/ 0 60000 65536"/>
                <a:gd name="T9" fmla="*/ 0 w 30717"/>
                <a:gd name="T10" fmla="*/ 0 h 43200"/>
                <a:gd name="T11" fmla="*/ 30717 w 3071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717" h="43200" fill="none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</a:path>
                <a:path w="30717" h="43200" stroke="0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  <a:lnTo>
                    <a:pt x="9117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98" name="Arc 32" descr="50%"/>
            <p:cNvSpPr>
              <a:spLocks/>
            </p:cNvSpPr>
            <p:nvPr/>
          </p:nvSpPr>
          <p:spPr bwMode="auto">
            <a:xfrm>
              <a:off x="2505" y="2379"/>
              <a:ext cx="6" cy="44"/>
            </a:xfrm>
            <a:custGeom>
              <a:avLst/>
              <a:gdLst>
                <a:gd name="T0" fmla="*/ 0 w 30717"/>
                <a:gd name="T1" fmla="*/ 0 h 43200"/>
                <a:gd name="T2" fmla="*/ 0 w 30717"/>
                <a:gd name="T3" fmla="*/ 0 h 43200"/>
                <a:gd name="T4" fmla="*/ 0 w 30717"/>
                <a:gd name="T5" fmla="*/ 0 h 43200"/>
                <a:gd name="T6" fmla="*/ 0 60000 65536"/>
                <a:gd name="T7" fmla="*/ 0 60000 65536"/>
                <a:gd name="T8" fmla="*/ 0 60000 65536"/>
                <a:gd name="T9" fmla="*/ 0 w 30717"/>
                <a:gd name="T10" fmla="*/ 0 h 43200"/>
                <a:gd name="T11" fmla="*/ 30717 w 3071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717" h="43200" fill="none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</a:path>
                <a:path w="30717" h="43200" stroke="0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  <a:lnTo>
                    <a:pt x="9117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99" name="Arc 33" descr="50%"/>
            <p:cNvSpPr>
              <a:spLocks/>
            </p:cNvSpPr>
            <p:nvPr/>
          </p:nvSpPr>
          <p:spPr bwMode="auto">
            <a:xfrm>
              <a:off x="2519" y="2379"/>
              <a:ext cx="6" cy="44"/>
            </a:xfrm>
            <a:custGeom>
              <a:avLst/>
              <a:gdLst>
                <a:gd name="T0" fmla="*/ 0 w 30717"/>
                <a:gd name="T1" fmla="*/ 0 h 43200"/>
                <a:gd name="T2" fmla="*/ 0 w 30717"/>
                <a:gd name="T3" fmla="*/ 0 h 43200"/>
                <a:gd name="T4" fmla="*/ 0 w 30717"/>
                <a:gd name="T5" fmla="*/ 0 h 43200"/>
                <a:gd name="T6" fmla="*/ 0 60000 65536"/>
                <a:gd name="T7" fmla="*/ 0 60000 65536"/>
                <a:gd name="T8" fmla="*/ 0 60000 65536"/>
                <a:gd name="T9" fmla="*/ 0 w 30717"/>
                <a:gd name="T10" fmla="*/ 0 h 43200"/>
                <a:gd name="T11" fmla="*/ 30717 w 30717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717" h="43200" fill="none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</a:path>
                <a:path w="30717" h="43200" stroke="0" extrusionOk="0">
                  <a:moveTo>
                    <a:pt x="4431" y="514"/>
                  </a:moveTo>
                  <a:cubicBezTo>
                    <a:pt x="5969" y="172"/>
                    <a:pt x="7540" y="-1"/>
                    <a:pt x="9117" y="0"/>
                  </a:cubicBezTo>
                  <a:cubicBezTo>
                    <a:pt x="21046" y="0"/>
                    <a:pt x="30717" y="9670"/>
                    <a:pt x="30717" y="21600"/>
                  </a:cubicBezTo>
                  <a:cubicBezTo>
                    <a:pt x="30717" y="33529"/>
                    <a:pt x="21046" y="43200"/>
                    <a:pt x="9117" y="43200"/>
                  </a:cubicBezTo>
                  <a:cubicBezTo>
                    <a:pt x="5967" y="43200"/>
                    <a:pt x="2855" y="42511"/>
                    <a:pt x="-1" y="41181"/>
                  </a:cubicBezTo>
                  <a:lnTo>
                    <a:pt x="9117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400" name="Arc 34" descr="50%"/>
            <p:cNvSpPr>
              <a:spLocks/>
            </p:cNvSpPr>
            <p:nvPr/>
          </p:nvSpPr>
          <p:spPr bwMode="auto">
            <a:xfrm>
              <a:off x="2535" y="2379"/>
              <a:ext cx="6" cy="44"/>
            </a:xfrm>
            <a:custGeom>
              <a:avLst/>
              <a:gdLst>
                <a:gd name="T0" fmla="*/ 0 w 26498"/>
                <a:gd name="T1" fmla="*/ 0 h 43200"/>
                <a:gd name="T2" fmla="*/ 0 w 26498"/>
                <a:gd name="T3" fmla="*/ 0 h 43200"/>
                <a:gd name="T4" fmla="*/ 0 w 26498"/>
                <a:gd name="T5" fmla="*/ 0 h 43200"/>
                <a:gd name="T6" fmla="*/ 0 60000 65536"/>
                <a:gd name="T7" fmla="*/ 0 60000 65536"/>
                <a:gd name="T8" fmla="*/ 0 60000 65536"/>
                <a:gd name="T9" fmla="*/ 0 w 26498"/>
                <a:gd name="T10" fmla="*/ 0 h 43200"/>
                <a:gd name="T11" fmla="*/ 26498 w 2649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98" h="43200" fill="none" extrusionOk="0">
                  <a:moveTo>
                    <a:pt x="212" y="514"/>
                  </a:moveTo>
                  <a:cubicBezTo>
                    <a:pt x="1750" y="172"/>
                    <a:pt x="3321" y="-1"/>
                    <a:pt x="4898" y="0"/>
                  </a:cubicBezTo>
                  <a:cubicBezTo>
                    <a:pt x="16827" y="0"/>
                    <a:pt x="26498" y="9670"/>
                    <a:pt x="26498" y="21600"/>
                  </a:cubicBezTo>
                  <a:cubicBezTo>
                    <a:pt x="26498" y="33529"/>
                    <a:pt x="16827" y="43200"/>
                    <a:pt x="4898" y="43200"/>
                  </a:cubicBezTo>
                  <a:cubicBezTo>
                    <a:pt x="3249" y="43200"/>
                    <a:pt x="1605" y="43011"/>
                    <a:pt x="-1" y="42637"/>
                  </a:cubicBezTo>
                </a:path>
                <a:path w="26498" h="43200" stroke="0" extrusionOk="0">
                  <a:moveTo>
                    <a:pt x="212" y="514"/>
                  </a:moveTo>
                  <a:cubicBezTo>
                    <a:pt x="1750" y="172"/>
                    <a:pt x="3321" y="-1"/>
                    <a:pt x="4898" y="0"/>
                  </a:cubicBezTo>
                  <a:cubicBezTo>
                    <a:pt x="16827" y="0"/>
                    <a:pt x="26498" y="9670"/>
                    <a:pt x="26498" y="21600"/>
                  </a:cubicBezTo>
                  <a:cubicBezTo>
                    <a:pt x="26498" y="33529"/>
                    <a:pt x="16827" y="43200"/>
                    <a:pt x="4898" y="43200"/>
                  </a:cubicBezTo>
                  <a:cubicBezTo>
                    <a:pt x="3249" y="43200"/>
                    <a:pt x="1605" y="43011"/>
                    <a:pt x="-1" y="42637"/>
                  </a:cubicBezTo>
                  <a:lnTo>
                    <a:pt x="4898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63" name="Freeform 35" descr="50%"/>
          <p:cNvSpPr>
            <a:spLocks/>
          </p:cNvSpPr>
          <p:nvPr/>
        </p:nvSpPr>
        <p:spPr bwMode="auto">
          <a:xfrm>
            <a:off x="4302346" y="2769571"/>
            <a:ext cx="1706563" cy="312737"/>
          </a:xfrm>
          <a:custGeom>
            <a:avLst/>
            <a:gdLst>
              <a:gd name="T0" fmla="*/ 59237425 w 1040"/>
              <a:gd name="T1" fmla="*/ 415824293 h 197"/>
              <a:gd name="T2" fmla="*/ 188484923 w 1040"/>
              <a:gd name="T3" fmla="*/ 378022815 h 197"/>
              <a:gd name="T4" fmla="*/ 374277088 w 1040"/>
              <a:gd name="T5" fmla="*/ 340219750 h 197"/>
              <a:gd name="T6" fmla="*/ 560069305 w 1040"/>
              <a:gd name="T7" fmla="*/ 307458575 h 197"/>
              <a:gd name="T8" fmla="*/ 740475902 w 1040"/>
              <a:gd name="T9" fmla="*/ 277216758 h 197"/>
              <a:gd name="T10" fmla="*/ 842795793 w 1040"/>
              <a:gd name="T11" fmla="*/ 236894335 h 197"/>
              <a:gd name="T12" fmla="*/ 934344855 w 1040"/>
              <a:gd name="T13" fmla="*/ 153728494 h 197"/>
              <a:gd name="T14" fmla="*/ 1068977844 w 1040"/>
              <a:gd name="T15" fmla="*/ 45362738 h 197"/>
              <a:gd name="T16" fmla="*/ 1163219460 w 1040"/>
              <a:gd name="T17" fmla="*/ 88204531 h 197"/>
              <a:gd name="T18" fmla="*/ 1203609192 w 1040"/>
              <a:gd name="T19" fmla="*/ 214212178 h 197"/>
              <a:gd name="T20" fmla="*/ 1273617625 w 1040"/>
              <a:gd name="T21" fmla="*/ 269655510 h 197"/>
              <a:gd name="T22" fmla="*/ 1505184988 w 1040"/>
              <a:gd name="T23" fmla="*/ 307458575 h 197"/>
              <a:gd name="T24" fmla="*/ 1677513310 w 1040"/>
              <a:gd name="T25" fmla="*/ 312498878 h 197"/>
              <a:gd name="T26" fmla="*/ 1887539018 w 1040"/>
              <a:gd name="T27" fmla="*/ 307458575 h 197"/>
              <a:gd name="T28" fmla="*/ 1968318483 w 1040"/>
              <a:gd name="T29" fmla="*/ 367942209 h 197"/>
              <a:gd name="T30" fmla="*/ 2135261289 w 1040"/>
              <a:gd name="T31" fmla="*/ 375501870 h 197"/>
              <a:gd name="T32" fmla="*/ 2147483647 w 1040"/>
              <a:gd name="T33" fmla="*/ 297377969 h 197"/>
              <a:gd name="T34" fmla="*/ 2147483647 w 1040"/>
              <a:gd name="T35" fmla="*/ 173889705 h 197"/>
              <a:gd name="T36" fmla="*/ 2147483647 w 1040"/>
              <a:gd name="T37" fmla="*/ 98285137 h 197"/>
              <a:gd name="T38" fmla="*/ 2147483647 w 1040"/>
              <a:gd name="T39" fmla="*/ 57962714 h 197"/>
              <a:gd name="T40" fmla="*/ 2147483647 w 1040"/>
              <a:gd name="T41" fmla="*/ 68043320 h 197"/>
              <a:gd name="T42" fmla="*/ 2147483647 w 1040"/>
              <a:gd name="T43" fmla="*/ 153728494 h 197"/>
              <a:gd name="T44" fmla="*/ 2147483647 w 1040"/>
              <a:gd name="T45" fmla="*/ 229333087 h 197"/>
              <a:gd name="T46" fmla="*/ 2147483647 w 1040"/>
              <a:gd name="T47" fmla="*/ 294857024 h 197"/>
              <a:gd name="T48" fmla="*/ 2147483647 w 1040"/>
              <a:gd name="T49" fmla="*/ 350300356 h 197"/>
              <a:gd name="T50" fmla="*/ 2147483647 w 1040"/>
              <a:gd name="T51" fmla="*/ 413304935 h 197"/>
              <a:gd name="T52" fmla="*/ 2147483647 w 1040"/>
              <a:gd name="T53" fmla="*/ 400703384 h 197"/>
              <a:gd name="T54" fmla="*/ 2147483647 w 1040"/>
              <a:gd name="T55" fmla="*/ 420864695 h 197"/>
              <a:gd name="T56" fmla="*/ 2147483647 w 1040"/>
              <a:gd name="T57" fmla="*/ 413304935 h 197"/>
              <a:gd name="T58" fmla="*/ 2147483647 w 1040"/>
              <a:gd name="T59" fmla="*/ 418345337 h 197"/>
              <a:gd name="T60" fmla="*/ 2084100524 w 1040"/>
              <a:gd name="T61" fmla="*/ 410783990 h 197"/>
              <a:gd name="T62" fmla="*/ 1976395117 w 1040"/>
              <a:gd name="T63" fmla="*/ 413304935 h 197"/>
              <a:gd name="T64" fmla="*/ 1865998593 w 1040"/>
              <a:gd name="T65" fmla="*/ 430945301 h 197"/>
              <a:gd name="T66" fmla="*/ 1760984303 w 1040"/>
              <a:gd name="T67" fmla="*/ 433466246 h 197"/>
              <a:gd name="T68" fmla="*/ 1655971244 w 1040"/>
              <a:gd name="T69" fmla="*/ 435985604 h 197"/>
              <a:gd name="T70" fmla="*/ 1559036871 w 1040"/>
              <a:gd name="T71" fmla="*/ 446066210 h 197"/>
              <a:gd name="T72" fmla="*/ 1454024222 w 1040"/>
              <a:gd name="T73" fmla="*/ 466227421 h 197"/>
              <a:gd name="T74" fmla="*/ 1330162266 w 1040"/>
              <a:gd name="T75" fmla="*/ 463708063 h 197"/>
              <a:gd name="T76" fmla="*/ 1225149617 w 1040"/>
              <a:gd name="T77" fmla="*/ 471267724 h 197"/>
              <a:gd name="T78" fmla="*/ 1117444211 w 1040"/>
              <a:gd name="T79" fmla="*/ 456146815 h 197"/>
              <a:gd name="T80" fmla="*/ 1015124320 w 1040"/>
              <a:gd name="T81" fmla="*/ 463708063 h 197"/>
              <a:gd name="T82" fmla="*/ 928959339 w 1040"/>
              <a:gd name="T83" fmla="*/ 456146815 h 197"/>
              <a:gd name="T84" fmla="*/ 826639243 w 1040"/>
              <a:gd name="T85" fmla="*/ 463708063 h 197"/>
              <a:gd name="T86" fmla="*/ 716241078 w 1040"/>
              <a:gd name="T87" fmla="*/ 471267724 h 197"/>
              <a:gd name="T88" fmla="*/ 573531455 w 1040"/>
              <a:gd name="T89" fmla="*/ 493949881 h 197"/>
              <a:gd name="T90" fmla="*/ 409281305 w 1040"/>
              <a:gd name="T91" fmla="*/ 493949881 h 197"/>
              <a:gd name="T92" fmla="*/ 271955557 w 1040"/>
              <a:gd name="T93" fmla="*/ 473788669 h 197"/>
              <a:gd name="T94" fmla="*/ 148095191 w 1040"/>
              <a:gd name="T95" fmla="*/ 478828972 h 197"/>
              <a:gd name="T96" fmla="*/ 26925954 w 1040"/>
              <a:gd name="T97" fmla="*/ 456146815 h 19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40"/>
              <a:gd name="T148" fmla="*/ 0 h 197"/>
              <a:gd name="T149" fmla="*/ 1040 w 1040"/>
              <a:gd name="T150" fmla="*/ 197 h 19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40" h="197">
                <a:moveTo>
                  <a:pt x="0" y="176"/>
                </a:moveTo>
                <a:lnTo>
                  <a:pt x="6" y="172"/>
                </a:lnTo>
                <a:lnTo>
                  <a:pt x="13" y="169"/>
                </a:lnTo>
                <a:lnTo>
                  <a:pt x="22" y="165"/>
                </a:lnTo>
                <a:lnTo>
                  <a:pt x="31" y="162"/>
                </a:lnTo>
                <a:lnTo>
                  <a:pt x="42" y="159"/>
                </a:lnTo>
                <a:lnTo>
                  <a:pt x="58" y="154"/>
                </a:lnTo>
                <a:lnTo>
                  <a:pt x="70" y="150"/>
                </a:lnTo>
                <a:lnTo>
                  <a:pt x="86" y="145"/>
                </a:lnTo>
                <a:lnTo>
                  <a:pt x="104" y="141"/>
                </a:lnTo>
                <a:lnTo>
                  <a:pt x="121" y="137"/>
                </a:lnTo>
                <a:lnTo>
                  <a:pt x="139" y="135"/>
                </a:lnTo>
                <a:lnTo>
                  <a:pt x="157" y="132"/>
                </a:lnTo>
                <a:lnTo>
                  <a:pt x="175" y="129"/>
                </a:lnTo>
                <a:lnTo>
                  <a:pt x="191" y="126"/>
                </a:lnTo>
                <a:lnTo>
                  <a:pt x="208" y="122"/>
                </a:lnTo>
                <a:lnTo>
                  <a:pt x="222" y="120"/>
                </a:lnTo>
                <a:lnTo>
                  <a:pt x="242" y="116"/>
                </a:lnTo>
                <a:lnTo>
                  <a:pt x="259" y="113"/>
                </a:lnTo>
                <a:lnTo>
                  <a:pt x="275" y="110"/>
                </a:lnTo>
                <a:lnTo>
                  <a:pt x="286" y="108"/>
                </a:lnTo>
                <a:lnTo>
                  <a:pt x="297" y="104"/>
                </a:lnTo>
                <a:lnTo>
                  <a:pt x="307" y="99"/>
                </a:lnTo>
                <a:lnTo>
                  <a:pt x="313" y="94"/>
                </a:lnTo>
                <a:lnTo>
                  <a:pt x="320" y="87"/>
                </a:lnTo>
                <a:lnTo>
                  <a:pt x="326" y="81"/>
                </a:lnTo>
                <a:lnTo>
                  <a:pt x="336" y="70"/>
                </a:lnTo>
                <a:lnTo>
                  <a:pt x="347" y="61"/>
                </a:lnTo>
                <a:lnTo>
                  <a:pt x="358" y="50"/>
                </a:lnTo>
                <a:lnTo>
                  <a:pt x="370" y="39"/>
                </a:lnTo>
                <a:lnTo>
                  <a:pt x="382" y="28"/>
                </a:lnTo>
                <a:lnTo>
                  <a:pt x="397" y="18"/>
                </a:lnTo>
                <a:lnTo>
                  <a:pt x="410" y="8"/>
                </a:lnTo>
                <a:lnTo>
                  <a:pt x="422" y="0"/>
                </a:lnTo>
                <a:lnTo>
                  <a:pt x="426" y="16"/>
                </a:lnTo>
                <a:lnTo>
                  <a:pt x="432" y="35"/>
                </a:lnTo>
                <a:lnTo>
                  <a:pt x="438" y="52"/>
                </a:lnTo>
                <a:lnTo>
                  <a:pt x="444" y="68"/>
                </a:lnTo>
                <a:lnTo>
                  <a:pt x="445" y="77"/>
                </a:lnTo>
                <a:lnTo>
                  <a:pt x="447" y="85"/>
                </a:lnTo>
                <a:lnTo>
                  <a:pt x="445" y="92"/>
                </a:lnTo>
                <a:lnTo>
                  <a:pt x="439" y="101"/>
                </a:lnTo>
                <a:lnTo>
                  <a:pt x="456" y="105"/>
                </a:lnTo>
                <a:lnTo>
                  <a:pt x="473" y="107"/>
                </a:lnTo>
                <a:lnTo>
                  <a:pt x="494" y="110"/>
                </a:lnTo>
                <a:lnTo>
                  <a:pt x="517" y="114"/>
                </a:lnTo>
                <a:lnTo>
                  <a:pt x="541" y="119"/>
                </a:lnTo>
                <a:lnTo>
                  <a:pt x="559" y="122"/>
                </a:lnTo>
                <a:lnTo>
                  <a:pt x="578" y="124"/>
                </a:lnTo>
                <a:lnTo>
                  <a:pt x="596" y="127"/>
                </a:lnTo>
                <a:lnTo>
                  <a:pt x="611" y="128"/>
                </a:lnTo>
                <a:lnTo>
                  <a:pt x="623" y="124"/>
                </a:lnTo>
                <a:lnTo>
                  <a:pt x="635" y="119"/>
                </a:lnTo>
                <a:lnTo>
                  <a:pt x="646" y="111"/>
                </a:lnTo>
                <a:lnTo>
                  <a:pt x="672" y="115"/>
                </a:lnTo>
                <a:lnTo>
                  <a:pt x="701" y="122"/>
                </a:lnTo>
                <a:lnTo>
                  <a:pt x="721" y="126"/>
                </a:lnTo>
                <a:lnTo>
                  <a:pt x="708" y="138"/>
                </a:lnTo>
                <a:lnTo>
                  <a:pt x="718" y="142"/>
                </a:lnTo>
                <a:lnTo>
                  <a:pt x="731" y="146"/>
                </a:lnTo>
                <a:lnTo>
                  <a:pt x="746" y="150"/>
                </a:lnTo>
                <a:lnTo>
                  <a:pt x="762" y="152"/>
                </a:lnTo>
                <a:lnTo>
                  <a:pt x="777" y="150"/>
                </a:lnTo>
                <a:lnTo>
                  <a:pt x="793" y="149"/>
                </a:lnTo>
                <a:lnTo>
                  <a:pt x="809" y="146"/>
                </a:lnTo>
                <a:lnTo>
                  <a:pt x="826" y="141"/>
                </a:lnTo>
                <a:lnTo>
                  <a:pt x="843" y="132"/>
                </a:lnTo>
                <a:lnTo>
                  <a:pt x="862" y="118"/>
                </a:lnTo>
                <a:lnTo>
                  <a:pt x="877" y="106"/>
                </a:lnTo>
                <a:lnTo>
                  <a:pt x="896" y="89"/>
                </a:lnTo>
                <a:lnTo>
                  <a:pt x="903" y="82"/>
                </a:lnTo>
                <a:lnTo>
                  <a:pt x="917" y="69"/>
                </a:lnTo>
                <a:lnTo>
                  <a:pt x="928" y="61"/>
                </a:lnTo>
                <a:lnTo>
                  <a:pt x="939" y="53"/>
                </a:lnTo>
                <a:lnTo>
                  <a:pt x="950" y="46"/>
                </a:lnTo>
                <a:lnTo>
                  <a:pt x="961" y="39"/>
                </a:lnTo>
                <a:lnTo>
                  <a:pt x="971" y="35"/>
                </a:lnTo>
                <a:lnTo>
                  <a:pt x="980" y="30"/>
                </a:lnTo>
                <a:lnTo>
                  <a:pt x="989" y="27"/>
                </a:lnTo>
                <a:lnTo>
                  <a:pt x="998" y="23"/>
                </a:lnTo>
                <a:lnTo>
                  <a:pt x="1009" y="22"/>
                </a:lnTo>
                <a:lnTo>
                  <a:pt x="1021" y="21"/>
                </a:lnTo>
                <a:lnTo>
                  <a:pt x="1039" y="21"/>
                </a:lnTo>
                <a:lnTo>
                  <a:pt x="1032" y="27"/>
                </a:lnTo>
                <a:lnTo>
                  <a:pt x="1024" y="36"/>
                </a:lnTo>
                <a:lnTo>
                  <a:pt x="1019" y="42"/>
                </a:lnTo>
                <a:lnTo>
                  <a:pt x="1012" y="52"/>
                </a:lnTo>
                <a:lnTo>
                  <a:pt x="1005" y="61"/>
                </a:lnTo>
                <a:lnTo>
                  <a:pt x="995" y="70"/>
                </a:lnTo>
                <a:lnTo>
                  <a:pt x="982" y="79"/>
                </a:lnTo>
                <a:lnTo>
                  <a:pt x="975" y="85"/>
                </a:lnTo>
                <a:lnTo>
                  <a:pt x="970" y="91"/>
                </a:lnTo>
                <a:lnTo>
                  <a:pt x="964" y="99"/>
                </a:lnTo>
                <a:lnTo>
                  <a:pt x="959" y="104"/>
                </a:lnTo>
                <a:lnTo>
                  <a:pt x="954" y="110"/>
                </a:lnTo>
                <a:lnTo>
                  <a:pt x="950" y="117"/>
                </a:lnTo>
                <a:lnTo>
                  <a:pt x="946" y="123"/>
                </a:lnTo>
                <a:lnTo>
                  <a:pt x="942" y="129"/>
                </a:lnTo>
                <a:lnTo>
                  <a:pt x="938" y="135"/>
                </a:lnTo>
                <a:lnTo>
                  <a:pt x="935" y="139"/>
                </a:lnTo>
                <a:lnTo>
                  <a:pt x="933" y="146"/>
                </a:lnTo>
                <a:lnTo>
                  <a:pt x="931" y="152"/>
                </a:lnTo>
                <a:lnTo>
                  <a:pt x="931" y="158"/>
                </a:lnTo>
                <a:lnTo>
                  <a:pt x="930" y="164"/>
                </a:lnTo>
                <a:lnTo>
                  <a:pt x="924" y="160"/>
                </a:lnTo>
                <a:lnTo>
                  <a:pt x="915" y="159"/>
                </a:lnTo>
                <a:lnTo>
                  <a:pt x="908" y="159"/>
                </a:lnTo>
                <a:lnTo>
                  <a:pt x="901" y="159"/>
                </a:lnTo>
                <a:lnTo>
                  <a:pt x="893" y="161"/>
                </a:lnTo>
                <a:lnTo>
                  <a:pt x="887" y="164"/>
                </a:lnTo>
                <a:lnTo>
                  <a:pt x="881" y="165"/>
                </a:lnTo>
                <a:lnTo>
                  <a:pt x="874" y="167"/>
                </a:lnTo>
                <a:lnTo>
                  <a:pt x="867" y="168"/>
                </a:lnTo>
                <a:lnTo>
                  <a:pt x="857" y="167"/>
                </a:lnTo>
                <a:lnTo>
                  <a:pt x="849" y="166"/>
                </a:lnTo>
                <a:lnTo>
                  <a:pt x="843" y="164"/>
                </a:lnTo>
                <a:lnTo>
                  <a:pt x="836" y="162"/>
                </a:lnTo>
                <a:lnTo>
                  <a:pt x="829" y="163"/>
                </a:lnTo>
                <a:lnTo>
                  <a:pt x="818" y="164"/>
                </a:lnTo>
                <a:lnTo>
                  <a:pt x="809" y="166"/>
                </a:lnTo>
                <a:lnTo>
                  <a:pt x="802" y="165"/>
                </a:lnTo>
                <a:lnTo>
                  <a:pt x="793" y="164"/>
                </a:lnTo>
                <a:lnTo>
                  <a:pt x="783" y="163"/>
                </a:lnTo>
                <a:lnTo>
                  <a:pt x="774" y="163"/>
                </a:lnTo>
                <a:lnTo>
                  <a:pt x="766" y="164"/>
                </a:lnTo>
                <a:lnTo>
                  <a:pt x="753" y="166"/>
                </a:lnTo>
                <a:lnTo>
                  <a:pt x="745" y="166"/>
                </a:lnTo>
                <a:lnTo>
                  <a:pt x="734" y="164"/>
                </a:lnTo>
                <a:lnTo>
                  <a:pt x="725" y="164"/>
                </a:lnTo>
                <a:lnTo>
                  <a:pt x="714" y="166"/>
                </a:lnTo>
                <a:lnTo>
                  <a:pt x="706" y="169"/>
                </a:lnTo>
                <a:lnTo>
                  <a:pt x="693" y="171"/>
                </a:lnTo>
                <a:lnTo>
                  <a:pt x="684" y="172"/>
                </a:lnTo>
                <a:lnTo>
                  <a:pt x="673" y="173"/>
                </a:lnTo>
                <a:lnTo>
                  <a:pt x="664" y="174"/>
                </a:lnTo>
                <a:lnTo>
                  <a:pt x="654" y="172"/>
                </a:lnTo>
                <a:lnTo>
                  <a:pt x="643" y="169"/>
                </a:lnTo>
                <a:lnTo>
                  <a:pt x="632" y="172"/>
                </a:lnTo>
                <a:lnTo>
                  <a:pt x="624" y="172"/>
                </a:lnTo>
                <a:lnTo>
                  <a:pt x="615" y="173"/>
                </a:lnTo>
                <a:lnTo>
                  <a:pt x="606" y="172"/>
                </a:lnTo>
                <a:lnTo>
                  <a:pt x="597" y="172"/>
                </a:lnTo>
                <a:lnTo>
                  <a:pt x="587" y="173"/>
                </a:lnTo>
                <a:lnTo>
                  <a:pt x="579" y="177"/>
                </a:lnTo>
                <a:lnTo>
                  <a:pt x="571" y="179"/>
                </a:lnTo>
                <a:lnTo>
                  <a:pt x="561" y="182"/>
                </a:lnTo>
                <a:lnTo>
                  <a:pt x="551" y="184"/>
                </a:lnTo>
                <a:lnTo>
                  <a:pt x="540" y="185"/>
                </a:lnTo>
                <a:lnTo>
                  <a:pt x="530" y="186"/>
                </a:lnTo>
                <a:lnTo>
                  <a:pt x="516" y="184"/>
                </a:lnTo>
                <a:lnTo>
                  <a:pt x="503" y="184"/>
                </a:lnTo>
                <a:lnTo>
                  <a:pt x="494" y="184"/>
                </a:lnTo>
                <a:lnTo>
                  <a:pt x="482" y="186"/>
                </a:lnTo>
                <a:lnTo>
                  <a:pt x="473" y="186"/>
                </a:lnTo>
                <a:lnTo>
                  <a:pt x="463" y="187"/>
                </a:lnTo>
                <a:lnTo>
                  <a:pt x="455" y="187"/>
                </a:lnTo>
                <a:lnTo>
                  <a:pt x="442" y="186"/>
                </a:lnTo>
                <a:lnTo>
                  <a:pt x="431" y="184"/>
                </a:lnTo>
                <a:lnTo>
                  <a:pt x="424" y="181"/>
                </a:lnTo>
                <a:lnTo>
                  <a:pt x="415" y="181"/>
                </a:lnTo>
                <a:lnTo>
                  <a:pt x="406" y="181"/>
                </a:lnTo>
                <a:lnTo>
                  <a:pt x="397" y="182"/>
                </a:lnTo>
                <a:lnTo>
                  <a:pt x="386" y="184"/>
                </a:lnTo>
                <a:lnTo>
                  <a:pt x="377" y="184"/>
                </a:lnTo>
                <a:lnTo>
                  <a:pt x="369" y="184"/>
                </a:lnTo>
                <a:lnTo>
                  <a:pt x="363" y="183"/>
                </a:lnTo>
                <a:lnTo>
                  <a:pt x="354" y="181"/>
                </a:lnTo>
                <a:lnTo>
                  <a:pt x="345" y="181"/>
                </a:lnTo>
                <a:lnTo>
                  <a:pt x="336" y="181"/>
                </a:lnTo>
                <a:lnTo>
                  <a:pt x="328" y="182"/>
                </a:lnTo>
                <a:lnTo>
                  <a:pt x="319" y="183"/>
                </a:lnTo>
                <a:lnTo>
                  <a:pt x="307" y="184"/>
                </a:lnTo>
                <a:lnTo>
                  <a:pt x="296" y="184"/>
                </a:lnTo>
                <a:lnTo>
                  <a:pt x="286" y="184"/>
                </a:lnTo>
                <a:lnTo>
                  <a:pt x="276" y="185"/>
                </a:lnTo>
                <a:lnTo>
                  <a:pt x="266" y="187"/>
                </a:lnTo>
                <a:lnTo>
                  <a:pt x="255" y="190"/>
                </a:lnTo>
                <a:lnTo>
                  <a:pt x="245" y="192"/>
                </a:lnTo>
                <a:lnTo>
                  <a:pt x="230" y="195"/>
                </a:lnTo>
                <a:lnTo>
                  <a:pt x="213" y="196"/>
                </a:lnTo>
                <a:lnTo>
                  <a:pt x="196" y="196"/>
                </a:lnTo>
                <a:lnTo>
                  <a:pt x="181" y="195"/>
                </a:lnTo>
                <a:lnTo>
                  <a:pt x="162" y="196"/>
                </a:lnTo>
                <a:lnTo>
                  <a:pt x="152" y="196"/>
                </a:lnTo>
                <a:lnTo>
                  <a:pt x="142" y="194"/>
                </a:lnTo>
                <a:lnTo>
                  <a:pt x="132" y="196"/>
                </a:lnTo>
                <a:lnTo>
                  <a:pt x="120" y="195"/>
                </a:lnTo>
                <a:lnTo>
                  <a:pt x="101" y="188"/>
                </a:lnTo>
                <a:lnTo>
                  <a:pt x="89" y="189"/>
                </a:lnTo>
                <a:lnTo>
                  <a:pt x="77" y="190"/>
                </a:lnTo>
                <a:lnTo>
                  <a:pt x="65" y="190"/>
                </a:lnTo>
                <a:lnTo>
                  <a:pt x="55" y="190"/>
                </a:lnTo>
                <a:lnTo>
                  <a:pt x="43" y="189"/>
                </a:lnTo>
                <a:lnTo>
                  <a:pt x="31" y="187"/>
                </a:lnTo>
                <a:lnTo>
                  <a:pt x="20" y="184"/>
                </a:lnTo>
                <a:lnTo>
                  <a:pt x="10" y="181"/>
                </a:lnTo>
                <a:lnTo>
                  <a:pt x="0" y="179"/>
                </a:lnTo>
                <a:lnTo>
                  <a:pt x="0" y="176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4645245" y="3161683"/>
            <a:ext cx="247650" cy="150813"/>
            <a:chOff x="2535" y="2410"/>
            <a:chExt cx="151" cy="95"/>
          </a:xfrm>
        </p:grpSpPr>
        <p:sp>
          <p:nvSpPr>
            <p:cNvPr id="32394" name="Freeform 37" descr="50%"/>
            <p:cNvSpPr>
              <a:spLocks/>
            </p:cNvSpPr>
            <p:nvPr/>
          </p:nvSpPr>
          <p:spPr bwMode="auto">
            <a:xfrm>
              <a:off x="2535" y="2413"/>
              <a:ext cx="151" cy="92"/>
            </a:xfrm>
            <a:custGeom>
              <a:avLst/>
              <a:gdLst>
                <a:gd name="T0" fmla="*/ 140 w 151"/>
                <a:gd name="T1" fmla="*/ 82 h 92"/>
                <a:gd name="T2" fmla="*/ 132 w 151"/>
                <a:gd name="T3" fmla="*/ 74 h 92"/>
                <a:gd name="T4" fmla="*/ 127 w 151"/>
                <a:gd name="T5" fmla="*/ 69 h 92"/>
                <a:gd name="T6" fmla="*/ 123 w 151"/>
                <a:gd name="T7" fmla="*/ 64 h 92"/>
                <a:gd name="T8" fmla="*/ 118 w 151"/>
                <a:gd name="T9" fmla="*/ 59 h 92"/>
                <a:gd name="T10" fmla="*/ 114 w 151"/>
                <a:gd name="T11" fmla="*/ 54 h 92"/>
                <a:gd name="T12" fmla="*/ 111 w 151"/>
                <a:gd name="T13" fmla="*/ 49 h 92"/>
                <a:gd name="T14" fmla="*/ 107 w 151"/>
                <a:gd name="T15" fmla="*/ 43 h 92"/>
                <a:gd name="T16" fmla="*/ 104 w 151"/>
                <a:gd name="T17" fmla="*/ 37 h 92"/>
                <a:gd name="T18" fmla="*/ 101 w 151"/>
                <a:gd name="T19" fmla="*/ 30 h 92"/>
                <a:gd name="T20" fmla="*/ 99 w 151"/>
                <a:gd name="T21" fmla="*/ 23 h 92"/>
                <a:gd name="T22" fmla="*/ 97 w 151"/>
                <a:gd name="T23" fmla="*/ 16 h 92"/>
                <a:gd name="T24" fmla="*/ 97 w 151"/>
                <a:gd name="T25" fmla="*/ 9 h 92"/>
                <a:gd name="T26" fmla="*/ 97 w 151"/>
                <a:gd name="T27" fmla="*/ 0 h 92"/>
                <a:gd name="T28" fmla="*/ 0 w 151"/>
                <a:gd name="T29" fmla="*/ 1 h 92"/>
                <a:gd name="T30" fmla="*/ 3 w 151"/>
                <a:gd name="T31" fmla="*/ 6 h 92"/>
                <a:gd name="T32" fmla="*/ 8 w 151"/>
                <a:gd name="T33" fmla="*/ 13 h 92"/>
                <a:gd name="T34" fmla="*/ 13 w 151"/>
                <a:gd name="T35" fmla="*/ 20 h 92"/>
                <a:gd name="T36" fmla="*/ 18 w 151"/>
                <a:gd name="T37" fmla="*/ 26 h 92"/>
                <a:gd name="T38" fmla="*/ 25 w 151"/>
                <a:gd name="T39" fmla="*/ 33 h 92"/>
                <a:gd name="T40" fmla="*/ 32 w 151"/>
                <a:gd name="T41" fmla="*/ 40 h 92"/>
                <a:gd name="T42" fmla="*/ 39 w 151"/>
                <a:gd name="T43" fmla="*/ 46 h 92"/>
                <a:gd name="T44" fmla="*/ 47 w 151"/>
                <a:gd name="T45" fmla="*/ 52 h 92"/>
                <a:gd name="T46" fmla="*/ 56 w 151"/>
                <a:gd name="T47" fmla="*/ 59 h 92"/>
                <a:gd name="T48" fmla="*/ 66 w 151"/>
                <a:gd name="T49" fmla="*/ 67 h 92"/>
                <a:gd name="T50" fmla="*/ 75 w 151"/>
                <a:gd name="T51" fmla="*/ 72 h 92"/>
                <a:gd name="T52" fmla="*/ 83 w 151"/>
                <a:gd name="T53" fmla="*/ 76 h 92"/>
                <a:gd name="T54" fmla="*/ 91 w 151"/>
                <a:gd name="T55" fmla="*/ 79 h 92"/>
                <a:gd name="T56" fmla="*/ 99 w 151"/>
                <a:gd name="T57" fmla="*/ 82 h 92"/>
                <a:gd name="T58" fmla="*/ 107 w 151"/>
                <a:gd name="T59" fmla="*/ 85 h 92"/>
                <a:gd name="T60" fmla="*/ 117 w 151"/>
                <a:gd name="T61" fmla="*/ 87 h 92"/>
                <a:gd name="T62" fmla="*/ 127 w 151"/>
                <a:gd name="T63" fmla="*/ 89 h 92"/>
                <a:gd name="T64" fmla="*/ 135 w 151"/>
                <a:gd name="T65" fmla="*/ 90 h 92"/>
                <a:gd name="T66" fmla="*/ 143 w 151"/>
                <a:gd name="T67" fmla="*/ 91 h 92"/>
                <a:gd name="T68" fmla="*/ 150 w 151"/>
                <a:gd name="T69" fmla="*/ 91 h 92"/>
                <a:gd name="T70" fmla="*/ 140 w 151"/>
                <a:gd name="T71" fmla="*/ 82 h 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1"/>
                <a:gd name="T109" fmla="*/ 0 h 92"/>
                <a:gd name="T110" fmla="*/ 151 w 151"/>
                <a:gd name="T111" fmla="*/ 92 h 9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1" h="92">
                  <a:moveTo>
                    <a:pt x="140" y="82"/>
                  </a:moveTo>
                  <a:lnTo>
                    <a:pt x="132" y="74"/>
                  </a:lnTo>
                  <a:lnTo>
                    <a:pt x="127" y="69"/>
                  </a:lnTo>
                  <a:lnTo>
                    <a:pt x="123" y="64"/>
                  </a:lnTo>
                  <a:lnTo>
                    <a:pt x="118" y="59"/>
                  </a:lnTo>
                  <a:lnTo>
                    <a:pt x="114" y="54"/>
                  </a:lnTo>
                  <a:lnTo>
                    <a:pt x="111" y="49"/>
                  </a:lnTo>
                  <a:lnTo>
                    <a:pt x="107" y="43"/>
                  </a:lnTo>
                  <a:lnTo>
                    <a:pt x="104" y="37"/>
                  </a:lnTo>
                  <a:lnTo>
                    <a:pt x="101" y="30"/>
                  </a:lnTo>
                  <a:lnTo>
                    <a:pt x="99" y="23"/>
                  </a:lnTo>
                  <a:lnTo>
                    <a:pt x="97" y="16"/>
                  </a:lnTo>
                  <a:lnTo>
                    <a:pt x="97" y="9"/>
                  </a:lnTo>
                  <a:lnTo>
                    <a:pt x="97" y="0"/>
                  </a:lnTo>
                  <a:lnTo>
                    <a:pt x="0" y="1"/>
                  </a:lnTo>
                  <a:lnTo>
                    <a:pt x="3" y="6"/>
                  </a:lnTo>
                  <a:lnTo>
                    <a:pt x="8" y="13"/>
                  </a:lnTo>
                  <a:lnTo>
                    <a:pt x="13" y="20"/>
                  </a:lnTo>
                  <a:lnTo>
                    <a:pt x="18" y="26"/>
                  </a:lnTo>
                  <a:lnTo>
                    <a:pt x="25" y="33"/>
                  </a:lnTo>
                  <a:lnTo>
                    <a:pt x="32" y="40"/>
                  </a:lnTo>
                  <a:lnTo>
                    <a:pt x="39" y="46"/>
                  </a:lnTo>
                  <a:lnTo>
                    <a:pt x="47" y="52"/>
                  </a:lnTo>
                  <a:lnTo>
                    <a:pt x="56" y="59"/>
                  </a:lnTo>
                  <a:lnTo>
                    <a:pt x="66" y="67"/>
                  </a:lnTo>
                  <a:lnTo>
                    <a:pt x="75" y="72"/>
                  </a:lnTo>
                  <a:lnTo>
                    <a:pt x="83" y="76"/>
                  </a:lnTo>
                  <a:lnTo>
                    <a:pt x="91" y="79"/>
                  </a:lnTo>
                  <a:lnTo>
                    <a:pt x="99" y="82"/>
                  </a:lnTo>
                  <a:lnTo>
                    <a:pt x="107" y="85"/>
                  </a:lnTo>
                  <a:lnTo>
                    <a:pt x="117" y="87"/>
                  </a:lnTo>
                  <a:lnTo>
                    <a:pt x="127" y="89"/>
                  </a:lnTo>
                  <a:lnTo>
                    <a:pt x="135" y="90"/>
                  </a:lnTo>
                  <a:lnTo>
                    <a:pt x="143" y="91"/>
                  </a:lnTo>
                  <a:lnTo>
                    <a:pt x="150" y="91"/>
                  </a:lnTo>
                  <a:lnTo>
                    <a:pt x="140" y="82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95" name="Freeform 38" descr="50%"/>
            <p:cNvSpPr>
              <a:spLocks/>
            </p:cNvSpPr>
            <p:nvPr/>
          </p:nvSpPr>
          <p:spPr bwMode="auto">
            <a:xfrm>
              <a:off x="2538" y="2410"/>
              <a:ext cx="86" cy="3"/>
            </a:xfrm>
            <a:custGeom>
              <a:avLst/>
              <a:gdLst>
                <a:gd name="T0" fmla="*/ 0 w 86"/>
                <a:gd name="T1" fmla="*/ 2 h 3"/>
                <a:gd name="T2" fmla="*/ 0 w 86"/>
                <a:gd name="T3" fmla="*/ 1 h 3"/>
                <a:gd name="T4" fmla="*/ 2 w 86"/>
                <a:gd name="T5" fmla="*/ 0 h 3"/>
                <a:gd name="T6" fmla="*/ 85 w 86"/>
                <a:gd name="T7" fmla="*/ 0 h 3"/>
                <a:gd name="T8" fmla="*/ 85 w 86"/>
                <a:gd name="T9" fmla="*/ 2 h 3"/>
                <a:gd name="T10" fmla="*/ 0 w 86"/>
                <a:gd name="T11" fmla="*/ 2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6"/>
                <a:gd name="T19" fmla="*/ 0 h 3"/>
                <a:gd name="T20" fmla="*/ 86 w 8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6" h="3">
                  <a:moveTo>
                    <a:pt x="0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85" y="0"/>
                  </a:lnTo>
                  <a:lnTo>
                    <a:pt x="85" y="2"/>
                  </a:lnTo>
                  <a:lnTo>
                    <a:pt x="0" y="2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65" name="Freeform 39" descr="50%"/>
          <p:cNvSpPr>
            <a:spLocks/>
          </p:cNvSpPr>
          <p:nvPr/>
        </p:nvSpPr>
        <p:spPr bwMode="auto">
          <a:xfrm>
            <a:off x="6564533" y="3102945"/>
            <a:ext cx="138112" cy="101600"/>
          </a:xfrm>
          <a:custGeom>
            <a:avLst/>
            <a:gdLst>
              <a:gd name="T0" fmla="*/ 0 w 84"/>
              <a:gd name="T1" fmla="*/ 0 h 64"/>
              <a:gd name="T2" fmla="*/ 8110792 w 84"/>
              <a:gd name="T3" fmla="*/ 15120936 h 64"/>
              <a:gd name="T4" fmla="*/ 18922988 w 84"/>
              <a:gd name="T5" fmla="*/ 32761234 h 64"/>
              <a:gd name="T6" fmla="*/ 32439879 w 84"/>
              <a:gd name="T7" fmla="*/ 47882165 h 64"/>
              <a:gd name="T8" fmla="*/ 45956764 w 84"/>
              <a:gd name="T9" fmla="*/ 63003107 h 64"/>
              <a:gd name="T10" fmla="*/ 62176710 w 84"/>
              <a:gd name="T11" fmla="*/ 80644986 h 64"/>
              <a:gd name="T12" fmla="*/ 78398287 w 84"/>
              <a:gd name="T13" fmla="*/ 98285278 h 64"/>
              <a:gd name="T14" fmla="*/ 94618221 w 84"/>
              <a:gd name="T15" fmla="*/ 110886872 h 64"/>
              <a:gd name="T16" fmla="*/ 108135131 w 84"/>
              <a:gd name="T17" fmla="*/ 123486853 h 64"/>
              <a:gd name="T18" fmla="*/ 124355064 w 84"/>
              <a:gd name="T19" fmla="*/ 133567473 h 64"/>
              <a:gd name="T20" fmla="*/ 143278046 w 84"/>
              <a:gd name="T21" fmla="*/ 141128732 h 64"/>
              <a:gd name="T22" fmla="*/ 159497979 w 84"/>
              <a:gd name="T23" fmla="*/ 148688404 h 64"/>
              <a:gd name="T24" fmla="*/ 178422604 w 84"/>
              <a:gd name="T25" fmla="*/ 156249663 h 64"/>
              <a:gd name="T26" fmla="*/ 197345586 w 84"/>
              <a:gd name="T27" fmla="*/ 158769024 h 64"/>
              <a:gd name="T28" fmla="*/ 213565519 w 84"/>
              <a:gd name="T29" fmla="*/ 158769024 h 64"/>
              <a:gd name="T30" fmla="*/ 224379407 w 84"/>
              <a:gd name="T31" fmla="*/ 156249663 h 64"/>
              <a:gd name="T32" fmla="*/ 213565519 w 84"/>
              <a:gd name="T33" fmla="*/ 146169042 h 64"/>
              <a:gd name="T34" fmla="*/ 200048634 w 84"/>
              <a:gd name="T35" fmla="*/ 131048112 h 64"/>
              <a:gd name="T36" fmla="*/ 189234797 w 84"/>
              <a:gd name="T37" fmla="*/ 118446543 h 64"/>
              <a:gd name="T38" fmla="*/ 175717912 w 84"/>
              <a:gd name="T39" fmla="*/ 100806227 h 64"/>
              <a:gd name="T40" fmla="*/ 164905719 w 84"/>
              <a:gd name="T41" fmla="*/ 85685296 h 64"/>
              <a:gd name="T42" fmla="*/ 156794931 w 84"/>
              <a:gd name="T43" fmla="*/ 70564366 h 64"/>
              <a:gd name="T44" fmla="*/ 151388834 w 84"/>
              <a:gd name="T45" fmla="*/ 55443436 h 64"/>
              <a:gd name="T46" fmla="*/ 143278046 w 84"/>
              <a:gd name="T47" fmla="*/ 32761234 h 64"/>
              <a:gd name="T48" fmla="*/ 143278046 w 84"/>
              <a:gd name="T49" fmla="*/ 15120936 h 64"/>
              <a:gd name="T50" fmla="*/ 143278046 w 84"/>
              <a:gd name="T51" fmla="*/ 0 h 64"/>
              <a:gd name="T52" fmla="*/ 0 w 84"/>
              <a:gd name="T53" fmla="*/ 0 h 6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84"/>
              <a:gd name="T82" fmla="*/ 0 h 64"/>
              <a:gd name="T83" fmla="*/ 84 w 84"/>
              <a:gd name="T84" fmla="*/ 64 h 6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84" h="64">
                <a:moveTo>
                  <a:pt x="0" y="0"/>
                </a:moveTo>
                <a:lnTo>
                  <a:pt x="3" y="6"/>
                </a:lnTo>
                <a:lnTo>
                  <a:pt x="7" y="13"/>
                </a:lnTo>
                <a:lnTo>
                  <a:pt x="12" y="19"/>
                </a:lnTo>
                <a:lnTo>
                  <a:pt x="17" y="25"/>
                </a:lnTo>
                <a:lnTo>
                  <a:pt x="23" y="32"/>
                </a:lnTo>
                <a:lnTo>
                  <a:pt x="29" y="39"/>
                </a:lnTo>
                <a:lnTo>
                  <a:pt x="35" y="44"/>
                </a:lnTo>
                <a:lnTo>
                  <a:pt x="40" y="49"/>
                </a:lnTo>
                <a:lnTo>
                  <a:pt x="46" y="53"/>
                </a:lnTo>
                <a:lnTo>
                  <a:pt x="53" y="56"/>
                </a:lnTo>
                <a:lnTo>
                  <a:pt x="59" y="59"/>
                </a:lnTo>
                <a:lnTo>
                  <a:pt x="66" y="62"/>
                </a:lnTo>
                <a:lnTo>
                  <a:pt x="73" y="63"/>
                </a:lnTo>
                <a:lnTo>
                  <a:pt x="79" y="63"/>
                </a:lnTo>
                <a:lnTo>
                  <a:pt x="83" y="62"/>
                </a:lnTo>
                <a:lnTo>
                  <a:pt x="79" y="58"/>
                </a:lnTo>
                <a:lnTo>
                  <a:pt x="74" y="52"/>
                </a:lnTo>
                <a:lnTo>
                  <a:pt x="70" y="47"/>
                </a:lnTo>
                <a:lnTo>
                  <a:pt x="65" y="40"/>
                </a:lnTo>
                <a:lnTo>
                  <a:pt x="61" y="34"/>
                </a:lnTo>
                <a:lnTo>
                  <a:pt x="58" y="28"/>
                </a:lnTo>
                <a:lnTo>
                  <a:pt x="56" y="22"/>
                </a:lnTo>
                <a:lnTo>
                  <a:pt x="53" y="13"/>
                </a:lnTo>
                <a:lnTo>
                  <a:pt x="53" y="6"/>
                </a:lnTo>
                <a:lnTo>
                  <a:pt x="53" y="0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6" name="Freeform 40" descr="50%"/>
          <p:cNvSpPr>
            <a:spLocks/>
          </p:cNvSpPr>
          <p:nvPr/>
        </p:nvSpPr>
        <p:spPr bwMode="auto">
          <a:xfrm>
            <a:off x="6269259" y="2855295"/>
            <a:ext cx="1165225" cy="328612"/>
          </a:xfrm>
          <a:custGeom>
            <a:avLst/>
            <a:gdLst>
              <a:gd name="T0" fmla="*/ 21546815 w 710"/>
              <a:gd name="T1" fmla="*/ 309977961 h 207"/>
              <a:gd name="T2" fmla="*/ 80802608 w 710"/>
              <a:gd name="T3" fmla="*/ 287297390 h 207"/>
              <a:gd name="T4" fmla="*/ 166991507 w 710"/>
              <a:gd name="T5" fmla="*/ 262095873 h 207"/>
              <a:gd name="T6" fmla="*/ 261261511 w 710"/>
              <a:gd name="T7" fmla="*/ 244454018 h 207"/>
              <a:gd name="T8" fmla="*/ 352836676 w 710"/>
              <a:gd name="T9" fmla="*/ 229333108 h 207"/>
              <a:gd name="T10" fmla="*/ 447106731 w 710"/>
              <a:gd name="T11" fmla="*/ 211692840 h 207"/>
              <a:gd name="T12" fmla="*/ 525216167 w 710"/>
              <a:gd name="T13" fmla="*/ 196571880 h 207"/>
              <a:gd name="T14" fmla="*/ 571002929 w 710"/>
              <a:gd name="T15" fmla="*/ 173889721 h 207"/>
              <a:gd name="T16" fmla="*/ 616791332 w 710"/>
              <a:gd name="T17" fmla="*/ 133567294 h 207"/>
              <a:gd name="T18" fmla="*/ 681433398 w 710"/>
              <a:gd name="T19" fmla="*/ 73083630 h 207"/>
              <a:gd name="T20" fmla="*/ 748768609 w 710"/>
              <a:gd name="T21" fmla="*/ 20161220 h 207"/>
              <a:gd name="T22" fmla="*/ 794557012 w 710"/>
              <a:gd name="T23" fmla="*/ 63003023 h 207"/>
              <a:gd name="T24" fmla="*/ 821490112 w 710"/>
              <a:gd name="T25" fmla="*/ 153728508 h 207"/>
              <a:gd name="T26" fmla="*/ 840345416 w 710"/>
              <a:gd name="T27" fmla="*/ 191531577 h 207"/>
              <a:gd name="T28" fmla="*/ 950774448 w 710"/>
              <a:gd name="T29" fmla="*/ 209171894 h 207"/>
              <a:gd name="T30" fmla="*/ 1061204917 w 710"/>
              <a:gd name="T31" fmla="*/ 226813750 h 207"/>
              <a:gd name="T32" fmla="*/ 1144700645 w 710"/>
              <a:gd name="T33" fmla="*/ 226813750 h 207"/>
              <a:gd name="T34" fmla="*/ 1233582665 w 710"/>
              <a:gd name="T35" fmla="*/ 211692840 h 207"/>
              <a:gd name="T36" fmla="*/ 1300917876 w 710"/>
              <a:gd name="T37" fmla="*/ 254534624 h 207"/>
              <a:gd name="T38" fmla="*/ 1368253087 w 710"/>
              <a:gd name="T39" fmla="*/ 272176480 h 207"/>
              <a:gd name="T40" fmla="*/ 1454443602 w 710"/>
              <a:gd name="T41" fmla="*/ 272176480 h 207"/>
              <a:gd name="T42" fmla="*/ 1543325622 w 710"/>
              <a:gd name="T43" fmla="*/ 239413714 h 207"/>
              <a:gd name="T44" fmla="*/ 1642981866 w 710"/>
              <a:gd name="T45" fmla="*/ 163809115 h 207"/>
              <a:gd name="T46" fmla="*/ 1758799037 w 710"/>
              <a:gd name="T47" fmla="*/ 75604575 h 207"/>
              <a:gd name="T48" fmla="*/ 1874615797 w 710"/>
              <a:gd name="T49" fmla="*/ 40322439 h 207"/>
              <a:gd name="T50" fmla="*/ 1877308943 w 710"/>
              <a:gd name="T51" fmla="*/ 70564272 h 207"/>
              <a:gd name="T52" fmla="*/ 1823441102 w 710"/>
              <a:gd name="T53" fmla="*/ 133567294 h 207"/>
              <a:gd name="T54" fmla="*/ 1758799037 w 710"/>
              <a:gd name="T55" fmla="*/ 196571880 h 207"/>
              <a:gd name="T56" fmla="*/ 1715703369 w 710"/>
              <a:gd name="T57" fmla="*/ 257055570 h 207"/>
              <a:gd name="T58" fmla="*/ 1715703369 w 710"/>
              <a:gd name="T59" fmla="*/ 322579513 h 207"/>
              <a:gd name="T60" fmla="*/ 1761492182 w 710"/>
              <a:gd name="T61" fmla="*/ 390622815 h 207"/>
              <a:gd name="T62" fmla="*/ 1820747956 w 710"/>
              <a:gd name="T63" fmla="*/ 438506589 h 207"/>
              <a:gd name="T64" fmla="*/ 1871922651 w 710"/>
              <a:gd name="T65" fmla="*/ 478829016 h 207"/>
              <a:gd name="T66" fmla="*/ 1874615797 w 710"/>
              <a:gd name="T67" fmla="*/ 501509587 h 207"/>
              <a:gd name="T68" fmla="*/ 1801892653 w 710"/>
              <a:gd name="T69" fmla="*/ 498990230 h 207"/>
              <a:gd name="T70" fmla="*/ 1737252228 w 710"/>
              <a:gd name="T71" fmla="*/ 483869320 h 207"/>
              <a:gd name="T72" fmla="*/ 1677996044 w 710"/>
              <a:gd name="T73" fmla="*/ 453627499 h 207"/>
              <a:gd name="T74" fmla="*/ 1575646654 w 710"/>
              <a:gd name="T75" fmla="*/ 395663118 h 207"/>
              <a:gd name="T76" fmla="*/ 1454443602 w 710"/>
              <a:gd name="T77" fmla="*/ 388103457 h 207"/>
              <a:gd name="T78" fmla="*/ 1303611022 w 710"/>
              <a:gd name="T79" fmla="*/ 403224367 h 207"/>
              <a:gd name="T80" fmla="*/ 1209342711 w 710"/>
              <a:gd name="T81" fmla="*/ 438506589 h 207"/>
              <a:gd name="T82" fmla="*/ 1179714824 w 710"/>
              <a:gd name="T83" fmla="*/ 478829016 h 207"/>
              <a:gd name="T84" fmla="*/ 1045044401 w 710"/>
              <a:gd name="T85" fmla="*/ 473788713 h 207"/>
              <a:gd name="T86" fmla="*/ 934613932 w 710"/>
              <a:gd name="T87" fmla="*/ 506549891 h 207"/>
              <a:gd name="T88" fmla="*/ 517135088 w 710"/>
              <a:gd name="T89" fmla="*/ 519151443 h 207"/>
              <a:gd name="T90" fmla="*/ 280115173 w 710"/>
              <a:gd name="T91" fmla="*/ 496469284 h 207"/>
              <a:gd name="T92" fmla="*/ 70028383 w 710"/>
              <a:gd name="T93" fmla="*/ 433466286 h 207"/>
              <a:gd name="T94" fmla="*/ 70028383 w 710"/>
              <a:gd name="T95" fmla="*/ 398184063 h 207"/>
              <a:gd name="T96" fmla="*/ 21546815 w 710"/>
              <a:gd name="T97" fmla="*/ 357861637 h 207"/>
              <a:gd name="T98" fmla="*/ 5386293 w 710"/>
              <a:gd name="T99" fmla="*/ 332660120 h 20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710"/>
              <a:gd name="T151" fmla="*/ 0 h 207"/>
              <a:gd name="T152" fmla="*/ 710 w 710"/>
              <a:gd name="T153" fmla="*/ 207 h 20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710" h="207">
                <a:moveTo>
                  <a:pt x="0" y="128"/>
                </a:moveTo>
                <a:lnTo>
                  <a:pt x="3" y="126"/>
                </a:lnTo>
                <a:lnTo>
                  <a:pt x="8" y="123"/>
                </a:lnTo>
                <a:lnTo>
                  <a:pt x="16" y="119"/>
                </a:lnTo>
                <a:lnTo>
                  <a:pt x="22" y="117"/>
                </a:lnTo>
                <a:lnTo>
                  <a:pt x="30" y="114"/>
                </a:lnTo>
                <a:lnTo>
                  <a:pt x="41" y="111"/>
                </a:lnTo>
                <a:lnTo>
                  <a:pt x="52" y="107"/>
                </a:lnTo>
                <a:lnTo>
                  <a:pt x="62" y="104"/>
                </a:lnTo>
                <a:lnTo>
                  <a:pt x="73" y="102"/>
                </a:lnTo>
                <a:lnTo>
                  <a:pt x="84" y="100"/>
                </a:lnTo>
                <a:lnTo>
                  <a:pt x="97" y="97"/>
                </a:lnTo>
                <a:lnTo>
                  <a:pt x="109" y="95"/>
                </a:lnTo>
                <a:lnTo>
                  <a:pt x="120" y="93"/>
                </a:lnTo>
                <a:lnTo>
                  <a:pt x="131" y="91"/>
                </a:lnTo>
                <a:lnTo>
                  <a:pt x="141" y="89"/>
                </a:lnTo>
                <a:lnTo>
                  <a:pt x="155" y="86"/>
                </a:lnTo>
                <a:lnTo>
                  <a:pt x="166" y="84"/>
                </a:lnTo>
                <a:lnTo>
                  <a:pt x="177" y="82"/>
                </a:lnTo>
                <a:lnTo>
                  <a:pt x="187" y="81"/>
                </a:lnTo>
                <a:lnTo>
                  <a:pt x="195" y="78"/>
                </a:lnTo>
                <a:lnTo>
                  <a:pt x="202" y="75"/>
                </a:lnTo>
                <a:lnTo>
                  <a:pt x="207" y="73"/>
                </a:lnTo>
                <a:lnTo>
                  <a:pt x="212" y="69"/>
                </a:lnTo>
                <a:lnTo>
                  <a:pt x="217" y="65"/>
                </a:lnTo>
                <a:lnTo>
                  <a:pt x="222" y="59"/>
                </a:lnTo>
                <a:lnTo>
                  <a:pt x="229" y="53"/>
                </a:lnTo>
                <a:lnTo>
                  <a:pt x="236" y="44"/>
                </a:lnTo>
                <a:lnTo>
                  <a:pt x="244" y="37"/>
                </a:lnTo>
                <a:lnTo>
                  <a:pt x="253" y="29"/>
                </a:lnTo>
                <a:lnTo>
                  <a:pt x="260" y="21"/>
                </a:lnTo>
                <a:lnTo>
                  <a:pt x="269" y="15"/>
                </a:lnTo>
                <a:lnTo>
                  <a:pt x="278" y="8"/>
                </a:lnTo>
                <a:lnTo>
                  <a:pt x="288" y="0"/>
                </a:lnTo>
                <a:lnTo>
                  <a:pt x="292" y="13"/>
                </a:lnTo>
                <a:lnTo>
                  <a:pt x="295" y="25"/>
                </a:lnTo>
                <a:lnTo>
                  <a:pt x="300" y="37"/>
                </a:lnTo>
                <a:lnTo>
                  <a:pt x="303" y="51"/>
                </a:lnTo>
                <a:lnTo>
                  <a:pt x="305" y="61"/>
                </a:lnTo>
                <a:lnTo>
                  <a:pt x="305" y="68"/>
                </a:lnTo>
                <a:lnTo>
                  <a:pt x="301" y="74"/>
                </a:lnTo>
                <a:lnTo>
                  <a:pt x="312" y="76"/>
                </a:lnTo>
                <a:lnTo>
                  <a:pt x="323" y="78"/>
                </a:lnTo>
                <a:lnTo>
                  <a:pt x="337" y="80"/>
                </a:lnTo>
                <a:lnTo>
                  <a:pt x="353" y="83"/>
                </a:lnTo>
                <a:lnTo>
                  <a:pt x="369" y="86"/>
                </a:lnTo>
                <a:lnTo>
                  <a:pt x="381" y="88"/>
                </a:lnTo>
                <a:lnTo>
                  <a:pt x="394" y="90"/>
                </a:lnTo>
                <a:lnTo>
                  <a:pt x="406" y="91"/>
                </a:lnTo>
                <a:lnTo>
                  <a:pt x="417" y="92"/>
                </a:lnTo>
                <a:lnTo>
                  <a:pt x="425" y="90"/>
                </a:lnTo>
                <a:lnTo>
                  <a:pt x="433" y="86"/>
                </a:lnTo>
                <a:lnTo>
                  <a:pt x="440" y="81"/>
                </a:lnTo>
                <a:lnTo>
                  <a:pt x="458" y="84"/>
                </a:lnTo>
                <a:lnTo>
                  <a:pt x="477" y="88"/>
                </a:lnTo>
                <a:lnTo>
                  <a:pt x="493" y="91"/>
                </a:lnTo>
                <a:lnTo>
                  <a:pt x="483" y="101"/>
                </a:lnTo>
                <a:lnTo>
                  <a:pt x="489" y="103"/>
                </a:lnTo>
                <a:lnTo>
                  <a:pt x="498" y="106"/>
                </a:lnTo>
                <a:lnTo>
                  <a:pt x="508" y="108"/>
                </a:lnTo>
                <a:lnTo>
                  <a:pt x="519" y="110"/>
                </a:lnTo>
                <a:lnTo>
                  <a:pt x="529" y="109"/>
                </a:lnTo>
                <a:lnTo>
                  <a:pt x="540" y="108"/>
                </a:lnTo>
                <a:lnTo>
                  <a:pt x="551" y="105"/>
                </a:lnTo>
                <a:lnTo>
                  <a:pt x="562" y="102"/>
                </a:lnTo>
                <a:lnTo>
                  <a:pt x="573" y="95"/>
                </a:lnTo>
                <a:lnTo>
                  <a:pt x="587" y="86"/>
                </a:lnTo>
                <a:lnTo>
                  <a:pt x="596" y="77"/>
                </a:lnTo>
                <a:lnTo>
                  <a:pt x="610" y="65"/>
                </a:lnTo>
                <a:lnTo>
                  <a:pt x="623" y="51"/>
                </a:lnTo>
                <a:lnTo>
                  <a:pt x="639" y="39"/>
                </a:lnTo>
                <a:lnTo>
                  <a:pt x="653" y="30"/>
                </a:lnTo>
                <a:lnTo>
                  <a:pt x="666" y="22"/>
                </a:lnTo>
                <a:lnTo>
                  <a:pt x="679" y="18"/>
                </a:lnTo>
                <a:lnTo>
                  <a:pt x="696" y="16"/>
                </a:lnTo>
                <a:lnTo>
                  <a:pt x="709" y="16"/>
                </a:lnTo>
                <a:lnTo>
                  <a:pt x="702" y="22"/>
                </a:lnTo>
                <a:lnTo>
                  <a:pt x="697" y="28"/>
                </a:lnTo>
                <a:lnTo>
                  <a:pt x="695" y="32"/>
                </a:lnTo>
                <a:lnTo>
                  <a:pt x="685" y="46"/>
                </a:lnTo>
                <a:lnTo>
                  <a:pt x="677" y="53"/>
                </a:lnTo>
                <a:lnTo>
                  <a:pt x="668" y="60"/>
                </a:lnTo>
                <a:lnTo>
                  <a:pt x="659" y="69"/>
                </a:lnTo>
                <a:lnTo>
                  <a:pt x="653" y="78"/>
                </a:lnTo>
                <a:lnTo>
                  <a:pt x="647" y="86"/>
                </a:lnTo>
                <a:lnTo>
                  <a:pt x="641" y="95"/>
                </a:lnTo>
                <a:lnTo>
                  <a:pt x="637" y="102"/>
                </a:lnTo>
                <a:lnTo>
                  <a:pt x="635" y="110"/>
                </a:lnTo>
                <a:lnTo>
                  <a:pt x="634" y="119"/>
                </a:lnTo>
                <a:lnTo>
                  <a:pt x="637" y="128"/>
                </a:lnTo>
                <a:lnTo>
                  <a:pt x="641" y="138"/>
                </a:lnTo>
                <a:lnTo>
                  <a:pt x="647" y="146"/>
                </a:lnTo>
                <a:lnTo>
                  <a:pt x="654" y="155"/>
                </a:lnTo>
                <a:lnTo>
                  <a:pt x="661" y="161"/>
                </a:lnTo>
                <a:lnTo>
                  <a:pt x="668" y="167"/>
                </a:lnTo>
                <a:lnTo>
                  <a:pt x="676" y="174"/>
                </a:lnTo>
                <a:lnTo>
                  <a:pt x="684" y="182"/>
                </a:lnTo>
                <a:lnTo>
                  <a:pt x="689" y="186"/>
                </a:lnTo>
                <a:lnTo>
                  <a:pt x="695" y="190"/>
                </a:lnTo>
                <a:lnTo>
                  <a:pt x="700" y="194"/>
                </a:lnTo>
                <a:lnTo>
                  <a:pt x="704" y="198"/>
                </a:lnTo>
                <a:lnTo>
                  <a:pt x="696" y="199"/>
                </a:lnTo>
                <a:lnTo>
                  <a:pt x="686" y="199"/>
                </a:lnTo>
                <a:lnTo>
                  <a:pt x="677" y="199"/>
                </a:lnTo>
                <a:lnTo>
                  <a:pt x="669" y="198"/>
                </a:lnTo>
                <a:lnTo>
                  <a:pt x="659" y="197"/>
                </a:lnTo>
                <a:lnTo>
                  <a:pt x="652" y="194"/>
                </a:lnTo>
                <a:lnTo>
                  <a:pt x="645" y="192"/>
                </a:lnTo>
                <a:lnTo>
                  <a:pt x="638" y="189"/>
                </a:lnTo>
                <a:lnTo>
                  <a:pt x="630" y="185"/>
                </a:lnTo>
                <a:lnTo>
                  <a:pt x="623" y="180"/>
                </a:lnTo>
                <a:lnTo>
                  <a:pt x="609" y="171"/>
                </a:lnTo>
                <a:lnTo>
                  <a:pt x="599" y="165"/>
                </a:lnTo>
                <a:lnTo>
                  <a:pt x="585" y="157"/>
                </a:lnTo>
                <a:lnTo>
                  <a:pt x="572" y="155"/>
                </a:lnTo>
                <a:lnTo>
                  <a:pt x="558" y="156"/>
                </a:lnTo>
                <a:lnTo>
                  <a:pt x="540" y="154"/>
                </a:lnTo>
                <a:lnTo>
                  <a:pt x="523" y="156"/>
                </a:lnTo>
                <a:lnTo>
                  <a:pt x="504" y="156"/>
                </a:lnTo>
                <a:lnTo>
                  <a:pt x="484" y="160"/>
                </a:lnTo>
                <a:lnTo>
                  <a:pt x="464" y="165"/>
                </a:lnTo>
                <a:lnTo>
                  <a:pt x="452" y="169"/>
                </a:lnTo>
                <a:lnTo>
                  <a:pt x="449" y="174"/>
                </a:lnTo>
                <a:lnTo>
                  <a:pt x="452" y="178"/>
                </a:lnTo>
                <a:lnTo>
                  <a:pt x="461" y="184"/>
                </a:lnTo>
                <a:lnTo>
                  <a:pt x="438" y="190"/>
                </a:lnTo>
                <a:lnTo>
                  <a:pt x="405" y="198"/>
                </a:lnTo>
                <a:lnTo>
                  <a:pt x="397" y="192"/>
                </a:lnTo>
                <a:lnTo>
                  <a:pt x="388" y="188"/>
                </a:lnTo>
                <a:lnTo>
                  <a:pt x="379" y="186"/>
                </a:lnTo>
                <a:lnTo>
                  <a:pt x="365" y="185"/>
                </a:lnTo>
                <a:lnTo>
                  <a:pt x="347" y="201"/>
                </a:lnTo>
                <a:lnTo>
                  <a:pt x="331" y="189"/>
                </a:lnTo>
                <a:lnTo>
                  <a:pt x="215" y="205"/>
                </a:lnTo>
                <a:lnTo>
                  <a:pt x="192" y="206"/>
                </a:lnTo>
                <a:lnTo>
                  <a:pt x="171" y="205"/>
                </a:lnTo>
                <a:lnTo>
                  <a:pt x="148" y="203"/>
                </a:lnTo>
                <a:lnTo>
                  <a:pt x="104" y="197"/>
                </a:lnTo>
                <a:lnTo>
                  <a:pt x="63" y="187"/>
                </a:lnTo>
                <a:lnTo>
                  <a:pt x="41" y="179"/>
                </a:lnTo>
                <a:lnTo>
                  <a:pt x="26" y="172"/>
                </a:lnTo>
                <a:lnTo>
                  <a:pt x="42" y="168"/>
                </a:lnTo>
                <a:lnTo>
                  <a:pt x="32" y="163"/>
                </a:lnTo>
                <a:lnTo>
                  <a:pt x="26" y="158"/>
                </a:lnTo>
                <a:lnTo>
                  <a:pt x="14" y="149"/>
                </a:lnTo>
                <a:lnTo>
                  <a:pt x="12" y="146"/>
                </a:lnTo>
                <a:lnTo>
                  <a:pt x="8" y="142"/>
                </a:lnTo>
                <a:lnTo>
                  <a:pt x="6" y="140"/>
                </a:lnTo>
                <a:lnTo>
                  <a:pt x="4" y="135"/>
                </a:lnTo>
                <a:lnTo>
                  <a:pt x="2" y="132"/>
                </a:lnTo>
                <a:lnTo>
                  <a:pt x="0" y="128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1622619" y="993140"/>
            <a:ext cx="4308475" cy="1189038"/>
            <a:chOff x="668" y="1056"/>
            <a:chExt cx="2714" cy="749"/>
          </a:xfrm>
        </p:grpSpPr>
        <p:sp>
          <p:nvSpPr>
            <p:cNvPr id="32376" name="Freeform 42" descr="50%"/>
            <p:cNvSpPr>
              <a:spLocks/>
            </p:cNvSpPr>
            <p:nvPr/>
          </p:nvSpPr>
          <p:spPr bwMode="auto">
            <a:xfrm>
              <a:off x="1279" y="1546"/>
              <a:ext cx="284" cy="200"/>
            </a:xfrm>
            <a:custGeom>
              <a:avLst/>
              <a:gdLst>
                <a:gd name="T0" fmla="*/ 0 w 275"/>
                <a:gd name="T1" fmla="*/ 0 h 200"/>
                <a:gd name="T2" fmla="*/ 11 w 275"/>
                <a:gd name="T3" fmla="*/ 19 h 200"/>
                <a:gd name="T4" fmla="*/ 26 w 275"/>
                <a:gd name="T5" fmla="*/ 41 h 200"/>
                <a:gd name="T6" fmla="*/ 43 w 275"/>
                <a:gd name="T7" fmla="*/ 62 h 200"/>
                <a:gd name="T8" fmla="*/ 61 w 275"/>
                <a:gd name="T9" fmla="*/ 81 h 200"/>
                <a:gd name="T10" fmla="*/ 84 w 275"/>
                <a:gd name="T11" fmla="*/ 102 h 200"/>
                <a:gd name="T12" fmla="*/ 105 w 275"/>
                <a:gd name="T13" fmla="*/ 124 h 200"/>
                <a:gd name="T14" fmla="*/ 124 w 275"/>
                <a:gd name="T15" fmla="*/ 140 h 200"/>
                <a:gd name="T16" fmla="*/ 144 w 275"/>
                <a:gd name="T17" fmla="*/ 156 h 200"/>
                <a:gd name="T18" fmla="*/ 164 w 275"/>
                <a:gd name="T19" fmla="*/ 167 h 200"/>
                <a:gd name="T20" fmla="*/ 188 w 275"/>
                <a:gd name="T21" fmla="*/ 178 h 200"/>
                <a:gd name="T22" fmla="*/ 210 w 275"/>
                <a:gd name="T23" fmla="*/ 187 h 200"/>
                <a:gd name="T24" fmla="*/ 233 w 275"/>
                <a:gd name="T25" fmla="*/ 194 h 200"/>
                <a:gd name="T26" fmla="*/ 258 w 275"/>
                <a:gd name="T27" fmla="*/ 198 h 200"/>
                <a:gd name="T28" fmla="*/ 281 w 275"/>
                <a:gd name="T29" fmla="*/ 199 h 200"/>
                <a:gd name="T30" fmla="*/ 292 w 275"/>
                <a:gd name="T31" fmla="*/ 197 h 200"/>
                <a:gd name="T32" fmla="*/ 279 w 275"/>
                <a:gd name="T33" fmla="*/ 183 h 200"/>
                <a:gd name="T34" fmla="*/ 262 w 275"/>
                <a:gd name="T35" fmla="*/ 165 h 200"/>
                <a:gd name="T36" fmla="*/ 247 w 275"/>
                <a:gd name="T37" fmla="*/ 148 h 200"/>
                <a:gd name="T38" fmla="*/ 230 w 275"/>
                <a:gd name="T39" fmla="*/ 128 h 200"/>
                <a:gd name="T40" fmla="*/ 217 w 275"/>
                <a:gd name="T41" fmla="*/ 107 h 200"/>
                <a:gd name="T42" fmla="*/ 204 w 275"/>
                <a:gd name="T43" fmla="*/ 88 h 200"/>
                <a:gd name="T44" fmla="*/ 197 w 275"/>
                <a:gd name="T45" fmla="*/ 69 h 200"/>
                <a:gd name="T46" fmla="*/ 190 w 275"/>
                <a:gd name="T47" fmla="*/ 41 h 200"/>
                <a:gd name="T48" fmla="*/ 190 w 275"/>
                <a:gd name="T49" fmla="*/ 18 h 200"/>
                <a:gd name="T50" fmla="*/ 190 w 275"/>
                <a:gd name="T51" fmla="*/ 2 h 200"/>
                <a:gd name="T52" fmla="*/ 0 w 275"/>
                <a:gd name="T53" fmla="*/ 0 h 2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75"/>
                <a:gd name="T82" fmla="*/ 0 h 200"/>
                <a:gd name="T83" fmla="*/ 275 w 275"/>
                <a:gd name="T84" fmla="*/ 200 h 20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75" h="200">
                  <a:moveTo>
                    <a:pt x="0" y="0"/>
                  </a:moveTo>
                  <a:lnTo>
                    <a:pt x="11" y="19"/>
                  </a:lnTo>
                  <a:lnTo>
                    <a:pt x="24" y="41"/>
                  </a:lnTo>
                  <a:lnTo>
                    <a:pt x="41" y="62"/>
                  </a:lnTo>
                  <a:lnTo>
                    <a:pt x="57" y="81"/>
                  </a:lnTo>
                  <a:lnTo>
                    <a:pt x="78" y="102"/>
                  </a:lnTo>
                  <a:lnTo>
                    <a:pt x="99" y="124"/>
                  </a:lnTo>
                  <a:lnTo>
                    <a:pt x="116" y="140"/>
                  </a:lnTo>
                  <a:lnTo>
                    <a:pt x="135" y="156"/>
                  </a:lnTo>
                  <a:lnTo>
                    <a:pt x="154" y="167"/>
                  </a:lnTo>
                  <a:lnTo>
                    <a:pt x="176" y="178"/>
                  </a:lnTo>
                  <a:lnTo>
                    <a:pt x="197" y="187"/>
                  </a:lnTo>
                  <a:lnTo>
                    <a:pt x="219" y="194"/>
                  </a:lnTo>
                  <a:lnTo>
                    <a:pt x="242" y="198"/>
                  </a:lnTo>
                  <a:lnTo>
                    <a:pt x="263" y="199"/>
                  </a:lnTo>
                  <a:lnTo>
                    <a:pt x="274" y="197"/>
                  </a:lnTo>
                  <a:lnTo>
                    <a:pt x="261" y="183"/>
                  </a:lnTo>
                  <a:lnTo>
                    <a:pt x="246" y="165"/>
                  </a:lnTo>
                  <a:lnTo>
                    <a:pt x="231" y="148"/>
                  </a:lnTo>
                  <a:lnTo>
                    <a:pt x="216" y="128"/>
                  </a:lnTo>
                  <a:lnTo>
                    <a:pt x="203" y="107"/>
                  </a:lnTo>
                  <a:lnTo>
                    <a:pt x="192" y="88"/>
                  </a:lnTo>
                  <a:lnTo>
                    <a:pt x="185" y="69"/>
                  </a:lnTo>
                  <a:lnTo>
                    <a:pt x="178" y="41"/>
                  </a:lnTo>
                  <a:lnTo>
                    <a:pt x="178" y="18"/>
                  </a:lnTo>
                  <a:lnTo>
                    <a:pt x="178" y="2"/>
                  </a:lnTo>
                  <a:lnTo>
                    <a:pt x="0" y="0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77" name="Freeform 43" descr="50%"/>
            <p:cNvSpPr>
              <a:spLocks/>
            </p:cNvSpPr>
            <p:nvPr/>
          </p:nvSpPr>
          <p:spPr bwMode="auto">
            <a:xfrm>
              <a:off x="668" y="1056"/>
              <a:ext cx="2417" cy="650"/>
            </a:xfrm>
            <a:custGeom>
              <a:avLst/>
              <a:gdLst>
                <a:gd name="T0" fmla="*/ 28 w 2339"/>
                <a:gd name="T1" fmla="*/ 386 h 650"/>
                <a:gd name="T2" fmla="*/ 103 w 2339"/>
                <a:gd name="T3" fmla="*/ 360 h 650"/>
                <a:gd name="T4" fmla="*/ 219 w 2339"/>
                <a:gd name="T5" fmla="*/ 329 h 650"/>
                <a:gd name="T6" fmla="*/ 341 w 2339"/>
                <a:gd name="T7" fmla="*/ 306 h 650"/>
                <a:gd name="T8" fmla="*/ 461 w 2339"/>
                <a:gd name="T9" fmla="*/ 286 h 650"/>
                <a:gd name="T10" fmla="*/ 585 w 2339"/>
                <a:gd name="T11" fmla="*/ 265 h 650"/>
                <a:gd name="T12" fmla="*/ 686 w 2339"/>
                <a:gd name="T13" fmla="*/ 247 h 650"/>
                <a:gd name="T14" fmla="*/ 746 w 2339"/>
                <a:gd name="T15" fmla="*/ 218 h 650"/>
                <a:gd name="T16" fmla="*/ 804 w 2339"/>
                <a:gd name="T17" fmla="*/ 166 h 650"/>
                <a:gd name="T18" fmla="*/ 890 w 2339"/>
                <a:gd name="T19" fmla="*/ 91 h 650"/>
                <a:gd name="T20" fmla="*/ 978 w 2339"/>
                <a:gd name="T21" fmla="*/ 24 h 650"/>
                <a:gd name="T22" fmla="*/ 1039 w 2339"/>
                <a:gd name="T23" fmla="*/ 79 h 650"/>
                <a:gd name="T24" fmla="*/ 1076 w 2339"/>
                <a:gd name="T25" fmla="*/ 193 h 650"/>
                <a:gd name="T26" fmla="*/ 1096 w 2339"/>
                <a:gd name="T27" fmla="*/ 238 h 650"/>
                <a:gd name="T28" fmla="*/ 1241 w 2339"/>
                <a:gd name="T29" fmla="*/ 260 h 650"/>
                <a:gd name="T30" fmla="*/ 1386 w 2339"/>
                <a:gd name="T31" fmla="*/ 284 h 650"/>
                <a:gd name="T32" fmla="*/ 1496 w 2339"/>
                <a:gd name="T33" fmla="*/ 284 h 650"/>
                <a:gd name="T34" fmla="*/ 1612 w 2339"/>
                <a:gd name="T35" fmla="*/ 263 h 650"/>
                <a:gd name="T36" fmla="*/ 1701 w 2339"/>
                <a:gd name="T37" fmla="*/ 317 h 650"/>
                <a:gd name="T38" fmla="*/ 1789 w 2339"/>
                <a:gd name="T39" fmla="*/ 340 h 650"/>
                <a:gd name="T40" fmla="*/ 1899 w 2339"/>
                <a:gd name="T41" fmla="*/ 339 h 650"/>
                <a:gd name="T42" fmla="*/ 2016 w 2339"/>
                <a:gd name="T43" fmla="*/ 300 h 650"/>
                <a:gd name="T44" fmla="*/ 2145 w 2339"/>
                <a:gd name="T45" fmla="*/ 204 h 650"/>
                <a:gd name="T46" fmla="*/ 2297 w 2339"/>
                <a:gd name="T47" fmla="*/ 94 h 650"/>
                <a:gd name="T48" fmla="*/ 2448 w 2339"/>
                <a:gd name="T49" fmla="*/ 49 h 650"/>
                <a:gd name="T50" fmla="*/ 2455 w 2339"/>
                <a:gd name="T51" fmla="*/ 87 h 650"/>
                <a:gd name="T52" fmla="*/ 2382 w 2339"/>
                <a:gd name="T53" fmla="*/ 166 h 650"/>
                <a:gd name="T54" fmla="*/ 2297 w 2339"/>
                <a:gd name="T55" fmla="*/ 244 h 650"/>
                <a:gd name="T56" fmla="*/ 2242 w 2339"/>
                <a:gd name="T57" fmla="*/ 322 h 650"/>
                <a:gd name="T58" fmla="*/ 2242 w 2339"/>
                <a:gd name="T59" fmla="*/ 403 h 650"/>
                <a:gd name="T60" fmla="*/ 2303 w 2339"/>
                <a:gd name="T61" fmla="*/ 486 h 650"/>
                <a:gd name="T62" fmla="*/ 2378 w 2339"/>
                <a:gd name="T63" fmla="*/ 549 h 650"/>
                <a:gd name="T64" fmla="*/ 2446 w 2339"/>
                <a:gd name="T65" fmla="*/ 599 h 650"/>
                <a:gd name="T66" fmla="*/ 2448 w 2339"/>
                <a:gd name="T67" fmla="*/ 624 h 650"/>
                <a:gd name="T68" fmla="*/ 2355 w 2339"/>
                <a:gd name="T69" fmla="*/ 622 h 650"/>
                <a:gd name="T70" fmla="*/ 2270 w 2339"/>
                <a:gd name="T71" fmla="*/ 603 h 650"/>
                <a:gd name="T72" fmla="*/ 2191 w 2339"/>
                <a:gd name="T73" fmla="*/ 567 h 650"/>
                <a:gd name="T74" fmla="*/ 2059 w 2339"/>
                <a:gd name="T75" fmla="*/ 494 h 650"/>
                <a:gd name="T76" fmla="*/ 1899 w 2339"/>
                <a:gd name="T77" fmla="*/ 483 h 650"/>
                <a:gd name="T78" fmla="*/ 1704 w 2339"/>
                <a:gd name="T79" fmla="*/ 503 h 650"/>
                <a:gd name="T80" fmla="*/ 1581 w 2339"/>
                <a:gd name="T81" fmla="*/ 546 h 650"/>
                <a:gd name="T82" fmla="*/ 1541 w 2339"/>
                <a:gd name="T83" fmla="*/ 596 h 650"/>
                <a:gd name="T84" fmla="*/ 1366 w 2339"/>
                <a:gd name="T85" fmla="*/ 592 h 650"/>
                <a:gd name="T86" fmla="*/ 1220 w 2339"/>
                <a:gd name="T87" fmla="*/ 633 h 650"/>
                <a:gd name="T88" fmla="*/ 676 w 2339"/>
                <a:gd name="T89" fmla="*/ 649 h 650"/>
                <a:gd name="T90" fmla="*/ 364 w 2339"/>
                <a:gd name="T91" fmla="*/ 621 h 650"/>
                <a:gd name="T92" fmla="*/ 90 w 2339"/>
                <a:gd name="T93" fmla="*/ 540 h 650"/>
                <a:gd name="T94" fmla="*/ 90 w 2339"/>
                <a:gd name="T95" fmla="*/ 498 h 650"/>
                <a:gd name="T96" fmla="*/ 29 w 2339"/>
                <a:gd name="T97" fmla="*/ 448 h 650"/>
                <a:gd name="T98" fmla="*/ 5 w 2339"/>
                <a:gd name="T99" fmla="*/ 414 h 6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339"/>
                <a:gd name="T151" fmla="*/ 0 h 650"/>
                <a:gd name="T152" fmla="*/ 2339 w 2339"/>
                <a:gd name="T153" fmla="*/ 650 h 6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339" h="650">
                  <a:moveTo>
                    <a:pt x="0" y="402"/>
                  </a:moveTo>
                  <a:lnTo>
                    <a:pt x="8" y="396"/>
                  </a:lnTo>
                  <a:lnTo>
                    <a:pt x="26" y="386"/>
                  </a:lnTo>
                  <a:lnTo>
                    <a:pt x="53" y="375"/>
                  </a:lnTo>
                  <a:lnTo>
                    <a:pt x="73" y="369"/>
                  </a:lnTo>
                  <a:lnTo>
                    <a:pt x="97" y="360"/>
                  </a:lnTo>
                  <a:lnTo>
                    <a:pt x="134" y="348"/>
                  </a:lnTo>
                  <a:lnTo>
                    <a:pt x="170" y="338"/>
                  </a:lnTo>
                  <a:lnTo>
                    <a:pt x="205" y="329"/>
                  </a:lnTo>
                  <a:lnTo>
                    <a:pt x="240" y="320"/>
                  </a:lnTo>
                  <a:lnTo>
                    <a:pt x="278" y="313"/>
                  </a:lnTo>
                  <a:lnTo>
                    <a:pt x="319" y="306"/>
                  </a:lnTo>
                  <a:lnTo>
                    <a:pt x="360" y="298"/>
                  </a:lnTo>
                  <a:lnTo>
                    <a:pt x="396" y="292"/>
                  </a:lnTo>
                  <a:lnTo>
                    <a:pt x="432" y="286"/>
                  </a:lnTo>
                  <a:lnTo>
                    <a:pt x="464" y="280"/>
                  </a:lnTo>
                  <a:lnTo>
                    <a:pt x="510" y="271"/>
                  </a:lnTo>
                  <a:lnTo>
                    <a:pt x="548" y="265"/>
                  </a:lnTo>
                  <a:lnTo>
                    <a:pt x="584" y="259"/>
                  </a:lnTo>
                  <a:lnTo>
                    <a:pt x="615" y="254"/>
                  </a:lnTo>
                  <a:lnTo>
                    <a:pt x="643" y="247"/>
                  </a:lnTo>
                  <a:lnTo>
                    <a:pt x="667" y="237"/>
                  </a:lnTo>
                  <a:lnTo>
                    <a:pt x="683" y="229"/>
                  </a:lnTo>
                  <a:lnTo>
                    <a:pt x="699" y="218"/>
                  </a:lnTo>
                  <a:lnTo>
                    <a:pt x="715" y="204"/>
                  </a:lnTo>
                  <a:lnTo>
                    <a:pt x="732" y="186"/>
                  </a:lnTo>
                  <a:lnTo>
                    <a:pt x="753" y="166"/>
                  </a:lnTo>
                  <a:lnTo>
                    <a:pt x="779" y="140"/>
                  </a:lnTo>
                  <a:lnTo>
                    <a:pt x="804" y="116"/>
                  </a:lnTo>
                  <a:lnTo>
                    <a:pt x="833" y="91"/>
                  </a:lnTo>
                  <a:lnTo>
                    <a:pt x="858" y="67"/>
                  </a:lnTo>
                  <a:lnTo>
                    <a:pt x="886" y="46"/>
                  </a:lnTo>
                  <a:lnTo>
                    <a:pt x="915" y="24"/>
                  </a:lnTo>
                  <a:lnTo>
                    <a:pt x="950" y="0"/>
                  </a:lnTo>
                  <a:lnTo>
                    <a:pt x="961" y="42"/>
                  </a:lnTo>
                  <a:lnTo>
                    <a:pt x="973" y="79"/>
                  </a:lnTo>
                  <a:lnTo>
                    <a:pt x="987" y="118"/>
                  </a:lnTo>
                  <a:lnTo>
                    <a:pt x="999" y="159"/>
                  </a:lnTo>
                  <a:lnTo>
                    <a:pt x="1007" y="193"/>
                  </a:lnTo>
                  <a:lnTo>
                    <a:pt x="1004" y="214"/>
                  </a:lnTo>
                  <a:lnTo>
                    <a:pt x="991" y="233"/>
                  </a:lnTo>
                  <a:lnTo>
                    <a:pt x="1027" y="238"/>
                  </a:lnTo>
                  <a:lnTo>
                    <a:pt x="1064" y="244"/>
                  </a:lnTo>
                  <a:lnTo>
                    <a:pt x="1111" y="252"/>
                  </a:lnTo>
                  <a:lnTo>
                    <a:pt x="1162" y="260"/>
                  </a:lnTo>
                  <a:lnTo>
                    <a:pt x="1215" y="270"/>
                  </a:lnTo>
                  <a:lnTo>
                    <a:pt x="1255" y="278"/>
                  </a:lnTo>
                  <a:lnTo>
                    <a:pt x="1298" y="284"/>
                  </a:lnTo>
                  <a:lnTo>
                    <a:pt x="1339" y="288"/>
                  </a:lnTo>
                  <a:lnTo>
                    <a:pt x="1374" y="291"/>
                  </a:lnTo>
                  <a:lnTo>
                    <a:pt x="1401" y="284"/>
                  </a:lnTo>
                  <a:lnTo>
                    <a:pt x="1426" y="271"/>
                  </a:lnTo>
                  <a:lnTo>
                    <a:pt x="1452" y="254"/>
                  </a:lnTo>
                  <a:lnTo>
                    <a:pt x="1510" y="263"/>
                  </a:lnTo>
                  <a:lnTo>
                    <a:pt x="1572" y="278"/>
                  </a:lnTo>
                  <a:lnTo>
                    <a:pt x="1625" y="287"/>
                  </a:lnTo>
                  <a:lnTo>
                    <a:pt x="1593" y="317"/>
                  </a:lnTo>
                  <a:lnTo>
                    <a:pt x="1613" y="324"/>
                  </a:lnTo>
                  <a:lnTo>
                    <a:pt x="1643" y="333"/>
                  </a:lnTo>
                  <a:lnTo>
                    <a:pt x="1675" y="340"/>
                  </a:lnTo>
                  <a:lnTo>
                    <a:pt x="1711" y="345"/>
                  </a:lnTo>
                  <a:lnTo>
                    <a:pt x="1744" y="342"/>
                  </a:lnTo>
                  <a:lnTo>
                    <a:pt x="1779" y="339"/>
                  </a:lnTo>
                  <a:lnTo>
                    <a:pt x="1816" y="332"/>
                  </a:lnTo>
                  <a:lnTo>
                    <a:pt x="1854" y="320"/>
                  </a:lnTo>
                  <a:lnTo>
                    <a:pt x="1888" y="300"/>
                  </a:lnTo>
                  <a:lnTo>
                    <a:pt x="1934" y="270"/>
                  </a:lnTo>
                  <a:lnTo>
                    <a:pt x="1966" y="243"/>
                  </a:lnTo>
                  <a:lnTo>
                    <a:pt x="2009" y="204"/>
                  </a:lnTo>
                  <a:lnTo>
                    <a:pt x="2054" y="159"/>
                  </a:lnTo>
                  <a:lnTo>
                    <a:pt x="2107" y="122"/>
                  </a:lnTo>
                  <a:lnTo>
                    <a:pt x="2151" y="94"/>
                  </a:lnTo>
                  <a:lnTo>
                    <a:pt x="2197" y="71"/>
                  </a:lnTo>
                  <a:lnTo>
                    <a:pt x="2240" y="56"/>
                  </a:lnTo>
                  <a:lnTo>
                    <a:pt x="2293" y="49"/>
                  </a:lnTo>
                  <a:lnTo>
                    <a:pt x="2338" y="52"/>
                  </a:lnTo>
                  <a:lnTo>
                    <a:pt x="2315" y="71"/>
                  </a:lnTo>
                  <a:lnTo>
                    <a:pt x="2299" y="87"/>
                  </a:lnTo>
                  <a:lnTo>
                    <a:pt x="2291" y="100"/>
                  </a:lnTo>
                  <a:lnTo>
                    <a:pt x="2257" y="145"/>
                  </a:lnTo>
                  <a:lnTo>
                    <a:pt x="2231" y="166"/>
                  </a:lnTo>
                  <a:lnTo>
                    <a:pt x="2200" y="189"/>
                  </a:lnTo>
                  <a:lnTo>
                    <a:pt x="2173" y="217"/>
                  </a:lnTo>
                  <a:lnTo>
                    <a:pt x="2151" y="244"/>
                  </a:lnTo>
                  <a:lnTo>
                    <a:pt x="2132" y="271"/>
                  </a:lnTo>
                  <a:lnTo>
                    <a:pt x="2114" y="299"/>
                  </a:lnTo>
                  <a:lnTo>
                    <a:pt x="2100" y="322"/>
                  </a:lnTo>
                  <a:lnTo>
                    <a:pt x="2092" y="347"/>
                  </a:lnTo>
                  <a:lnTo>
                    <a:pt x="2089" y="375"/>
                  </a:lnTo>
                  <a:lnTo>
                    <a:pt x="2100" y="403"/>
                  </a:lnTo>
                  <a:lnTo>
                    <a:pt x="2114" y="434"/>
                  </a:lnTo>
                  <a:lnTo>
                    <a:pt x="2134" y="460"/>
                  </a:lnTo>
                  <a:lnTo>
                    <a:pt x="2157" y="486"/>
                  </a:lnTo>
                  <a:lnTo>
                    <a:pt x="2178" y="507"/>
                  </a:lnTo>
                  <a:lnTo>
                    <a:pt x="2202" y="526"/>
                  </a:lnTo>
                  <a:lnTo>
                    <a:pt x="2227" y="549"/>
                  </a:lnTo>
                  <a:lnTo>
                    <a:pt x="2256" y="571"/>
                  </a:lnTo>
                  <a:lnTo>
                    <a:pt x="2273" y="586"/>
                  </a:lnTo>
                  <a:lnTo>
                    <a:pt x="2291" y="599"/>
                  </a:lnTo>
                  <a:lnTo>
                    <a:pt x="2308" y="610"/>
                  </a:lnTo>
                  <a:lnTo>
                    <a:pt x="2320" y="623"/>
                  </a:lnTo>
                  <a:lnTo>
                    <a:pt x="2293" y="624"/>
                  </a:lnTo>
                  <a:lnTo>
                    <a:pt x="2261" y="624"/>
                  </a:lnTo>
                  <a:lnTo>
                    <a:pt x="2231" y="625"/>
                  </a:lnTo>
                  <a:lnTo>
                    <a:pt x="2205" y="622"/>
                  </a:lnTo>
                  <a:lnTo>
                    <a:pt x="2173" y="618"/>
                  </a:lnTo>
                  <a:lnTo>
                    <a:pt x="2149" y="611"/>
                  </a:lnTo>
                  <a:lnTo>
                    <a:pt x="2126" y="603"/>
                  </a:lnTo>
                  <a:lnTo>
                    <a:pt x="2103" y="593"/>
                  </a:lnTo>
                  <a:lnTo>
                    <a:pt x="2076" y="581"/>
                  </a:lnTo>
                  <a:lnTo>
                    <a:pt x="2052" y="567"/>
                  </a:lnTo>
                  <a:lnTo>
                    <a:pt x="2006" y="537"/>
                  </a:lnTo>
                  <a:lnTo>
                    <a:pt x="1974" y="518"/>
                  </a:lnTo>
                  <a:lnTo>
                    <a:pt x="1929" y="494"/>
                  </a:lnTo>
                  <a:lnTo>
                    <a:pt x="1886" y="488"/>
                  </a:lnTo>
                  <a:lnTo>
                    <a:pt x="1840" y="490"/>
                  </a:lnTo>
                  <a:lnTo>
                    <a:pt x="1779" y="483"/>
                  </a:lnTo>
                  <a:lnTo>
                    <a:pt x="1722" y="490"/>
                  </a:lnTo>
                  <a:lnTo>
                    <a:pt x="1660" y="492"/>
                  </a:lnTo>
                  <a:lnTo>
                    <a:pt x="1596" y="503"/>
                  </a:lnTo>
                  <a:lnTo>
                    <a:pt x="1529" y="518"/>
                  </a:lnTo>
                  <a:lnTo>
                    <a:pt x="1489" y="533"/>
                  </a:lnTo>
                  <a:lnTo>
                    <a:pt x="1481" y="546"/>
                  </a:lnTo>
                  <a:lnTo>
                    <a:pt x="1489" y="559"/>
                  </a:lnTo>
                  <a:lnTo>
                    <a:pt x="1521" y="578"/>
                  </a:lnTo>
                  <a:lnTo>
                    <a:pt x="1443" y="596"/>
                  </a:lnTo>
                  <a:lnTo>
                    <a:pt x="1333" y="623"/>
                  </a:lnTo>
                  <a:lnTo>
                    <a:pt x="1309" y="604"/>
                  </a:lnTo>
                  <a:lnTo>
                    <a:pt x="1279" y="592"/>
                  </a:lnTo>
                  <a:lnTo>
                    <a:pt x="1250" y="584"/>
                  </a:lnTo>
                  <a:lnTo>
                    <a:pt x="1204" y="583"/>
                  </a:lnTo>
                  <a:lnTo>
                    <a:pt x="1143" y="633"/>
                  </a:lnTo>
                  <a:lnTo>
                    <a:pt x="1092" y="596"/>
                  </a:lnTo>
                  <a:lnTo>
                    <a:pt x="709" y="646"/>
                  </a:lnTo>
                  <a:lnTo>
                    <a:pt x="633" y="649"/>
                  </a:lnTo>
                  <a:lnTo>
                    <a:pt x="562" y="644"/>
                  </a:lnTo>
                  <a:lnTo>
                    <a:pt x="489" y="638"/>
                  </a:lnTo>
                  <a:lnTo>
                    <a:pt x="341" y="621"/>
                  </a:lnTo>
                  <a:lnTo>
                    <a:pt x="208" y="589"/>
                  </a:lnTo>
                  <a:lnTo>
                    <a:pt x="135" y="564"/>
                  </a:lnTo>
                  <a:lnTo>
                    <a:pt x="84" y="540"/>
                  </a:lnTo>
                  <a:lnTo>
                    <a:pt x="138" y="530"/>
                  </a:lnTo>
                  <a:lnTo>
                    <a:pt x="105" y="512"/>
                  </a:lnTo>
                  <a:lnTo>
                    <a:pt x="84" y="498"/>
                  </a:lnTo>
                  <a:lnTo>
                    <a:pt x="47" y="468"/>
                  </a:lnTo>
                  <a:lnTo>
                    <a:pt x="38" y="460"/>
                  </a:lnTo>
                  <a:lnTo>
                    <a:pt x="27" y="448"/>
                  </a:lnTo>
                  <a:lnTo>
                    <a:pt x="19" y="439"/>
                  </a:lnTo>
                  <a:lnTo>
                    <a:pt x="13" y="424"/>
                  </a:lnTo>
                  <a:lnTo>
                    <a:pt x="5" y="414"/>
                  </a:lnTo>
                  <a:lnTo>
                    <a:pt x="0" y="402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876" y="1476"/>
              <a:ext cx="59" cy="51"/>
              <a:chOff x="1008" y="1648"/>
              <a:chExt cx="57" cy="51"/>
            </a:xfrm>
          </p:grpSpPr>
          <p:sp>
            <p:nvSpPr>
              <p:cNvPr id="32392" name="Oval 45" descr="50%"/>
              <p:cNvSpPr>
                <a:spLocks noChangeArrowheads="1"/>
              </p:cNvSpPr>
              <p:nvPr/>
            </p:nvSpPr>
            <p:spPr bwMode="auto">
              <a:xfrm>
                <a:off x="1008" y="1648"/>
                <a:ext cx="57" cy="51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93" name="Arc 46" descr="50%"/>
              <p:cNvSpPr>
                <a:spLocks/>
              </p:cNvSpPr>
              <p:nvPr/>
            </p:nvSpPr>
            <p:spPr bwMode="auto">
              <a:xfrm>
                <a:off x="1019" y="1654"/>
                <a:ext cx="42" cy="38"/>
              </a:xfrm>
              <a:custGeom>
                <a:avLst/>
                <a:gdLst>
                  <a:gd name="T0" fmla="*/ 0 w 43200"/>
                  <a:gd name="T1" fmla="*/ 0 h 42819"/>
                  <a:gd name="T2" fmla="*/ 0 w 43200"/>
                  <a:gd name="T3" fmla="*/ 0 h 42819"/>
                  <a:gd name="T4" fmla="*/ 0 w 43200"/>
                  <a:gd name="T5" fmla="*/ 0 h 42819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2819"/>
                  <a:gd name="T11" fmla="*/ 43200 w 43200"/>
                  <a:gd name="T12" fmla="*/ 42819 h 4281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2819" fill="none" extrusionOk="0">
                    <a:moveTo>
                      <a:pt x="36091" y="5202"/>
                    </a:moveTo>
                    <a:cubicBezTo>
                      <a:pt x="40617" y="9296"/>
                      <a:pt x="43200" y="15115"/>
                      <a:pt x="43200" y="21219"/>
                    </a:cubicBezTo>
                    <a:cubicBezTo>
                      <a:pt x="43200" y="33148"/>
                      <a:pt x="33529" y="42819"/>
                      <a:pt x="21600" y="42819"/>
                    </a:cubicBezTo>
                    <a:cubicBezTo>
                      <a:pt x="9670" y="42819"/>
                      <a:pt x="0" y="33148"/>
                      <a:pt x="0" y="21219"/>
                    </a:cubicBezTo>
                    <a:cubicBezTo>
                      <a:pt x="-1" y="10848"/>
                      <a:pt x="7370" y="1941"/>
                      <a:pt x="17558" y="0"/>
                    </a:cubicBezTo>
                  </a:path>
                  <a:path w="43200" h="42819" stroke="0" extrusionOk="0">
                    <a:moveTo>
                      <a:pt x="36091" y="5202"/>
                    </a:moveTo>
                    <a:cubicBezTo>
                      <a:pt x="40617" y="9296"/>
                      <a:pt x="43200" y="15115"/>
                      <a:pt x="43200" y="21219"/>
                    </a:cubicBezTo>
                    <a:cubicBezTo>
                      <a:pt x="43200" y="33148"/>
                      <a:pt x="33529" y="42819"/>
                      <a:pt x="21600" y="42819"/>
                    </a:cubicBezTo>
                    <a:cubicBezTo>
                      <a:pt x="9670" y="42819"/>
                      <a:pt x="0" y="33148"/>
                      <a:pt x="0" y="21219"/>
                    </a:cubicBezTo>
                    <a:cubicBezTo>
                      <a:pt x="-1" y="10848"/>
                      <a:pt x="7370" y="1941"/>
                      <a:pt x="17558" y="0"/>
                    </a:cubicBezTo>
                    <a:lnTo>
                      <a:pt x="21600" y="21219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0" cap="rnd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47"/>
            <p:cNvGrpSpPr>
              <a:grpSpLocks/>
            </p:cNvGrpSpPr>
            <p:nvPr/>
          </p:nvGrpSpPr>
          <p:grpSpPr bwMode="auto">
            <a:xfrm>
              <a:off x="1023" y="1526"/>
              <a:ext cx="158" cy="114"/>
              <a:chOff x="1151" y="1698"/>
              <a:chExt cx="153" cy="114"/>
            </a:xfrm>
          </p:grpSpPr>
          <p:sp>
            <p:nvSpPr>
              <p:cNvPr id="32387" name="Arc 48" descr="50%"/>
              <p:cNvSpPr>
                <a:spLocks/>
              </p:cNvSpPr>
              <p:nvPr/>
            </p:nvSpPr>
            <p:spPr bwMode="auto">
              <a:xfrm>
                <a:off x="1183" y="1698"/>
                <a:ext cx="22" cy="114"/>
              </a:xfrm>
              <a:custGeom>
                <a:avLst/>
                <a:gdLst>
                  <a:gd name="T0" fmla="*/ 0 w 25027"/>
                  <a:gd name="T1" fmla="*/ 0 h 43200"/>
                  <a:gd name="T2" fmla="*/ 0 w 25027"/>
                  <a:gd name="T3" fmla="*/ 0 h 43200"/>
                  <a:gd name="T4" fmla="*/ 0 w 250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5027"/>
                  <a:gd name="T10" fmla="*/ 0 h 43200"/>
                  <a:gd name="T11" fmla="*/ 25027 w 250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027" h="43200" fill="none" extrusionOk="0">
                    <a:moveTo>
                      <a:pt x="2291" y="29"/>
                    </a:moveTo>
                    <a:cubicBezTo>
                      <a:pt x="2670" y="9"/>
                      <a:pt x="3048" y="-1"/>
                      <a:pt x="3427" y="0"/>
                    </a:cubicBezTo>
                    <a:cubicBezTo>
                      <a:pt x="15356" y="0"/>
                      <a:pt x="25027" y="9670"/>
                      <a:pt x="25027" y="21600"/>
                    </a:cubicBezTo>
                    <a:cubicBezTo>
                      <a:pt x="25027" y="33529"/>
                      <a:pt x="15356" y="43200"/>
                      <a:pt x="3427" y="43200"/>
                    </a:cubicBezTo>
                    <a:cubicBezTo>
                      <a:pt x="2279" y="43200"/>
                      <a:pt x="1133" y="43108"/>
                      <a:pt x="-1" y="42926"/>
                    </a:cubicBezTo>
                  </a:path>
                  <a:path w="25027" h="43200" stroke="0" extrusionOk="0">
                    <a:moveTo>
                      <a:pt x="2291" y="29"/>
                    </a:moveTo>
                    <a:cubicBezTo>
                      <a:pt x="2670" y="9"/>
                      <a:pt x="3048" y="-1"/>
                      <a:pt x="3427" y="0"/>
                    </a:cubicBezTo>
                    <a:cubicBezTo>
                      <a:pt x="15356" y="0"/>
                      <a:pt x="25027" y="9670"/>
                      <a:pt x="25027" y="21600"/>
                    </a:cubicBezTo>
                    <a:cubicBezTo>
                      <a:pt x="25027" y="33529"/>
                      <a:pt x="15356" y="43200"/>
                      <a:pt x="3427" y="43200"/>
                    </a:cubicBezTo>
                    <a:cubicBezTo>
                      <a:pt x="2279" y="43200"/>
                      <a:pt x="1133" y="43108"/>
                      <a:pt x="-1" y="42926"/>
                    </a:cubicBezTo>
                    <a:lnTo>
                      <a:pt x="3427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88" name="Arc 49" descr="50%"/>
              <p:cNvSpPr>
                <a:spLocks/>
              </p:cNvSpPr>
              <p:nvPr/>
            </p:nvSpPr>
            <p:spPr bwMode="auto">
              <a:xfrm>
                <a:off x="1151" y="1698"/>
                <a:ext cx="26" cy="114"/>
              </a:xfrm>
              <a:custGeom>
                <a:avLst/>
                <a:gdLst>
                  <a:gd name="T0" fmla="*/ 0 w 27870"/>
                  <a:gd name="T1" fmla="*/ 0 h 43200"/>
                  <a:gd name="T2" fmla="*/ 0 w 27870"/>
                  <a:gd name="T3" fmla="*/ 0 h 43200"/>
                  <a:gd name="T4" fmla="*/ 0 w 2787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7870"/>
                  <a:gd name="T10" fmla="*/ 0 h 43200"/>
                  <a:gd name="T11" fmla="*/ 27870 w 2787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870" h="43200" fill="none" extrusionOk="0">
                    <a:moveTo>
                      <a:pt x="5217" y="25"/>
                    </a:moveTo>
                    <a:cubicBezTo>
                      <a:pt x="5568" y="8"/>
                      <a:pt x="5919" y="-1"/>
                      <a:pt x="6270" y="0"/>
                    </a:cubicBezTo>
                    <a:cubicBezTo>
                      <a:pt x="18199" y="0"/>
                      <a:pt x="27870" y="9670"/>
                      <a:pt x="27870" y="21600"/>
                    </a:cubicBezTo>
                    <a:cubicBezTo>
                      <a:pt x="27870" y="33529"/>
                      <a:pt x="18199" y="43200"/>
                      <a:pt x="6270" y="43200"/>
                    </a:cubicBezTo>
                    <a:cubicBezTo>
                      <a:pt x="4145" y="43200"/>
                      <a:pt x="2032" y="42886"/>
                      <a:pt x="0" y="42269"/>
                    </a:cubicBezTo>
                  </a:path>
                  <a:path w="27870" h="43200" stroke="0" extrusionOk="0">
                    <a:moveTo>
                      <a:pt x="5217" y="25"/>
                    </a:moveTo>
                    <a:cubicBezTo>
                      <a:pt x="5568" y="8"/>
                      <a:pt x="5919" y="-1"/>
                      <a:pt x="6270" y="0"/>
                    </a:cubicBezTo>
                    <a:cubicBezTo>
                      <a:pt x="18199" y="0"/>
                      <a:pt x="27870" y="9670"/>
                      <a:pt x="27870" y="21600"/>
                    </a:cubicBezTo>
                    <a:cubicBezTo>
                      <a:pt x="27870" y="33529"/>
                      <a:pt x="18199" y="43200"/>
                      <a:pt x="6270" y="43200"/>
                    </a:cubicBezTo>
                    <a:cubicBezTo>
                      <a:pt x="4145" y="43200"/>
                      <a:pt x="2032" y="42886"/>
                      <a:pt x="0" y="42269"/>
                    </a:cubicBezTo>
                    <a:lnTo>
                      <a:pt x="6270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89" name="Arc 50" descr="50%"/>
              <p:cNvSpPr>
                <a:spLocks/>
              </p:cNvSpPr>
              <p:nvPr/>
            </p:nvSpPr>
            <p:spPr bwMode="auto">
              <a:xfrm>
                <a:off x="1215" y="1698"/>
                <a:ext cx="23" cy="114"/>
              </a:xfrm>
              <a:custGeom>
                <a:avLst/>
                <a:gdLst>
                  <a:gd name="T0" fmla="*/ 0 w 24942"/>
                  <a:gd name="T1" fmla="*/ 0 h 43200"/>
                  <a:gd name="T2" fmla="*/ 0 w 24942"/>
                  <a:gd name="T3" fmla="*/ 0 h 43200"/>
                  <a:gd name="T4" fmla="*/ 0 w 24942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4942"/>
                  <a:gd name="T10" fmla="*/ 0 h 43200"/>
                  <a:gd name="T11" fmla="*/ 24942 w 24942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942" h="43200" fill="none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</a:path>
                  <a:path w="24942" h="43200" stroke="0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  <a:lnTo>
                      <a:pt x="3342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90" name="Arc 51" descr="50%"/>
              <p:cNvSpPr>
                <a:spLocks/>
              </p:cNvSpPr>
              <p:nvPr/>
            </p:nvSpPr>
            <p:spPr bwMode="auto">
              <a:xfrm>
                <a:off x="1246" y="1698"/>
                <a:ext cx="23" cy="114"/>
              </a:xfrm>
              <a:custGeom>
                <a:avLst/>
                <a:gdLst>
                  <a:gd name="T0" fmla="*/ 0 w 24942"/>
                  <a:gd name="T1" fmla="*/ 0 h 43200"/>
                  <a:gd name="T2" fmla="*/ 0 w 24942"/>
                  <a:gd name="T3" fmla="*/ 0 h 43200"/>
                  <a:gd name="T4" fmla="*/ 0 w 24942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4942"/>
                  <a:gd name="T10" fmla="*/ 0 h 43200"/>
                  <a:gd name="T11" fmla="*/ 24942 w 24942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942" h="43200" fill="none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</a:path>
                  <a:path w="24942" h="43200" stroke="0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  <a:lnTo>
                      <a:pt x="3342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91" name="Arc 52" descr="50%"/>
              <p:cNvSpPr>
                <a:spLocks/>
              </p:cNvSpPr>
              <p:nvPr/>
            </p:nvSpPr>
            <p:spPr bwMode="auto">
              <a:xfrm>
                <a:off x="1281" y="1698"/>
                <a:ext cx="23" cy="114"/>
              </a:xfrm>
              <a:custGeom>
                <a:avLst/>
                <a:gdLst>
                  <a:gd name="T0" fmla="*/ 0 w 24942"/>
                  <a:gd name="T1" fmla="*/ 0 h 43200"/>
                  <a:gd name="T2" fmla="*/ 0 w 24942"/>
                  <a:gd name="T3" fmla="*/ 0 h 43200"/>
                  <a:gd name="T4" fmla="*/ 0 w 24942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4942"/>
                  <a:gd name="T10" fmla="*/ 0 h 43200"/>
                  <a:gd name="T11" fmla="*/ 24942 w 24942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942" h="43200" fill="none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</a:path>
                  <a:path w="24942" h="43200" stroke="0" extrusionOk="0">
                    <a:moveTo>
                      <a:pt x="2236" y="28"/>
                    </a:moveTo>
                    <a:cubicBezTo>
                      <a:pt x="2604" y="9"/>
                      <a:pt x="2973" y="-1"/>
                      <a:pt x="3342" y="0"/>
                    </a:cubicBezTo>
                    <a:cubicBezTo>
                      <a:pt x="15271" y="0"/>
                      <a:pt x="24942" y="9670"/>
                      <a:pt x="24942" y="21600"/>
                    </a:cubicBezTo>
                    <a:cubicBezTo>
                      <a:pt x="24942" y="33529"/>
                      <a:pt x="15271" y="43200"/>
                      <a:pt x="3342" y="43200"/>
                    </a:cubicBezTo>
                    <a:cubicBezTo>
                      <a:pt x="2222" y="43200"/>
                      <a:pt x="1105" y="43113"/>
                      <a:pt x="0" y="42939"/>
                    </a:cubicBezTo>
                    <a:lnTo>
                      <a:pt x="3342" y="21600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2380" name="Freeform 53" descr="50%"/>
            <p:cNvSpPr>
              <a:spLocks/>
            </p:cNvSpPr>
            <p:nvPr/>
          </p:nvSpPr>
          <p:spPr bwMode="auto">
            <a:xfrm>
              <a:off x="674" y="1064"/>
              <a:ext cx="2399" cy="434"/>
            </a:xfrm>
            <a:custGeom>
              <a:avLst/>
              <a:gdLst>
                <a:gd name="T0" fmla="*/ 54 w 2322"/>
                <a:gd name="T1" fmla="*/ 367 h 434"/>
                <a:gd name="T2" fmla="*/ 168 w 2322"/>
                <a:gd name="T3" fmla="*/ 331 h 434"/>
                <a:gd name="T4" fmla="*/ 333 w 2322"/>
                <a:gd name="T5" fmla="*/ 297 h 434"/>
                <a:gd name="T6" fmla="*/ 498 w 2322"/>
                <a:gd name="T7" fmla="*/ 271 h 434"/>
                <a:gd name="T8" fmla="*/ 655 w 2322"/>
                <a:gd name="T9" fmla="*/ 245 h 434"/>
                <a:gd name="T10" fmla="*/ 746 w 2322"/>
                <a:gd name="T11" fmla="*/ 208 h 434"/>
                <a:gd name="T12" fmla="*/ 828 w 2322"/>
                <a:gd name="T13" fmla="*/ 135 h 434"/>
                <a:gd name="T14" fmla="*/ 945 w 2322"/>
                <a:gd name="T15" fmla="*/ 40 h 434"/>
                <a:gd name="T16" fmla="*/ 1030 w 2322"/>
                <a:gd name="T17" fmla="*/ 77 h 434"/>
                <a:gd name="T18" fmla="*/ 1065 w 2322"/>
                <a:gd name="T19" fmla="*/ 187 h 434"/>
                <a:gd name="T20" fmla="*/ 1128 w 2322"/>
                <a:gd name="T21" fmla="*/ 237 h 434"/>
                <a:gd name="T22" fmla="*/ 1332 w 2322"/>
                <a:gd name="T23" fmla="*/ 270 h 434"/>
                <a:gd name="T24" fmla="*/ 1487 w 2322"/>
                <a:gd name="T25" fmla="*/ 275 h 434"/>
                <a:gd name="T26" fmla="*/ 1670 w 2322"/>
                <a:gd name="T27" fmla="*/ 270 h 434"/>
                <a:gd name="T28" fmla="*/ 1744 w 2322"/>
                <a:gd name="T29" fmla="*/ 324 h 434"/>
                <a:gd name="T30" fmla="*/ 1890 w 2322"/>
                <a:gd name="T31" fmla="*/ 331 h 434"/>
                <a:gd name="T32" fmla="*/ 2055 w 2322"/>
                <a:gd name="T33" fmla="*/ 262 h 434"/>
                <a:gd name="T34" fmla="*/ 2185 w 2322"/>
                <a:gd name="T35" fmla="*/ 152 h 434"/>
                <a:gd name="T36" fmla="*/ 2288 w 2322"/>
                <a:gd name="T37" fmla="*/ 87 h 434"/>
                <a:gd name="T38" fmla="*/ 2379 w 2322"/>
                <a:gd name="T39" fmla="*/ 52 h 434"/>
                <a:gd name="T40" fmla="*/ 2459 w 2322"/>
                <a:gd name="T41" fmla="*/ 60 h 434"/>
                <a:gd name="T42" fmla="*/ 2395 w 2322"/>
                <a:gd name="T43" fmla="*/ 136 h 434"/>
                <a:gd name="T44" fmla="*/ 2311 w 2322"/>
                <a:gd name="T45" fmla="*/ 202 h 434"/>
                <a:gd name="T46" fmla="*/ 2263 w 2322"/>
                <a:gd name="T47" fmla="*/ 258 h 434"/>
                <a:gd name="T48" fmla="*/ 2227 w 2322"/>
                <a:gd name="T49" fmla="*/ 309 h 434"/>
                <a:gd name="T50" fmla="*/ 2216 w 2322"/>
                <a:gd name="T51" fmla="*/ 363 h 434"/>
                <a:gd name="T52" fmla="*/ 2147 w 2322"/>
                <a:gd name="T53" fmla="*/ 353 h 434"/>
                <a:gd name="T54" fmla="*/ 2084 w 2322"/>
                <a:gd name="T55" fmla="*/ 371 h 434"/>
                <a:gd name="T56" fmla="*/ 2009 w 2322"/>
                <a:gd name="T57" fmla="*/ 363 h 434"/>
                <a:gd name="T58" fmla="*/ 1929 w 2322"/>
                <a:gd name="T59" fmla="*/ 367 h 434"/>
                <a:gd name="T60" fmla="*/ 1844 w 2322"/>
                <a:gd name="T61" fmla="*/ 360 h 434"/>
                <a:gd name="T62" fmla="*/ 1750 w 2322"/>
                <a:gd name="T63" fmla="*/ 365 h 434"/>
                <a:gd name="T64" fmla="*/ 1652 w 2322"/>
                <a:gd name="T65" fmla="*/ 379 h 434"/>
                <a:gd name="T66" fmla="*/ 1558 w 2322"/>
                <a:gd name="T67" fmla="*/ 381 h 434"/>
                <a:gd name="T68" fmla="*/ 1466 w 2322"/>
                <a:gd name="T69" fmla="*/ 383 h 434"/>
                <a:gd name="T70" fmla="*/ 1379 w 2322"/>
                <a:gd name="T71" fmla="*/ 391 h 434"/>
                <a:gd name="T72" fmla="*/ 1288 w 2322"/>
                <a:gd name="T73" fmla="*/ 410 h 434"/>
                <a:gd name="T74" fmla="*/ 1180 w 2322"/>
                <a:gd name="T75" fmla="*/ 409 h 434"/>
                <a:gd name="T76" fmla="*/ 1085 w 2322"/>
                <a:gd name="T77" fmla="*/ 415 h 434"/>
                <a:gd name="T78" fmla="*/ 990 w 2322"/>
                <a:gd name="T79" fmla="*/ 400 h 434"/>
                <a:gd name="T80" fmla="*/ 899 w 2322"/>
                <a:gd name="T81" fmla="*/ 409 h 434"/>
                <a:gd name="T82" fmla="*/ 824 w 2322"/>
                <a:gd name="T83" fmla="*/ 399 h 434"/>
                <a:gd name="T84" fmla="*/ 733 w 2322"/>
                <a:gd name="T85" fmla="*/ 409 h 434"/>
                <a:gd name="T86" fmla="*/ 634 w 2322"/>
                <a:gd name="T87" fmla="*/ 414 h 434"/>
                <a:gd name="T88" fmla="*/ 509 w 2322"/>
                <a:gd name="T89" fmla="*/ 433 h 434"/>
                <a:gd name="T90" fmla="*/ 363 w 2322"/>
                <a:gd name="T91" fmla="*/ 433 h 434"/>
                <a:gd name="T92" fmla="*/ 244 w 2322"/>
                <a:gd name="T93" fmla="*/ 417 h 434"/>
                <a:gd name="T94" fmla="*/ 132 w 2322"/>
                <a:gd name="T95" fmla="*/ 421 h 434"/>
                <a:gd name="T96" fmla="*/ 26 w 2322"/>
                <a:gd name="T97" fmla="*/ 401 h 4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322"/>
                <a:gd name="T148" fmla="*/ 0 h 434"/>
                <a:gd name="T149" fmla="*/ 2322 w 2322"/>
                <a:gd name="T150" fmla="*/ 434 h 43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322" h="434">
                  <a:moveTo>
                    <a:pt x="0" y="390"/>
                  </a:moveTo>
                  <a:lnTo>
                    <a:pt x="13" y="382"/>
                  </a:lnTo>
                  <a:lnTo>
                    <a:pt x="31" y="374"/>
                  </a:lnTo>
                  <a:lnTo>
                    <a:pt x="50" y="367"/>
                  </a:lnTo>
                  <a:lnTo>
                    <a:pt x="70" y="359"/>
                  </a:lnTo>
                  <a:lnTo>
                    <a:pt x="94" y="351"/>
                  </a:lnTo>
                  <a:lnTo>
                    <a:pt x="129" y="341"/>
                  </a:lnTo>
                  <a:lnTo>
                    <a:pt x="158" y="331"/>
                  </a:lnTo>
                  <a:lnTo>
                    <a:pt x="194" y="321"/>
                  </a:lnTo>
                  <a:lnTo>
                    <a:pt x="233" y="312"/>
                  </a:lnTo>
                  <a:lnTo>
                    <a:pt x="272" y="304"/>
                  </a:lnTo>
                  <a:lnTo>
                    <a:pt x="312" y="297"/>
                  </a:lnTo>
                  <a:lnTo>
                    <a:pt x="351" y="291"/>
                  </a:lnTo>
                  <a:lnTo>
                    <a:pt x="390" y="285"/>
                  </a:lnTo>
                  <a:lnTo>
                    <a:pt x="428" y="278"/>
                  </a:lnTo>
                  <a:lnTo>
                    <a:pt x="467" y="271"/>
                  </a:lnTo>
                  <a:lnTo>
                    <a:pt x="497" y="265"/>
                  </a:lnTo>
                  <a:lnTo>
                    <a:pt x="541" y="257"/>
                  </a:lnTo>
                  <a:lnTo>
                    <a:pt x="579" y="251"/>
                  </a:lnTo>
                  <a:lnTo>
                    <a:pt x="614" y="245"/>
                  </a:lnTo>
                  <a:lnTo>
                    <a:pt x="640" y="239"/>
                  </a:lnTo>
                  <a:lnTo>
                    <a:pt x="664" y="231"/>
                  </a:lnTo>
                  <a:lnTo>
                    <a:pt x="685" y="219"/>
                  </a:lnTo>
                  <a:lnTo>
                    <a:pt x="699" y="208"/>
                  </a:lnTo>
                  <a:lnTo>
                    <a:pt x="714" y="194"/>
                  </a:lnTo>
                  <a:lnTo>
                    <a:pt x="729" y="178"/>
                  </a:lnTo>
                  <a:lnTo>
                    <a:pt x="752" y="155"/>
                  </a:lnTo>
                  <a:lnTo>
                    <a:pt x="775" y="135"/>
                  </a:lnTo>
                  <a:lnTo>
                    <a:pt x="801" y="110"/>
                  </a:lnTo>
                  <a:lnTo>
                    <a:pt x="828" y="87"/>
                  </a:lnTo>
                  <a:lnTo>
                    <a:pt x="854" y="62"/>
                  </a:lnTo>
                  <a:lnTo>
                    <a:pt x="886" y="40"/>
                  </a:lnTo>
                  <a:lnTo>
                    <a:pt x="916" y="17"/>
                  </a:lnTo>
                  <a:lnTo>
                    <a:pt x="941" y="0"/>
                  </a:lnTo>
                  <a:lnTo>
                    <a:pt x="951" y="36"/>
                  </a:lnTo>
                  <a:lnTo>
                    <a:pt x="965" y="77"/>
                  </a:lnTo>
                  <a:lnTo>
                    <a:pt x="979" y="115"/>
                  </a:lnTo>
                  <a:lnTo>
                    <a:pt x="990" y="152"/>
                  </a:lnTo>
                  <a:lnTo>
                    <a:pt x="995" y="170"/>
                  </a:lnTo>
                  <a:lnTo>
                    <a:pt x="998" y="187"/>
                  </a:lnTo>
                  <a:lnTo>
                    <a:pt x="995" y="204"/>
                  </a:lnTo>
                  <a:lnTo>
                    <a:pt x="979" y="224"/>
                  </a:lnTo>
                  <a:lnTo>
                    <a:pt x="1019" y="232"/>
                  </a:lnTo>
                  <a:lnTo>
                    <a:pt x="1057" y="237"/>
                  </a:lnTo>
                  <a:lnTo>
                    <a:pt x="1104" y="245"/>
                  </a:lnTo>
                  <a:lnTo>
                    <a:pt x="1156" y="253"/>
                  </a:lnTo>
                  <a:lnTo>
                    <a:pt x="1208" y="263"/>
                  </a:lnTo>
                  <a:lnTo>
                    <a:pt x="1248" y="270"/>
                  </a:lnTo>
                  <a:lnTo>
                    <a:pt x="1291" y="275"/>
                  </a:lnTo>
                  <a:lnTo>
                    <a:pt x="1331" y="280"/>
                  </a:lnTo>
                  <a:lnTo>
                    <a:pt x="1364" y="283"/>
                  </a:lnTo>
                  <a:lnTo>
                    <a:pt x="1393" y="275"/>
                  </a:lnTo>
                  <a:lnTo>
                    <a:pt x="1419" y="263"/>
                  </a:lnTo>
                  <a:lnTo>
                    <a:pt x="1444" y="246"/>
                  </a:lnTo>
                  <a:lnTo>
                    <a:pt x="1501" y="255"/>
                  </a:lnTo>
                  <a:lnTo>
                    <a:pt x="1564" y="270"/>
                  </a:lnTo>
                  <a:lnTo>
                    <a:pt x="1610" y="279"/>
                  </a:lnTo>
                  <a:lnTo>
                    <a:pt x="1582" y="306"/>
                  </a:lnTo>
                  <a:lnTo>
                    <a:pt x="1603" y="315"/>
                  </a:lnTo>
                  <a:lnTo>
                    <a:pt x="1634" y="324"/>
                  </a:lnTo>
                  <a:lnTo>
                    <a:pt x="1666" y="331"/>
                  </a:lnTo>
                  <a:lnTo>
                    <a:pt x="1702" y="336"/>
                  </a:lnTo>
                  <a:lnTo>
                    <a:pt x="1734" y="333"/>
                  </a:lnTo>
                  <a:lnTo>
                    <a:pt x="1770" y="331"/>
                  </a:lnTo>
                  <a:lnTo>
                    <a:pt x="1805" y="324"/>
                  </a:lnTo>
                  <a:lnTo>
                    <a:pt x="1845" y="312"/>
                  </a:lnTo>
                  <a:lnTo>
                    <a:pt x="1881" y="291"/>
                  </a:lnTo>
                  <a:lnTo>
                    <a:pt x="1925" y="262"/>
                  </a:lnTo>
                  <a:lnTo>
                    <a:pt x="1959" y="235"/>
                  </a:lnTo>
                  <a:lnTo>
                    <a:pt x="2000" y="198"/>
                  </a:lnTo>
                  <a:lnTo>
                    <a:pt x="2017" y="181"/>
                  </a:lnTo>
                  <a:lnTo>
                    <a:pt x="2047" y="152"/>
                  </a:lnTo>
                  <a:lnTo>
                    <a:pt x="2072" y="135"/>
                  </a:lnTo>
                  <a:lnTo>
                    <a:pt x="2097" y="117"/>
                  </a:lnTo>
                  <a:lnTo>
                    <a:pt x="2122" y="101"/>
                  </a:lnTo>
                  <a:lnTo>
                    <a:pt x="2144" y="87"/>
                  </a:lnTo>
                  <a:lnTo>
                    <a:pt x="2167" y="77"/>
                  </a:lnTo>
                  <a:lnTo>
                    <a:pt x="2189" y="66"/>
                  </a:lnTo>
                  <a:lnTo>
                    <a:pt x="2208" y="58"/>
                  </a:lnTo>
                  <a:lnTo>
                    <a:pt x="2229" y="52"/>
                  </a:lnTo>
                  <a:lnTo>
                    <a:pt x="2252" y="49"/>
                  </a:lnTo>
                  <a:lnTo>
                    <a:pt x="2280" y="46"/>
                  </a:lnTo>
                  <a:lnTo>
                    <a:pt x="2321" y="47"/>
                  </a:lnTo>
                  <a:lnTo>
                    <a:pt x="2304" y="60"/>
                  </a:lnTo>
                  <a:lnTo>
                    <a:pt x="2286" y="79"/>
                  </a:lnTo>
                  <a:lnTo>
                    <a:pt x="2276" y="92"/>
                  </a:lnTo>
                  <a:lnTo>
                    <a:pt x="2260" y="115"/>
                  </a:lnTo>
                  <a:lnTo>
                    <a:pt x="2244" y="136"/>
                  </a:lnTo>
                  <a:lnTo>
                    <a:pt x="2221" y="154"/>
                  </a:lnTo>
                  <a:lnTo>
                    <a:pt x="2192" y="175"/>
                  </a:lnTo>
                  <a:lnTo>
                    <a:pt x="2178" y="187"/>
                  </a:lnTo>
                  <a:lnTo>
                    <a:pt x="2165" y="202"/>
                  </a:lnTo>
                  <a:lnTo>
                    <a:pt x="2151" y="219"/>
                  </a:lnTo>
                  <a:lnTo>
                    <a:pt x="2141" y="231"/>
                  </a:lnTo>
                  <a:lnTo>
                    <a:pt x="2130" y="244"/>
                  </a:lnTo>
                  <a:lnTo>
                    <a:pt x="2120" y="258"/>
                  </a:lnTo>
                  <a:lnTo>
                    <a:pt x="2111" y="273"/>
                  </a:lnTo>
                  <a:lnTo>
                    <a:pt x="2103" y="285"/>
                  </a:lnTo>
                  <a:lnTo>
                    <a:pt x="2095" y="297"/>
                  </a:lnTo>
                  <a:lnTo>
                    <a:pt x="2087" y="309"/>
                  </a:lnTo>
                  <a:lnTo>
                    <a:pt x="2082" y="324"/>
                  </a:lnTo>
                  <a:lnTo>
                    <a:pt x="2079" y="336"/>
                  </a:lnTo>
                  <a:lnTo>
                    <a:pt x="2078" y="350"/>
                  </a:lnTo>
                  <a:lnTo>
                    <a:pt x="2076" y="363"/>
                  </a:lnTo>
                  <a:lnTo>
                    <a:pt x="2063" y="355"/>
                  </a:lnTo>
                  <a:lnTo>
                    <a:pt x="2044" y="352"/>
                  </a:lnTo>
                  <a:lnTo>
                    <a:pt x="2027" y="351"/>
                  </a:lnTo>
                  <a:lnTo>
                    <a:pt x="2011" y="353"/>
                  </a:lnTo>
                  <a:lnTo>
                    <a:pt x="1995" y="358"/>
                  </a:lnTo>
                  <a:lnTo>
                    <a:pt x="1982" y="363"/>
                  </a:lnTo>
                  <a:lnTo>
                    <a:pt x="1967" y="367"/>
                  </a:lnTo>
                  <a:lnTo>
                    <a:pt x="1952" y="371"/>
                  </a:lnTo>
                  <a:lnTo>
                    <a:pt x="1936" y="373"/>
                  </a:lnTo>
                  <a:lnTo>
                    <a:pt x="1914" y="370"/>
                  </a:lnTo>
                  <a:lnTo>
                    <a:pt x="1896" y="367"/>
                  </a:lnTo>
                  <a:lnTo>
                    <a:pt x="1883" y="363"/>
                  </a:lnTo>
                  <a:lnTo>
                    <a:pt x="1867" y="359"/>
                  </a:lnTo>
                  <a:lnTo>
                    <a:pt x="1850" y="360"/>
                  </a:lnTo>
                  <a:lnTo>
                    <a:pt x="1827" y="364"/>
                  </a:lnTo>
                  <a:lnTo>
                    <a:pt x="1807" y="367"/>
                  </a:lnTo>
                  <a:lnTo>
                    <a:pt x="1791" y="367"/>
                  </a:lnTo>
                  <a:lnTo>
                    <a:pt x="1770" y="365"/>
                  </a:lnTo>
                  <a:lnTo>
                    <a:pt x="1749" y="360"/>
                  </a:lnTo>
                  <a:lnTo>
                    <a:pt x="1728" y="360"/>
                  </a:lnTo>
                  <a:lnTo>
                    <a:pt x="1710" y="365"/>
                  </a:lnTo>
                  <a:lnTo>
                    <a:pt x="1681" y="368"/>
                  </a:lnTo>
                  <a:lnTo>
                    <a:pt x="1663" y="368"/>
                  </a:lnTo>
                  <a:lnTo>
                    <a:pt x="1640" y="365"/>
                  </a:lnTo>
                  <a:lnTo>
                    <a:pt x="1618" y="363"/>
                  </a:lnTo>
                  <a:lnTo>
                    <a:pt x="1594" y="367"/>
                  </a:lnTo>
                  <a:lnTo>
                    <a:pt x="1575" y="374"/>
                  </a:lnTo>
                  <a:lnTo>
                    <a:pt x="1548" y="379"/>
                  </a:lnTo>
                  <a:lnTo>
                    <a:pt x="1528" y="381"/>
                  </a:lnTo>
                  <a:lnTo>
                    <a:pt x="1503" y="383"/>
                  </a:lnTo>
                  <a:lnTo>
                    <a:pt x="1484" y="385"/>
                  </a:lnTo>
                  <a:lnTo>
                    <a:pt x="1460" y="381"/>
                  </a:lnTo>
                  <a:lnTo>
                    <a:pt x="1436" y="375"/>
                  </a:lnTo>
                  <a:lnTo>
                    <a:pt x="1411" y="381"/>
                  </a:lnTo>
                  <a:lnTo>
                    <a:pt x="1394" y="382"/>
                  </a:lnTo>
                  <a:lnTo>
                    <a:pt x="1373" y="383"/>
                  </a:lnTo>
                  <a:lnTo>
                    <a:pt x="1353" y="381"/>
                  </a:lnTo>
                  <a:lnTo>
                    <a:pt x="1333" y="381"/>
                  </a:lnTo>
                  <a:lnTo>
                    <a:pt x="1312" y="383"/>
                  </a:lnTo>
                  <a:lnTo>
                    <a:pt x="1292" y="391"/>
                  </a:lnTo>
                  <a:lnTo>
                    <a:pt x="1275" y="396"/>
                  </a:lnTo>
                  <a:lnTo>
                    <a:pt x="1252" y="403"/>
                  </a:lnTo>
                  <a:lnTo>
                    <a:pt x="1231" y="406"/>
                  </a:lnTo>
                  <a:lnTo>
                    <a:pt x="1207" y="410"/>
                  </a:lnTo>
                  <a:lnTo>
                    <a:pt x="1183" y="413"/>
                  </a:lnTo>
                  <a:lnTo>
                    <a:pt x="1152" y="409"/>
                  </a:lnTo>
                  <a:lnTo>
                    <a:pt x="1124" y="407"/>
                  </a:lnTo>
                  <a:lnTo>
                    <a:pt x="1105" y="409"/>
                  </a:lnTo>
                  <a:lnTo>
                    <a:pt x="1078" y="412"/>
                  </a:lnTo>
                  <a:lnTo>
                    <a:pt x="1058" y="412"/>
                  </a:lnTo>
                  <a:lnTo>
                    <a:pt x="1035" y="414"/>
                  </a:lnTo>
                  <a:lnTo>
                    <a:pt x="1016" y="415"/>
                  </a:lnTo>
                  <a:lnTo>
                    <a:pt x="987" y="413"/>
                  </a:lnTo>
                  <a:lnTo>
                    <a:pt x="963" y="406"/>
                  </a:lnTo>
                  <a:lnTo>
                    <a:pt x="947" y="401"/>
                  </a:lnTo>
                  <a:lnTo>
                    <a:pt x="927" y="400"/>
                  </a:lnTo>
                  <a:lnTo>
                    <a:pt x="906" y="399"/>
                  </a:lnTo>
                  <a:lnTo>
                    <a:pt x="886" y="403"/>
                  </a:lnTo>
                  <a:lnTo>
                    <a:pt x="862" y="406"/>
                  </a:lnTo>
                  <a:lnTo>
                    <a:pt x="842" y="409"/>
                  </a:lnTo>
                  <a:lnTo>
                    <a:pt x="824" y="409"/>
                  </a:lnTo>
                  <a:lnTo>
                    <a:pt x="812" y="405"/>
                  </a:lnTo>
                  <a:lnTo>
                    <a:pt x="791" y="401"/>
                  </a:lnTo>
                  <a:lnTo>
                    <a:pt x="772" y="399"/>
                  </a:lnTo>
                  <a:lnTo>
                    <a:pt x="752" y="400"/>
                  </a:lnTo>
                  <a:lnTo>
                    <a:pt x="734" y="403"/>
                  </a:lnTo>
                  <a:lnTo>
                    <a:pt x="712" y="405"/>
                  </a:lnTo>
                  <a:lnTo>
                    <a:pt x="686" y="409"/>
                  </a:lnTo>
                  <a:lnTo>
                    <a:pt x="662" y="409"/>
                  </a:lnTo>
                  <a:lnTo>
                    <a:pt x="640" y="406"/>
                  </a:lnTo>
                  <a:lnTo>
                    <a:pt x="616" y="410"/>
                  </a:lnTo>
                  <a:lnTo>
                    <a:pt x="594" y="414"/>
                  </a:lnTo>
                  <a:lnTo>
                    <a:pt x="570" y="421"/>
                  </a:lnTo>
                  <a:lnTo>
                    <a:pt x="547" y="426"/>
                  </a:lnTo>
                  <a:lnTo>
                    <a:pt x="514" y="432"/>
                  </a:lnTo>
                  <a:lnTo>
                    <a:pt x="477" y="433"/>
                  </a:lnTo>
                  <a:lnTo>
                    <a:pt x="439" y="433"/>
                  </a:lnTo>
                  <a:lnTo>
                    <a:pt x="404" y="432"/>
                  </a:lnTo>
                  <a:lnTo>
                    <a:pt x="363" y="433"/>
                  </a:lnTo>
                  <a:lnTo>
                    <a:pt x="340" y="433"/>
                  </a:lnTo>
                  <a:lnTo>
                    <a:pt x="319" y="430"/>
                  </a:lnTo>
                  <a:lnTo>
                    <a:pt x="295" y="433"/>
                  </a:lnTo>
                  <a:lnTo>
                    <a:pt x="268" y="432"/>
                  </a:lnTo>
                  <a:lnTo>
                    <a:pt x="228" y="417"/>
                  </a:lnTo>
                  <a:lnTo>
                    <a:pt x="199" y="419"/>
                  </a:lnTo>
                  <a:lnTo>
                    <a:pt x="174" y="421"/>
                  </a:lnTo>
                  <a:lnTo>
                    <a:pt x="147" y="421"/>
                  </a:lnTo>
                  <a:lnTo>
                    <a:pt x="124" y="421"/>
                  </a:lnTo>
                  <a:lnTo>
                    <a:pt x="96" y="419"/>
                  </a:lnTo>
                  <a:lnTo>
                    <a:pt x="71" y="414"/>
                  </a:lnTo>
                  <a:lnTo>
                    <a:pt x="46" y="407"/>
                  </a:lnTo>
                  <a:lnTo>
                    <a:pt x="24" y="401"/>
                  </a:lnTo>
                  <a:lnTo>
                    <a:pt x="2" y="396"/>
                  </a:lnTo>
                  <a:lnTo>
                    <a:pt x="0" y="390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" name="Group 54"/>
            <p:cNvGrpSpPr>
              <a:grpSpLocks/>
            </p:cNvGrpSpPr>
            <p:nvPr/>
          </p:nvGrpSpPr>
          <p:grpSpPr bwMode="auto">
            <a:xfrm>
              <a:off x="1156" y="1603"/>
              <a:ext cx="344" cy="202"/>
              <a:chOff x="1279" y="1775"/>
              <a:chExt cx="333" cy="202"/>
            </a:xfrm>
          </p:grpSpPr>
          <p:sp>
            <p:nvSpPr>
              <p:cNvPr id="32385" name="Freeform 55" descr="50%"/>
              <p:cNvSpPr>
                <a:spLocks/>
              </p:cNvSpPr>
              <p:nvPr/>
            </p:nvSpPr>
            <p:spPr bwMode="auto">
              <a:xfrm>
                <a:off x="1279" y="1779"/>
                <a:ext cx="333" cy="198"/>
              </a:xfrm>
              <a:custGeom>
                <a:avLst/>
                <a:gdLst>
                  <a:gd name="T0" fmla="*/ 311 w 333"/>
                  <a:gd name="T1" fmla="*/ 177 h 198"/>
                  <a:gd name="T2" fmla="*/ 293 w 333"/>
                  <a:gd name="T3" fmla="*/ 159 h 198"/>
                  <a:gd name="T4" fmla="*/ 281 w 333"/>
                  <a:gd name="T5" fmla="*/ 148 h 198"/>
                  <a:gd name="T6" fmla="*/ 272 w 333"/>
                  <a:gd name="T7" fmla="*/ 138 h 198"/>
                  <a:gd name="T8" fmla="*/ 262 w 333"/>
                  <a:gd name="T9" fmla="*/ 127 h 198"/>
                  <a:gd name="T10" fmla="*/ 254 w 333"/>
                  <a:gd name="T11" fmla="*/ 116 h 198"/>
                  <a:gd name="T12" fmla="*/ 246 w 333"/>
                  <a:gd name="T13" fmla="*/ 105 h 198"/>
                  <a:gd name="T14" fmla="*/ 237 w 333"/>
                  <a:gd name="T15" fmla="*/ 93 h 198"/>
                  <a:gd name="T16" fmla="*/ 230 w 333"/>
                  <a:gd name="T17" fmla="*/ 78 h 198"/>
                  <a:gd name="T18" fmla="*/ 224 w 333"/>
                  <a:gd name="T19" fmla="*/ 64 h 198"/>
                  <a:gd name="T20" fmla="*/ 219 w 333"/>
                  <a:gd name="T21" fmla="*/ 49 h 198"/>
                  <a:gd name="T22" fmla="*/ 215 w 333"/>
                  <a:gd name="T23" fmla="*/ 34 h 198"/>
                  <a:gd name="T24" fmla="*/ 215 w 333"/>
                  <a:gd name="T25" fmla="*/ 19 h 198"/>
                  <a:gd name="T26" fmla="*/ 214 w 333"/>
                  <a:gd name="T27" fmla="*/ 0 h 198"/>
                  <a:gd name="T28" fmla="*/ 0 w 333"/>
                  <a:gd name="T29" fmla="*/ 0 h 198"/>
                  <a:gd name="T30" fmla="*/ 6 w 333"/>
                  <a:gd name="T31" fmla="*/ 12 h 198"/>
                  <a:gd name="T32" fmla="*/ 17 w 333"/>
                  <a:gd name="T33" fmla="*/ 28 h 198"/>
                  <a:gd name="T34" fmla="*/ 27 w 333"/>
                  <a:gd name="T35" fmla="*/ 42 h 198"/>
                  <a:gd name="T36" fmla="*/ 39 w 333"/>
                  <a:gd name="T37" fmla="*/ 56 h 198"/>
                  <a:gd name="T38" fmla="*/ 54 w 333"/>
                  <a:gd name="T39" fmla="*/ 71 h 198"/>
                  <a:gd name="T40" fmla="*/ 70 w 333"/>
                  <a:gd name="T41" fmla="*/ 86 h 198"/>
                  <a:gd name="T42" fmla="*/ 87 w 333"/>
                  <a:gd name="T43" fmla="*/ 100 h 198"/>
                  <a:gd name="T44" fmla="*/ 104 w 333"/>
                  <a:gd name="T45" fmla="*/ 112 h 198"/>
                  <a:gd name="T46" fmla="*/ 123 w 333"/>
                  <a:gd name="T47" fmla="*/ 127 h 198"/>
                  <a:gd name="T48" fmla="*/ 146 w 333"/>
                  <a:gd name="T49" fmla="*/ 143 h 198"/>
                  <a:gd name="T50" fmla="*/ 166 w 333"/>
                  <a:gd name="T51" fmla="*/ 154 h 198"/>
                  <a:gd name="T52" fmla="*/ 184 w 333"/>
                  <a:gd name="T53" fmla="*/ 163 h 198"/>
                  <a:gd name="T54" fmla="*/ 201 w 333"/>
                  <a:gd name="T55" fmla="*/ 170 h 198"/>
                  <a:gd name="T56" fmla="*/ 219 w 333"/>
                  <a:gd name="T57" fmla="*/ 177 h 198"/>
                  <a:gd name="T58" fmla="*/ 238 w 333"/>
                  <a:gd name="T59" fmla="*/ 184 h 198"/>
                  <a:gd name="T60" fmla="*/ 259 w 333"/>
                  <a:gd name="T61" fmla="*/ 188 h 198"/>
                  <a:gd name="T62" fmla="*/ 282 w 333"/>
                  <a:gd name="T63" fmla="*/ 192 h 198"/>
                  <a:gd name="T64" fmla="*/ 300 w 333"/>
                  <a:gd name="T65" fmla="*/ 194 h 198"/>
                  <a:gd name="T66" fmla="*/ 318 w 333"/>
                  <a:gd name="T67" fmla="*/ 196 h 198"/>
                  <a:gd name="T68" fmla="*/ 332 w 333"/>
                  <a:gd name="T69" fmla="*/ 197 h 198"/>
                  <a:gd name="T70" fmla="*/ 311 w 333"/>
                  <a:gd name="T71" fmla="*/ 177 h 19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33"/>
                  <a:gd name="T109" fmla="*/ 0 h 198"/>
                  <a:gd name="T110" fmla="*/ 333 w 333"/>
                  <a:gd name="T111" fmla="*/ 198 h 19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33" h="198">
                    <a:moveTo>
                      <a:pt x="311" y="177"/>
                    </a:moveTo>
                    <a:lnTo>
                      <a:pt x="293" y="159"/>
                    </a:lnTo>
                    <a:lnTo>
                      <a:pt x="281" y="148"/>
                    </a:lnTo>
                    <a:lnTo>
                      <a:pt x="272" y="138"/>
                    </a:lnTo>
                    <a:lnTo>
                      <a:pt x="262" y="127"/>
                    </a:lnTo>
                    <a:lnTo>
                      <a:pt x="254" y="116"/>
                    </a:lnTo>
                    <a:lnTo>
                      <a:pt x="246" y="105"/>
                    </a:lnTo>
                    <a:lnTo>
                      <a:pt x="237" y="93"/>
                    </a:lnTo>
                    <a:lnTo>
                      <a:pt x="230" y="78"/>
                    </a:lnTo>
                    <a:lnTo>
                      <a:pt x="224" y="64"/>
                    </a:lnTo>
                    <a:lnTo>
                      <a:pt x="219" y="49"/>
                    </a:lnTo>
                    <a:lnTo>
                      <a:pt x="215" y="34"/>
                    </a:lnTo>
                    <a:lnTo>
                      <a:pt x="215" y="19"/>
                    </a:lnTo>
                    <a:lnTo>
                      <a:pt x="214" y="0"/>
                    </a:lnTo>
                    <a:lnTo>
                      <a:pt x="0" y="0"/>
                    </a:lnTo>
                    <a:lnTo>
                      <a:pt x="6" y="12"/>
                    </a:lnTo>
                    <a:lnTo>
                      <a:pt x="17" y="28"/>
                    </a:lnTo>
                    <a:lnTo>
                      <a:pt x="27" y="42"/>
                    </a:lnTo>
                    <a:lnTo>
                      <a:pt x="39" y="56"/>
                    </a:lnTo>
                    <a:lnTo>
                      <a:pt x="54" y="71"/>
                    </a:lnTo>
                    <a:lnTo>
                      <a:pt x="70" y="86"/>
                    </a:lnTo>
                    <a:lnTo>
                      <a:pt x="87" y="100"/>
                    </a:lnTo>
                    <a:lnTo>
                      <a:pt x="104" y="112"/>
                    </a:lnTo>
                    <a:lnTo>
                      <a:pt x="123" y="127"/>
                    </a:lnTo>
                    <a:lnTo>
                      <a:pt x="146" y="143"/>
                    </a:lnTo>
                    <a:lnTo>
                      <a:pt x="166" y="154"/>
                    </a:lnTo>
                    <a:lnTo>
                      <a:pt x="184" y="163"/>
                    </a:lnTo>
                    <a:lnTo>
                      <a:pt x="201" y="170"/>
                    </a:lnTo>
                    <a:lnTo>
                      <a:pt x="219" y="177"/>
                    </a:lnTo>
                    <a:lnTo>
                      <a:pt x="238" y="184"/>
                    </a:lnTo>
                    <a:lnTo>
                      <a:pt x="259" y="188"/>
                    </a:lnTo>
                    <a:lnTo>
                      <a:pt x="282" y="192"/>
                    </a:lnTo>
                    <a:lnTo>
                      <a:pt x="300" y="194"/>
                    </a:lnTo>
                    <a:lnTo>
                      <a:pt x="318" y="196"/>
                    </a:lnTo>
                    <a:lnTo>
                      <a:pt x="332" y="197"/>
                    </a:lnTo>
                    <a:lnTo>
                      <a:pt x="311" y="177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86" name="Freeform 56" descr="50%"/>
              <p:cNvSpPr>
                <a:spLocks/>
              </p:cNvSpPr>
              <p:nvPr/>
            </p:nvSpPr>
            <p:spPr bwMode="auto">
              <a:xfrm>
                <a:off x="1285" y="1775"/>
                <a:ext cx="201" cy="7"/>
              </a:xfrm>
              <a:custGeom>
                <a:avLst/>
                <a:gdLst>
                  <a:gd name="T0" fmla="*/ 1 w 201"/>
                  <a:gd name="T1" fmla="*/ 0 h 7"/>
                  <a:gd name="T2" fmla="*/ 0 w 201"/>
                  <a:gd name="T3" fmla="*/ 2 h 7"/>
                  <a:gd name="T4" fmla="*/ 4 w 201"/>
                  <a:gd name="T5" fmla="*/ 6 h 7"/>
                  <a:gd name="T6" fmla="*/ 200 w 201"/>
                  <a:gd name="T7" fmla="*/ 6 h 7"/>
                  <a:gd name="T8" fmla="*/ 200 w 201"/>
                  <a:gd name="T9" fmla="*/ 0 h 7"/>
                  <a:gd name="T10" fmla="*/ 1 w 201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1"/>
                  <a:gd name="T19" fmla="*/ 0 h 7"/>
                  <a:gd name="T20" fmla="*/ 201 w 201"/>
                  <a:gd name="T21" fmla="*/ 7 h 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1" h="7">
                    <a:moveTo>
                      <a:pt x="1" y="0"/>
                    </a:moveTo>
                    <a:lnTo>
                      <a:pt x="0" y="2"/>
                    </a:lnTo>
                    <a:lnTo>
                      <a:pt x="4" y="6"/>
                    </a:lnTo>
                    <a:lnTo>
                      <a:pt x="200" y="6"/>
                    </a:lnTo>
                    <a:lnTo>
                      <a:pt x="200" y="0"/>
                    </a:lnTo>
                    <a:lnTo>
                      <a:pt x="1" y="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57"/>
            <p:cNvGrpSpPr>
              <a:grpSpLocks/>
            </p:cNvGrpSpPr>
            <p:nvPr/>
          </p:nvGrpSpPr>
          <p:grpSpPr bwMode="auto">
            <a:xfrm>
              <a:off x="3374" y="1797"/>
              <a:ext cx="8" cy="7"/>
              <a:chOff x="3426" y="1969"/>
              <a:chExt cx="8" cy="7"/>
            </a:xfrm>
          </p:grpSpPr>
          <p:sp>
            <p:nvSpPr>
              <p:cNvPr id="32383" name="Oval 58" descr="50%"/>
              <p:cNvSpPr>
                <a:spLocks noChangeArrowheads="1"/>
              </p:cNvSpPr>
              <p:nvPr/>
            </p:nvSpPr>
            <p:spPr bwMode="auto">
              <a:xfrm>
                <a:off x="3426" y="1969"/>
                <a:ext cx="6" cy="6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384" name="Arc 59" descr="50%"/>
              <p:cNvSpPr>
                <a:spLocks/>
              </p:cNvSpPr>
              <p:nvPr/>
            </p:nvSpPr>
            <p:spPr bwMode="auto">
              <a:xfrm>
                <a:off x="3427" y="1969"/>
                <a:ext cx="7" cy="7"/>
              </a:xfrm>
              <a:custGeom>
                <a:avLst/>
                <a:gdLst>
                  <a:gd name="T0" fmla="*/ 0 w 43200"/>
                  <a:gd name="T1" fmla="*/ 0 h 42555"/>
                  <a:gd name="T2" fmla="*/ 0 w 43200"/>
                  <a:gd name="T3" fmla="*/ 0 h 42555"/>
                  <a:gd name="T4" fmla="*/ 0 w 43200"/>
                  <a:gd name="T5" fmla="*/ 0 h 42555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2555"/>
                  <a:gd name="T11" fmla="*/ 43200 w 43200"/>
                  <a:gd name="T12" fmla="*/ 42555 h 425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2555" fill="none" extrusionOk="0">
                    <a:moveTo>
                      <a:pt x="26839" y="-1"/>
                    </a:moveTo>
                    <a:cubicBezTo>
                      <a:pt x="36454" y="2403"/>
                      <a:pt x="43200" y="11043"/>
                      <a:pt x="43200" y="20955"/>
                    </a:cubicBezTo>
                    <a:cubicBezTo>
                      <a:pt x="43200" y="32884"/>
                      <a:pt x="33529" y="42555"/>
                      <a:pt x="21600" y="42555"/>
                    </a:cubicBezTo>
                    <a:cubicBezTo>
                      <a:pt x="9670" y="42555"/>
                      <a:pt x="0" y="32884"/>
                      <a:pt x="0" y="20955"/>
                    </a:cubicBezTo>
                    <a:cubicBezTo>
                      <a:pt x="-1" y="12773"/>
                      <a:pt x="4622" y="5294"/>
                      <a:pt x="11940" y="1635"/>
                    </a:cubicBezTo>
                  </a:path>
                  <a:path w="43200" h="42555" stroke="0" extrusionOk="0">
                    <a:moveTo>
                      <a:pt x="26839" y="-1"/>
                    </a:moveTo>
                    <a:cubicBezTo>
                      <a:pt x="36454" y="2403"/>
                      <a:pt x="43200" y="11043"/>
                      <a:pt x="43200" y="20955"/>
                    </a:cubicBezTo>
                    <a:cubicBezTo>
                      <a:pt x="43200" y="32884"/>
                      <a:pt x="33529" y="42555"/>
                      <a:pt x="21600" y="42555"/>
                    </a:cubicBezTo>
                    <a:cubicBezTo>
                      <a:pt x="9670" y="42555"/>
                      <a:pt x="0" y="32884"/>
                      <a:pt x="0" y="20955"/>
                    </a:cubicBezTo>
                    <a:cubicBezTo>
                      <a:pt x="-1" y="12773"/>
                      <a:pt x="4622" y="5294"/>
                      <a:pt x="11940" y="1635"/>
                    </a:cubicBezTo>
                    <a:lnTo>
                      <a:pt x="21600" y="20955"/>
                    </a:lnTo>
                    <a:close/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0" cap="rnd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60"/>
          <p:cNvGrpSpPr>
            <a:grpSpLocks/>
          </p:cNvGrpSpPr>
          <p:nvPr/>
        </p:nvGrpSpPr>
        <p:grpSpPr bwMode="auto">
          <a:xfrm>
            <a:off x="6440708" y="3098182"/>
            <a:ext cx="61912" cy="39688"/>
            <a:chOff x="3574" y="2370"/>
            <a:chExt cx="38" cy="25"/>
          </a:xfrm>
        </p:grpSpPr>
        <p:sp>
          <p:nvSpPr>
            <p:cNvPr id="32371" name="Arc 61" descr="50%"/>
            <p:cNvSpPr>
              <a:spLocks/>
            </p:cNvSpPr>
            <p:nvPr/>
          </p:nvSpPr>
          <p:spPr bwMode="auto">
            <a:xfrm>
              <a:off x="3583" y="2370"/>
              <a:ext cx="1" cy="25"/>
            </a:xfrm>
            <a:custGeom>
              <a:avLst/>
              <a:gdLst>
                <a:gd name="T0" fmla="*/ 0 w 41371"/>
                <a:gd name="T1" fmla="*/ 0 h 43200"/>
                <a:gd name="T2" fmla="*/ 0 w 41371"/>
                <a:gd name="T3" fmla="*/ 0 h 43200"/>
                <a:gd name="T4" fmla="*/ 0 w 41371"/>
                <a:gd name="T5" fmla="*/ 0 h 43200"/>
                <a:gd name="T6" fmla="*/ 0 60000 65536"/>
                <a:gd name="T7" fmla="*/ 0 60000 65536"/>
                <a:gd name="T8" fmla="*/ 0 60000 65536"/>
                <a:gd name="T9" fmla="*/ 0 w 41371"/>
                <a:gd name="T10" fmla="*/ 0 h 43200"/>
                <a:gd name="T11" fmla="*/ 41371 w 4137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371" h="43200" fill="none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</a:path>
                <a:path w="41371" h="43200" stroke="0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  <a:lnTo>
                    <a:pt x="19771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72" name="Arc 62" descr="50%"/>
            <p:cNvSpPr>
              <a:spLocks/>
            </p:cNvSpPr>
            <p:nvPr/>
          </p:nvSpPr>
          <p:spPr bwMode="auto">
            <a:xfrm>
              <a:off x="3574" y="2370"/>
              <a:ext cx="1" cy="25"/>
            </a:xfrm>
            <a:custGeom>
              <a:avLst/>
              <a:gdLst>
                <a:gd name="T0" fmla="*/ 0 w 41371"/>
                <a:gd name="T1" fmla="*/ 0 h 43200"/>
                <a:gd name="T2" fmla="*/ 0 w 41371"/>
                <a:gd name="T3" fmla="*/ 0 h 43200"/>
                <a:gd name="T4" fmla="*/ 0 w 41371"/>
                <a:gd name="T5" fmla="*/ 0 h 43200"/>
                <a:gd name="T6" fmla="*/ 0 60000 65536"/>
                <a:gd name="T7" fmla="*/ 0 60000 65536"/>
                <a:gd name="T8" fmla="*/ 0 60000 65536"/>
                <a:gd name="T9" fmla="*/ 0 w 41371"/>
                <a:gd name="T10" fmla="*/ 0 h 43200"/>
                <a:gd name="T11" fmla="*/ 41371 w 4137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371" h="43200" fill="none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</a:path>
                <a:path w="41371" h="43200" stroke="0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  <a:lnTo>
                    <a:pt x="19771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73" name="Arc 63" descr="50%"/>
            <p:cNvSpPr>
              <a:spLocks/>
            </p:cNvSpPr>
            <p:nvPr/>
          </p:nvSpPr>
          <p:spPr bwMode="auto">
            <a:xfrm>
              <a:off x="3592" y="2370"/>
              <a:ext cx="0" cy="25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43200" y="21600"/>
                  </a:move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43200" stroke="0" extrusionOk="0">
                  <a:moveTo>
                    <a:pt x="43200" y="21600"/>
                  </a:move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74" name="Arc 64" descr="50%"/>
            <p:cNvSpPr>
              <a:spLocks/>
            </p:cNvSpPr>
            <p:nvPr/>
          </p:nvSpPr>
          <p:spPr bwMode="auto">
            <a:xfrm>
              <a:off x="3602" y="2370"/>
              <a:ext cx="1" cy="25"/>
            </a:xfrm>
            <a:custGeom>
              <a:avLst/>
              <a:gdLst>
                <a:gd name="T0" fmla="*/ 0 w 41371"/>
                <a:gd name="T1" fmla="*/ 0 h 43200"/>
                <a:gd name="T2" fmla="*/ 0 w 41371"/>
                <a:gd name="T3" fmla="*/ 0 h 43200"/>
                <a:gd name="T4" fmla="*/ 0 w 41371"/>
                <a:gd name="T5" fmla="*/ 0 h 43200"/>
                <a:gd name="T6" fmla="*/ 0 60000 65536"/>
                <a:gd name="T7" fmla="*/ 0 60000 65536"/>
                <a:gd name="T8" fmla="*/ 0 60000 65536"/>
                <a:gd name="T9" fmla="*/ 0 w 41371"/>
                <a:gd name="T10" fmla="*/ 0 h 43200"/>
                <a:gd name="T11" fmla="*/ 41371 w 4137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371" h="43200" fill="none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</a:path>
                <a:path w="41371" h="43200" stroke="0" extrusionOk="0">
                  <a:moveTo>
                    <a:pt x="607" y="11635"/>
                  </a:moveTo>
                  <a:cubicBezTo>
                    <a:pt x="4324" y="4485"/>
                    <a:pt x="11712" y="-1"/>
                    <a:pt x="19771" y="0"/>
                  </a:cubicBezTo>
                  <a:cubicBezTo>
                    <a:pt x="31700" y="0"/>
                    <a:pt x="41371" y="9670"/>
                    <a:pt x="41371" y="21600"/>
                  </a:cubicBezTo>
                  <a:cubicBezTo>
                    <a:pt x="41371" y="33529"/>
                    <a:pt x="31700" y="43200"/>
                    <a:pt x="19771" y="43200"/>
                  </a:cubicBezTo>
                  <a:cubicBezTo>
                    <a:pt x="11205" y="43200"/>
                    <a:pt x="3449" y="38138"/>
                    <a:pt x="0" y="30298"/>
                  </a:cubicBezTo>
                  <a:lnTo>
                    <a:pt x="19771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75" name="Arc 65" descr="50%"/>
            <p:cNvSpPr>
              <a:spLocks/>
            </p:cNvSpPr>
            <p:nvPr/>
          </p:nvSpPr>
          <p:spPr bwMode="auto">
            <a:xfrm>
              <a:off x="3612" y="2370"/>
              <a:ext cx="0" cy="25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43200" y="21600"/>
                  </a:move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43200" stroke="0" extrusionOk="0">
                  <a:moveTo>
                    <a:pt x="43200" y="21600"/>
                  </a:move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69" name="Freeform 66" descr="50%"/>
          <p:cNvSpPr>
            <a:spLocks/>
          </p:cNvSpPr>
          <p:nvPr/>
        </p:nvSpPr>
        <p:spPr bwMode="auto">
          <a:xfrm>
            <a:off x="6078990" y="2892125"/>
            <a:ext cx="1146175" cy="212725"/>
          </a:xfrm>
          <a:custGeom>
            <a:avLst/>
            <a:gdLst>
              <a:gd name="T0" fmla="*/ 40330929 w 699"/>
              <a:gd name="T1" fmla="*/ 282257471 h 134"/>
              <a:gd name="T2" fmla="*/ 126371130 w 699"/>
              <a:gd name="T3" fmla="*/ 257055920 h 134"/>
              <a:gd name="T4" fmla="*/ 252740620 w 699"/>
              <a:gd name="T5" fmla="*/ 229333420 h 134"/>
              <a:gd name="T6" fmla="*/ 376422534 w 699"/>
              <a:gd name="T7" fmla="*/ 209172179 h 134"/>
              <a:gd name="T8" fmla="*/ 497415385 w 699"/>
              <a:gd name="T9" fmla="*/ 189010889 h 134"/>
              <a:gd name="T10" fmla="*/ 567322197 w 699"/>
              <a:gd name="T11" fmla="*/ 161289976 h 134"/>
              <a:gd name="T12" fmla="*/ 626473989 w 699"/>
              <a:gd name="T13" fmla="*/ 105846564 h 134"/>
              <a:gd name="T14" fmla="*/ 717890842 w 699"/>
              <a:gd name="T15" fmla="*/ 30241874 h 134"/>
              <a:gd name="T16" fmla="*/ 782420964 w 699"/>
              <a:gd name="T17" fmla="*/ 60483747 h 134"/>
              <a:gd name="T18" fmla="*/ 806620170 w 699"/>
              <a:gd name="T19" fmla="*/ 146169046 h 134"/>
              <a:gd name="T20" fmla="*/ 855016941 w 699"/>
              <a:gd name="T21" fmla="*/ 183970578 h 134"/>
              <a:gd name="T22" fmla="*/ 1010962481 w 699"/>
              <a:gd name="T23" fmla="*/ 209172179 h 134"/>
              <a:gd name="T24" fmla="*/ 1126578539 w 699"/>
              <a:gd name="T25" fmla="*/ 214212489 h 134"/>
              <a:gd name="T26" fmla="*/ 1266392164 w 699"/>
              <a:gd name="T27" fmla="*/ 209172179 h 134"/>
              <a:gd name="T28" fmla="*/ 1320167265 w 699"/>
              <a:gd name="T29" fmla="*/ 249494661 h 134"/>
              <a:gd name="T30" fmla="*/ 1430404994 w 699"/>
              <a:gd name="T31" fmla="*/ 257055920 h 134"/>
              <a:gd name="T32" fmla="*/ 1556776073 w 699"/>
              <a:gd name="T33" fmla="*/ 201612458 h 134"/>
              <a:gd name="T34" fmla="*/ 1656258781 w 699"/>
              <a:gd name="T35" fmla="*/ 118446546 h 134"/>
              <a:gd name="T36" fmla="*/ 1734231858 w 699"/>
              <a:gd name="T37" fmla="*/ 68043419 h 134"/>
              <a:gd name="T38" fmla="*/ 1804138670 w 699"/>
              <a:gd name="T39" fmla="*/ 40322494 h 134"/>
              <a:gd name="T40" fmla="*/ 1863292102 w 699"/>
              <a:gd name="T41" fmla="*/ 47882166 h 134"/>
              <a:gd name="T42" fmla="*/ 1814893691 w 699"/>
              <a:gd name="T43" fmla="*/ 105846564 h 134"/>
              <a:gd name="T44" fmla="*/ 1753052734 w 699"/>
              <a:gd name="T45" fmla="*/ 156249666 h 134"/>
              <a:gd name="T46" fmla="*/ 1715410572 w 699"/>
              <a:gd name="T47" fmla="*/ 199091509 h 134"/>
              <a:gd name="T48" fmla="*/ 1688523842 w 699"/>
              <a:gd name="T49" fmla="*/ 239414040 h 134"/>
              <a:gd name="T50" fmla="*/ 1680457986 w 699"/>
              <a:gd name="T51" fmla="*/ 279736522 h 134"/>
              <a:gd name="T52" fmla="*/ 1626682885 w 699"/>
              <a:gd name="T53" fmla="*/ 272176850 h 134"/>
              <a:gd name="T54" fmla="*/ 1578286113 w 699"/>
              <a:gd name="T55" fmla="*/ 287297781 h 134"/>
              <a:gd name="T56" fmla="*/ 1524511012 w 699"/>
              <a:gd name="T57" fmla="*/ 279736522 h 134"/>
              <a:gd name="T58" fmla="*/ 1462670055 w 699"/>
              <a:gd name="T59" fmla="*/ 282257471 h 134"/>
              <a:gd name="T60" fmla="*/ 1398139933 w 699"/>
              <a:gd name="T61" fmla="*/ 277217160 h 134"/>
              <a:gd name="T62" fmla="*/ 1325543956 w 699"/>
              <a:gd name="T63" fmla="*/ 282257471 h 134"/>
              <a:gd name="T64" fmla="*/ 1252949618 w 699"/>
              <a:gd name="T65" fmla="*/ 292338091 h 134"/>
              <a:gd name="T66" fmla="*/ 1180353641 w 699"/>
              <a:gd name="T67" fmla="*/ 294857452 h 134"/>
              <a:gd name="T68" fmla="*/ 1110446829 w 699"/>
              <a:gd name="T69" fmla="*/ 294857452 h 134"/>
              <a:gd name="T70" fmla="*/ 1045916707 w 699"/>
              <a:gd name="T71" fmla="*/ 302418711 h 134"/>
              <a:gd name="T72" fmla="*/ 976009895 w 699"/>
              <a:gd name="T73" fmla="*/ 315018693 h 134"/>
              <a:gd name="T74" fmla="*/ 892658897 w 699"/>
              <a:gd name="T75" fmla="*/ 315018693 h 134"/>
              <a:gd name="T76" fmla="*/ 820062715 w 699"/>
              <a:gd name="T77" fmla="*/ 320059003 h 134"/>
              <a:gd name="T78" fmla="*/ 750155903 w 699"/>
              <a:gd name="T79" fmla="*/ 309978383 h 134"/>
              <a:gd name="T80" fmla="*/ 680249091 w 699"/>
              <a:gd name="T81" fmla="*/ 315018693 h 134"/>
              <a:gd name="T82" fmla="*/ 623786464 w 699"/>
              <a:gd name="T83" fmla="*/ 309978383 h 134"/>
              <a:gd name="T84" fmla="*/ 556567177 w 699"/>
              <a:gd name="T85" fmla="*/ 315018693 h 134"/>
              <a:gd name="T86" fmla="*/ 481283675 w 699"/>
              <a:gd name="T87" fmla="*/ 320059003 h 134"/>
              <a:gd name="T88" fmla="*/ 384488389 w 699"/>
              <a:gd name="T89" fmla="*/ 335181522 h 134"/>
              <a:gd name="T90" fmla="*/ 274250661 w 699"/>
              <a:gd name="T91" fmla="*/ 335181522 h 134"/>
              <a:gd name="T92" fmla="*/ 182833757 w 699"/>
              <a:gd name="T93" fmla="*/ 320059003 h 134"/>
              <a:gd name="T94" fmla="*/ 99482734 w 699"/>
              <a:gd name="T95" fmla="*/ 325100901 h 134"/>
              <a:gd name="T96" fmla="*/ 18820882 w 699"/>
              <a:gd name="T97" fmla="*/ 309978383 h 1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99"/>
              <a:gd name="T148" fmla="*/ 0 h 134"/>
              <a:gd name="T149" fmla="*/ 699 w 699"/>
              <a:gd name="T150" fmla="*/ 134 h 13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99" h="134">
                <a:moveTo>
                  <a:pt x="0" y="120"/>
                </a:moveTo>
                <a:lnTo>
                  <a:pt x="4" y="117"/>
                </a:lnTo>
                <a:lnTo>
                  <a:pt x="9" y="115"/>
                </a:lnTo>
                <a:lnTo>
                  <a:pt x="15" y="112"/>
                </a:lnTo>
                <a:lnTo>
                  <a:pt x="21" y="110"/>
                </a:lnTo>
                <a:lnTo>
                  <a:pt x="29" y="108"/>
                </a:lnTo>
                <a:lnTo>
                  <a:pt x="39" y="105"/>
                </a:lnTo>
                <a:lnTo>
                  <a:pt x="47" y="102"/>
                </a:lnTo>
                <a:lnTo>
                  <a:pt x="58" y="99"/>
                </a:lnTo>
                <a:lnTo>
                  <a:pt x="70" y="96"/>
                </a:lnTo>
                <a:lnTo>
                  <a:pt x="82" y="93"/>
                </a:lnTo>
                <a:lnTo>
                  <a:pt x="94" y="91"/>
                </a:lnTo>
                <a:lnTo>
                  <a:pt x="106" y="90"/>
                </a:lnTo>
                <a:lnTo>
                  <a:pt x="118" y="88"/>
                </a:lnTo>
                <a:lnTo>
                  <a:pt x="129" y="85"/>
                </a:lnTo>
                <a:lnTo>
                  <a:pt x="140" y="83"/>
                </a:lnTo>
                <a:lnTo>
                  <a:pt x="149" y="81"/>
                </a:lnTo>
                <a:lnTo>
                  <a:pt x="163" y="79"/>
                </a:lnTo>
                <a:lnTo>
                  <a:pt x="174" y="77"/>
                </a:lnTo>
                <a:lnTo>
                  <a:pt x="185" y="75"/>
                </a:lnTo>
                <a:lnTo>
                  <a:pt x="193" y="74"/>
                </a:lnTo>
                <a:lnTo>
                  <a:pt x="200" y="71"/>
                </a:lnTo>
                <a:lnTo>
                  <a:pt x="206" y="67"/>
                </a:lnTo>
                <a:lnTo>
                  <a:pt x="211" y="64"/>
                </a:lnTo>
                <a:lnTo>
                  <a:pt x="215" y="59"/>
                </a:lnTo>
                <a:lnTo>
                  <a:pt x="219" y="55"/>
                </a:lnTo>
                <a:lnTo>
                  <a:pt x="226" y="48"/>
                </a:lnTo>
                <a:lnTo>
                  <a:pt x="233" y="42"/>
                </a:lnTo>
                <a:lnTo>
                  <a:pt x="241" y="34"/>
                </a:lnTo>
                <a:lnTo>
                  <a:pt x="249" y="27"/>
                </a:lnTo>
                <a:lnTo>
                  <a:pt x="257" y="19"/>
                </a:lnTo>
                <a:lnTo>
                  <a:pt x="267" y="12"/>
                </a:lnTo>
                <a:lnTo>
                  <a:pt x="276" y="6"/>
                </a:lnTo>
                <a:lnTo>
                  <a:pt x="283" y="0"/>
                </a:lnTo>
                <a:lnTo>
                  <a:pt x="286" y="11"/>
                </a:lnTo>
                <a:lnTo>
                  <a:pt x="291" y="24"/>
                </a:lnTo>
                <a:lnTo>
                  <a:pt x="295" y="36"/>
                </a:lnTo>
                <a:lnTo>
                  <a:pt x="298" y="47"/>
                </a:lnTo>
                <a:lnTo>
                  <a:pt x="300" y="52"/>
                </a:lnTo>
                <a:lnTo>
                  <a:pt x="300" y="58"/>
                </a:lnTo>
                <a:lnTo>
                  <a:pt x="300" y="63"/>
                </a:lnTo>
                <a:lnTo>
                  <a:pt x="295" y="69"/>
                </a:lnTo>
                <a:lnTo>
                  <a:pt x="306" y="72"/>
                </a:lnTo>
                <a:lnTo>
                  <a:pt x="318" y="73"/>
                </a:lnTo>
                <a:lnTo>
                  <a:pt x="332" y="75"/>
                </a:lnTo>
                <a:lnTo>
                  <a:pt x="348" y="78"/>
                </a:lnTo>
                <a:lnTo>
                  <a:pt x="364" y="81"/>
                </a:lnTo>
                <a:lnTo>
                  <a:pt x="376" y="83"/>
                </a:lnTo>
                <a:lnTo>
                  <a:pt x="389" y="85"/>
                </a:lnTo>
                <a:lnTo>
                  <a:pt x="400" y="86"/>
                </a:lnTo>
                <a:lnTo>
                  <a:pt x="410" y="87"/>
                </a:lnTo>
                <a:lnTo>
                  <a:pt x="419" y="85"/>
                </a:lnTo>
                <a:lnTo>
                  <a:pt x="427" y="81"/>
                </a:lnTo>
                <a:lnTo>
                  <a:pt x="434" y="75"/>
                </a:lnTo>
                <a:lnTo>
                  <a:pt x="452" y="78"/>
                </a:lnTo>
                <a:lnTo>
                  <a:pt x="471" y="83"/>
                </a:lnTo>
                <a:lnTo>
                  <a:pt x="484" y="86"/>
                </a:lnTo>
                <a:lnTo>
                  <a:pt x="476" y="94"/>
                </a:lnTo>
                <a:lnTo>
                  <a:pt x="482" y="96"/>
                </a:lnTo>
                <a:lnTo>
                  <a:pt x="491" y="99"/>
                </a:lnTo>
                <a:lnTo>
                  <a:pt x="501" y="102"/>
                </a:lnTo>
                <a:lnTo>
                  <a:pt x="512" y="103"/>
                </a:lnTo>
                <a:lnTo>
                  <a:pt x="522" y="102"/>
                </a:lnTo>
                <a:lnTo>
                  <a:pt x="532" y="102"/>
                </a:lnTo>
                <a:lnTo>
                  <a:pt x="543" y="99"/>
                </a:lnTo>
                <a:lnTo>
                  <a:pt x="555" y="96"/>
                </a:lnTo>
                <a:lnTo>
                  <a:pt x="566" y="90"/>
                </a:lnTo>
                <a:lnTo>
                  <a:pt x="579" y="80"/>
                </a:lnTo>
                <a:lnTo>
                  <a:pt x="589" y="72"/>
                </a:lnTo>
                <a:lnTo>
                  <a:pt x="602" y="61"/>
                </a:lnTo>
                <a:lnTo>
                  <a:pt x="607" y="56"/>
                </a:lnTo>
                <a:lnTo>
                  <a:pt x="616" y="47"/>
                </a:lnTo>
                <a:lnTo>
                  <a:pt x="624" y="42"/>
                </a:lnTo>
                <a:lnTo>
                  <a:pt x="631" y="36"/>
                </a:lnTo>
                <a:lnTo>
                  <a:pt x="639" y="31"/>
                </a:lnTo>
                <a:lnTo>
                  <a:pt x="645" y="27"/>
                </a:lnTo>
                <a:lnTo>
                  <a:pt x="652" y="24"/>
                </a:lnTo>
                <a:lnTo>
                  <a:pt x="658" y="21"/>
                </a:lnTo>
                <a:lnTo>
                  <a:pt x="664" y="18"/>
                </a:lnTo>
                <a:lnTo>
                  <a:pt x="671" y="16"/>
                </a:lnTo>
                <a:lnTo>
                  <a:pt x="677" y="15"/>
                </a:lnTo>
                <a:lnTo>
                  <a:pt x="686" y="15"/>
                </a:lnTo>
                <a:lnTo>
                  <a:pt x="698" y="15"/>
                </a:lnTo>
                <a:lnTo>
                  <a:pt x="693" y="19"/>
                </a:lnTo>
                <a:lnTo>
                  <a:pt x="688" y="25"/>
                </a:lnTo>
                <a:lnTo>
                  <a:pt x="685" y="29"/>
                </a:lnTo>
                <a:lnTo>
                  <a:pt x="680" y="36"/>
                </a:lnTo>
                <a:lnTo>
                  <a:pt x="675" y="42"/>
                </a:lnTo>
                <a:lnTo>
                  <a:pt x="668" y="48"/>
                </a:lnTo>
                <a:lnTo>
                  <a:pt x="659" y="54"/>
                </a:lnTo>
                <a:lnTo>
                  <a:pt x="655" y="58"/>
                </a:lnTo>
                <a:lnTo>
                  <a:pt x="652" y="62"/>
                </a:lnTo>
                <a:lnTo>
                  <a:pt x="647" y="67"/>
                </a:lnTo>
                <a:lnTo>
                  <a:pt x="645" y="71"/>
                </a:lnTo>
                <a:lnTo>
                  <a:pt x="641" y="75"/>
                </a:lnTo>
                <a:lnTo>
                  <a:pt x="638" y="79"/>
                </a:lnTo>
                <a:lnTo>
                  <a:pt x="636" y="84"/>
                </a:lnTo>
                <a:lnTo>
                  <a:pt x="633" y="88"/>
                </a:lnTo>
                <a:lnTo>
                  <a:pt x="630" y="91"/>
                </a:lnTo>
                <a:lnTo>
                  <a:pt x="628" y="95"/>
                </a:lnTo>
                <a:lnTo>
                  <a:pt x="627" y="99"/>
                </a:lnTo>
                <a:lnTo>
                  <a:pt x="626" y="103"/>
                </a:lnTo>
                <a:lnTo>
                  <a:pt x="625" y="108"/>
                </a:lnTo>
                <a:lnTo>
                  <a:pt x="625" y="111"/>
                </a:lnTo>
                <a:lnTo>
                  <a:pt x="621" y="109"/>
                </a:lnTo>
                <a:lnTo>
                  <a:pt x="615" y="108"/>
                </a:lnTo>
                <a:lnTo>
                  <a:pt x="610" y="108"/>
                </a:lnTo>
                <a:lnTo>
                  <a:pt x="605" y="108"/>
                </a:lnTo>
                <a:lnTo>
                  <a:pt x="600" y="110"/>
                </a:lnTo>
                <a:lnTo>
                  <a:pt x="596" y="111"/>
                </a:lnTo>
                <a:lnTo>
                  <a:pt x="592" y="112"/>
                </a:lnTo>
                <a:lnTo>
                  <a:pt x="587" y="114"/>
                </a:lnTo>
                <a:lnTo>
                  <a:pt x="582" y="114"/>
                </a:lnTo>
                <a:lnTo>
                  <a:pt x="576" y="113"/>
                </a:lnTo>
                <a:lnTo>
                  <a:pt x="570" y="112"/>
                </a:lnTo>
                <a:lnTo>
                  <a:pt x="567" y="111"/>
                </a:lnTo>
                <a:lnTo>
                  <a:pt x="562" y="110"/>
                </a:lnTo>
                <a:lnTo>
                  <a:pt x="557" y="110"/>
                </a:lnTo>
                <a:lnTo>
                  <a:pt x="550" y="111"/>
                </a:lnTo>
                <a:lnTo>
                  <a:pt x="544" y="112"/>
                </a:lnTo>
                <a:lnTo>
                  <a:pt x="539" y="112"/>
                </a:lnTo>
                <a:lnTo>
                  <a:pt x="532" y="112"/>
                </a:lnTo>
                <a:lnTo>
                  <a:pt x="526" y="110"/>
                </a:lnTo>
                <a:lnTo>
                  <a:pt x="520" y="110"/>
                </a:lnTo>
                <a:lnTo>
                  <a:pt x="514" y="112"/>
                </a:lnTo>
                <a:lnTo>
                  <a:pt x="506" y="113"/>
                </a:lnTo>
                <a:lnTo>
                  <a:pt x="500" y="113"/>
                </a:lnTo>
                <a:lnTo>
                  <a:pt x="493" y="112"/>
                </a:lnTo>
                <a:lnTo>
                  <a:pt x="487" y="111"/>
                </a:lnTo>
                <a:lnTo>
                  <a:pt x="480" y="112"/>
                </a:lnTo>
                <a:lnTo>
                  <a:pt x="474" y="115"/>
                </a:lnTo>
                <a:lnTo>
                  <a:pt x="466" y="116"/>
                </a:lnTo>
                <a:lnTo>
                  <a:pt x="460" y="117"/>
                </a:lnTo>
                <a:lnTo>
                  <a:pt x="453" y="118"/>
                </a:lnTo>
                <a:lnTo>
                  <a:pt x="447" y="118"/>
                </a:lnTo>
                <a:lnTo>
                  <a:pt x="439" y="117"/>
                </a:lnTo>
                <a:lnTo>
                  <a:pt x="432" y="115"/>
                </a:lnTo>
                <a:lnTo>
                  <a:pt x="424" y="117"/>
                </a:lnTo>
                <a:lnTo>
                  <a:pt x="419" y="117"/>
                </a:lnTo>
                <a:lnTo>
                  <a:pt x="413" y="117"/>
                </a:lnTo>
                <a:lnTo>
                  <a:pt x="407" y="117"/>
                </a:lnTo>
                <a:lnTo>
                  <a:pt x="401" y="117"/>
                </a:lnTo>
                <a:lnTo>
                  <a:pt x="394" y="118"/>
                </a:lnTo>
                <a:lnTo>
                  <a:pt x="389" y="120"/>
                </a:lnTo>
                <a:lnTo>
                  <a:pt x="384" y="122"/>
                </a:lnTo>
                <a:lnTo>
                  <a:pt x="377" y="124"/>
                </a:lnTo>
                <a:lnTo>
                  <a:pt x="371" y="125"/>
                </a:lnTo>
                <a:lnTo>
                  <a:pt x="363" y="125"/>
                </a:lnTo>
                <a:lnTo>
                  <a:pt x="356" y="126"/>
                </a:lnTo>
                <a:lnTo>
                  <a:pt x="347" y="125"/>
                </a:lnTo>
                <a:lnTo>
                  <a:pt x="338" y="125"/>
                </a:lnTo>
                <a:lnTo>
                  <a:pt x="332" y="125"/>
                </a:lnTo>
                <a:lnTo>
                  <a:pt x="324" y="126"/>
                </a:lnTo>
                <a:lnTo>
                  <a:pt x="318" y="126"/>
                </a:lnTo>
                <a:lnTo>
                  <a:pt x="311" y="127"/>
                </a:lnTo>
                <a:lnTo>
                  <a:pt x="305" y="127"/>
                </a:lnTo>
                <a:lnTo>
                  <a:pt x="297" y="126"/>
                </a:lnTo>
                <a:lnTo>
                  <a:pt x="290" y="125"/>
                </a:lnTo>
                <a:lnTo>
                  <a:pt x="285" y="123"/>
                </a:lnTo>
                <a:lnTo>
                  <a:pt x="279" y="123"/>
                </a:lnTo>
                <a:lnTo>
                  <a:pt x="273" y="123"/>
                </a:lnTo>
                <a:lnTo>
                  <a:pt x="267" y="124"/>
                </a:lnTo>
                <a:lnTo>
                  <a:pt x="259" y="125"/>
                </a:lnTo>
                <a:lnTo>
                  <a:pt x="253" y="125"/>
                </a:lnTo>
                <a:lnTo>
                  <a:pt x="248" y="125"/>
                </a:lnTo>
                <a:lnTo>
                  <a:pt x="244" y="125"/>
                </a:lnTo>
                <a:lnTo>
                  <a:pt x="238" y="123"/>
                </a:lnTo>
                <a:lnTo>
                  <a:pt x="232" y="123"/>
                </a:lnTo>
                <a:lnTo>
                  <a:pt x="226" y="123"/>
                </a:lnTo>
                <a:lnTo>
                  <a:pt x="221" y="124"/>
                </a:lnTo>
                <a:lnTo>
                  <a:pt x="215" y="125"/>
                </a:lnTo>
                <a:lnTo>
                  <a:pt x="207" y="125"/>
                </a:lnTo>
                <a:lnTo>
                  <a:pt x="199" y="125"/>
                </a:lnTo>
                <a:lnTo>
                  <a:pt x="193" y="125"/>
                </a:lnTo>
                <a:lnTo>
                  <a:pt x="186" y="126"/>
                </a:lnTo>
                <a:lnTo>
                  <a:pt x="179" y="127"/>
                </a:lnTo>
                <a:lnTo>
                  <a:pt x="172" y="129"/>
                </a:lnTo>
                <a:lnTo>
                  <a:pt x="165" y="130"/>
                </a:lnTo>
                <a:lnTo>
                  <a:pt x="155" y="132"/>
                </a:lnTo>
                <a:lnTo>
                  <a:pt x="143" y="133"/>
                </a:lnTo>
                <a:lnTo>
                  <a:pt x="132" y="133"/>
                </a:lnTo>
                <a:lnTo>
                  <a:pt x="122" y="132"/>
                </a:lnTo>
                <a:lnTo>
                  <a:pt x="109" y="133"/>
                </a:lnTo>
                <a:lnTo>
                  <a:pt x="102" y="133"/>
                </a:lnTo>
                <a:lnTo>
                  <a:pt x="96" y="132"/>
                </a:lnTo>
                <a:lnTo>
                  <a:pt x="89" y="133"/>
                </a:lnTo>
                <a:lnTo>
                  <a:pt x="81" y="132"/>
                </a:lnTo>
                <a:lnTo>
                  <a:pt x="68" y="127"/>
                </a:lnTo>
                <a:lnTo>
                  <a:pt x="60" y="128"/>
                </a:lnTo>
                <a:lnTo>
                  <a:pt x="52" y="129"/>
                </a:lnTo>
                <a:lnTo>
                  <a:pt x="44" y="129"/>
                </a:lnTo>
                <a:lnTo>
                  <a:pt x="37" y="129"/>
                </a:lnTo>
                <a:lnTo>
                  <a:pt x="29" y="128"/>
                </a:lnTo>
                <a:lnTo>
                  <a:pt x="22" y="127"/>
                </a:lnTo>
                <a:lnTo>
                  <a:pt x="14" y="125"/>
                </a:lnTo>
                <a:lnTo>
                  <a:pt x="7" y="123"/>
                </a:lnTo>
                <a:lnTo>
                  <a:pt x="1" y="122"/>
                </a:lnTo>
                <a:lnTo>
                  <a:pt x="0" y="12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6504209" y="3125171"/>
            <a:ext cx="168275" cy="109537"/>
            <a:chOff x="3613" y="2387"/>
            <a:chExt cx="102" cy="69"/>
          </a:xfrm>
        </p:grpSpPr>
        <p:sp>
          <p:nvSpPr>
            <p:cNvPr id="32369" name="Freeform 68" descr="50%"/>
            <p:cNvSpPr>
              <a:spLocks/>
            </p:cNvSpPr>
            <p:nvPr/>
          </p:nvSpPr>
          <p:spPr bwMode="auto">
            <a:xfrm>
              <a:off x="3613" y="2392"/>
              <a:ext cx="102" cy="64"/>
            </a:xfrm>
            <a:custGeom>
              <a:avLst/>
              <a:gdLst>
                <a:gd name="T0" fmla="*/ 95 w 102"/>
                <a:gd name="T1" fmla="*/ 57 h 64"/>
                <a:gd name="T2" fmla="*/ 89 w 102"/>
                <a:gd name="T3" fmla="*/ 51 h 64"/>
                <a:gd name="T4" fmla="*/ 86 w 102"/>
                <a:gd name="T5" fmla="*/ 47 h 64"/>
                <a:gd name="T6" fmla="*/ 83 w 102"/>
                <a:gd name="T7" fmla="*/ 44 h 64"/>
                <a:gd name="T8" fmla="*/ 80 w 102"/>
                <a:gd name="T9" fmla="*/ 41 h 64"/>
                <a:gd name="T10" fmla="*/ 77 w 102"/>
                <a:gd name="T11" fmla="*/ 37 h 64"/>
                <a:gd name="T12" fmla="*/ 75 w 102"/>
                <a:gd name="T13" fmla="*/ 34 h 64"/>
                <a:gd name="T14" fmla="*/ 72 w 102"/>
                <a:gd name="T15" fmla="*/ 30 h 64"/>
                <a:gd name="T16" fmla="*/ 70 w 102"/>
                <a:gd name="T17" fmla="*/ 25 h 64"/>
                <a:gd name="T18" fmla="*/ 68 w 102"/>
                <a:gd name="T19" fmla="*/ 21 h 64"/>
                <a:gd name="T20" fmla="*/ 67 w 102"/>
                <a:gd name="T21" fmla="*/ 16 h 64"/>
                <a:gd name="T22" fmla="*/ 66 w 102"/>
                <a:gd name="T23" fmla="*/ 11 h 64"/>
                <a:gd name="T24" fmla="*/ 66 w 102"/>
                <a:gd name="T25" fmla="*/ 6 h 64"/>
                <a:gd name="T26" fmla="*/ 65 w 102"/>
                <a:gd name="T27" fmla="*/ 0 h 64"/>
                <a:gd name="T28" fmla="*/ 0 w 102"/>
                <a:gd name="T29" fmla="*/ 0 h 64"/>
                <a:gd name="T30" fmla="*/ 2 w 102"/>
                <a:gd name="T31" fmla="*/ 4 h 64"/>
                <a:gd name="T32" fmla="*/ 5 w 102"/>
                <a:gd name="T33" fmla="*/ 9 h 64"/>
                <a:gd name="T34" fmla="*/ 9 w 102"/>
                <a:gd name="T35" fmla="*/ 14 h 64"/>
                <a:gd name="T36" fmla="*/ 12 w 102"/>
                <a:gd name="T37" fmla="*/ 18 h 64"/>
                <a:gd name="T38" fmla="*/ 17 w 102"/>
                <a:gd name="T39" fmla="*/ 23 h 64"/>
                <a:gd name="T40" fmla="*/ 22 w 102"/>
                <a:gd name="T41" fmla="*/ 28 h 64"/>
                <a:gd name="T42" fmla="*/ 27 w 102"/>
                <a:gd name="T43" fmla="*/ 32 h 64"/>
                <a:gd name="T44" fmla="*/ 32 w 102"/>
                <a:gd name="T45" fmla="*/ 36 h 64"/>
                <a:gd name="T46" fmla="*/ 38 w 102"/>
                <a:gd name="T47" fmla="*/ 41 h 64"/>
                <a:gd name="T48" fmla="*/ 45 w 102"/>
                <a:gd name="T49" fmla="*/ 46 h 64"/>
                <a:gd name="T50" fmla="*/ 51 w 102"/>
                <a:gd name="T51" fmla="*/ 49 h 64"/>
                <a:gd name="T52" fmla="*/ 56 w 102"/>
                <a:gd name="T53" fmla="*/ 52 h 64"/>
                <a:gd name="T54" fmla="*/ 61 w 102"/>
                <a:gd name="T55" fmla="*/ 54 h 64"/>
                <a:gd name="T56" fmla="*/ 67 w 102"/>
                <a:gd name="T57" fmla="*/ 57 h 64"/>
                <a:gd name="T58" fmla="*/ 72 w 102"/>
                <a:gd name="T59" fmla="*/ 59 h 64"/>
                <a:gd name="T60" fmla="*/ 79 w 102"/>
                <a:gd name="T61" fmla="*/ 60 h 64"/>
                <a:gd name="T62" fmla="*/ 86 w 102"/>
                <a:gd name="T63" fmla="*/ 61 h 64"/>
                <a:gd name="T64" fmla="*/ 91 w 102"/>
                <a:gd name="T65" fmla="*/ 62 h 64"/>
                <a:gd name="T66" fmla="*/ 97 w 102"/>
                <a:gd name="T67" fmla="*/ 62 h 64"/>
                <a:gd name="T68" fmla="*/ 101 w 102"/>
                <a:gd name="T69" fmla="*/ 63 h 64"/>
                <a:gd name="T70" fmla="*/ 95 w 102"/>
                <a:gd name="T71" fmla="*/ 5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2"/>
                <a:gd name="T109" fmla="*/ 0 h 64"/>
                <a:gd name="T110" fmla="*/ 102 w 102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2" h="64">
                  <a:moveTo>
                    <a:pt x="95" y="57"/>
                  </a:moveTo>
                  <a:lnTo>
                    <a:pt x="89" y="51"/>
                  </a:lnTo>
                  <a:lnTo>
                    <a:pt x="86" y="47"/>
                  </a:lnTo>
                  <a:lnTo>
                    <a:pt x="83" y="44"/>
                  </a:lnTo>
                  <a:lnTo>
                    <a:pt x="80" y="41"/>
                  </a:lnTo>
                  <a:lnTo>
                    <a:pt x="77" y="37"/>
                  </a:lnTo>
                  <a:lnTo>
                    <a:pt x="75" y="34"/>
                  </a:lnTo>
                  <a:lnTo>
                    <a:pt x="72" y="30"/>
                  </a:lnTo>
                  <a:lnTo>
                    <a:pt x="70" y="25"/>
                  </a:lnTo>
                  <a:lnTo>
                    <a:pt x="68" y="21"/>
                  </a:lnTo>
                  <a:lnTo>
                    <a:pt x="67" y="16"/>
                  </a:lnTo>
                  <a:lnTo>
                    <a:pt x="66" y="11"/>
                  </a:lnTo>
                  <a:lnTo>
                    <a:pt x="66" y="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5" y="9"/>
                  </a:lnTo>
                  <a:lnTo>
                    <a:pt x="9" y="14"/>
                  </a:lnTo>
                  <a:lnTo>
                    <a:pt x="12" y="18"/>
                  </a:lnTo>
                  <a:lnTo>
                    <a:pt x="17" y="23"/>
                  </a:lnTo>
                  <a:lnTo>
                    <a:pt x="22" y="28"/>
                  </a:lnTo>
                  <a:lnTo>
                    <a:pt x="27" y="32"/>
                  </a:lnTo>
                  <a:lnTo>
                    <a:pt x="32" y="36"/>
                  </a:lnTo>
                  <a:lnTo>
                    <a:pt x="38" y="41"/>
                  </a:lnTo>
                  <a:lnTo>
                    <a:pt x="45" y="46"/>
                  </a:lnTo>
                  <a:lnTo>
                    <a:pt x="51" y="49"/>
                  </a:lnTo>
                  <a:lnTo>
                    <a:pt x="56" y="52"/>
                  </a:lnTo>
                  <a:lnTo>
                    <a:pt x="61" y="54"/>
                  </a:lnTo>
                  <a:lnTo>
                    <a:pt x="67" y="57"/>
                  </a:lnTo>
                  <a:lnTo>
                    <a:pt x="72" y="59"/>
                  </a:lnTo>
                  <a:lnTo>
                    <a:pt x="79" y="60"/>
                  </a:lnTo>
                  <a:lnTo>
                    <a:pt x="86" y="61"/>
                  </a:lnTo>
                  <a:lnTo>
                    <a:pt x="91" y="62"/>
                  </a:lnTo>
                  <a:lnTo>
                    <a:pt x="97" y="62"/>
                  </a:lnTo>
                  <a:lnTo>
                    <a:pt x="101" y="63"/>
                  </a:lnTo>
                  <a:lnTo>
                    <a:pt x="95" y="57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70" name="Freeform 69" descr="50%"/>
            <p:cNvSpPr>
              <a:spLocks/>
            </p:cNvSpPr>
            <p:nvPr/>
          </p:nvSpPr>
          <p:spPr bwMode="auto">
            <a:xfrm>
              <a:off x="3615" y="2387"/>
              <a:ext cx="56" cy="5"/>
            </a:xfrm>
            <a:custGeom>
              <a:avLst/>
              <a:gdLst>
                <a:gd name="T0" fmla="*/ 0 w 56"/>
                <a:gd name="T1" fmla="*/ 4 h 5"/>
                <a:gd name="T2" fmla="*/ 0 w 56"/>
                <a:gd name="T3" fmla="*/ 3 h 5"/>
                <a:gd name="T4" fmla="*/ 1 w 56"/>
                <a:gd name="T5" fmla="*/ 0 h 5"/>
                <a:gd name="T6" fmla="*/ 55 w 56"/>
                <a:gd name="T7" fmla="*/ 0 h 5"/>
                <a:gd name="T8" fmla="*/ 55 w 56"/>
                <a:gd name="T9" fmla="*/ 4 h 5"/>
                <a:gd name="T10" fmla="*/ 0 w 56"/>
                <a:gd name="T11" fmla="*/ 4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5"/>
                <a:gd name="T20" fmla="*/ 56 w 5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5">
                  <a:moveTo>
                    <a:pt x="0" y="4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55" y="0"/>
                  </a:lnTo>
                  <a:lnTo>
                    <a:pt x="55" y="4"/>
                  </a:lnTo>
                  <a:lnTo>
                    <a:pt x="0" y="4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71" name="Freeform 70" descr="50%"/>
          <p:cNvSpPr>
            <a:spLocks/>
          </p:cNvSpPr>
          <p:nvPr/>
        </p:nvSpPr>
        <p:spPr bwMode="auto">
          <a:xfrm>
            <a:off x="7491765" y="3359646"/>
            <a:ext cx="95250" cy="73025"/>
          </a:xfrm>
          <a:custGeom>
            <a:avLst/>
            <a:gdLst>
              <a:gd name="T0" fmla="*/ 0 w 58"/>
              <a:gd name="T1" fmla="*/ 0 h 46"/>
              <a:gd name="T2" fmla="*/ 5393121 w 58"/>
              <a:gd name="T3" fmla="*/ 12601574 h 46"/>
              <a:gd name="T4" fmla="*/ 13484447 w 58"/>
              <a:gd name="T5" fmla="*/ 22682199 h 46"/>
              <a:gd name="T6" fmla="*/ 24272328 w 58"/>
              <a:gd name="T7" fmla="*/ 35282188 h 46"/>
              <a:gd name="T8" fmla="*/ 32363655 w 58"/>
              <a:gd name="T9" fmla="*/ 45362810 h 46"/>
              <a:gd name="T10" fmla="*/ 43151536 w 58"/>
              <a:gd name="T11" fmla="*/ 57964393 h 46"/>
              <a:gd name="T12" fmla="*/ 56635989 w 58"/>
              <a:gd name="T13" fmla="*/ 70564376 h 46"/>
              <a:gd name="T14" fmla="*/ 64727310 w 58"/>
              <a:gd name="T15" fmla="*/ 80644998 h 46"/>
              <a:gd name="T16" fmla="*/ 75515191 w 58"/>
              <a:gd name="T17" fmla="*/ 88206258 h 46"/>
              <a:gd name="T18" fmla="*/ 86303072 w 58"/>
              <a:gd name="T19" fmla="*/ 95765931 h 46"/>
              <a:gd name="T20" fmla="*/ 97090953 w 58"/>
              <a:gd name="T21" fmla="*/ 100806241 h 46"/>
              <a:gd name="T22" fmla="*/ 110575419 w 58"/>
              <a:gd name="T23" fmla="*/ 105846577 h 46"/>
              <a:gd name="T24" fmla="*/ 121363300 w 58"/>
              <a:gd name="T25" fmla="*/ 110886888 h 46"/>
              <a:gd name="T26" fmla="*/ 134847740 w 58"/>
              <a:gd name="T27" fmla="*/ 113407837 h 46"/>
              <a:gd name="T28" fmla="*/ 145635621 w 58"/>
              <a:gd name="T29" fmla="*/ 113407837 h 46"/>
              <a:gd name="T30" fmla="*/ 153726942 w 58"/>
              <a:gd name="T31" fmla="*/ 110886888 h 46"/>
              <a:gd name="T32" fmla="*/ 145635621 w 58"/>
              <a:gd name="T33" fmla="*/ 103327191 h 46"/>
              <a:gd name="T34" fmla="*/ 137544300 w 58"/>
              <a:gd name="T35" fmla="*/ 93246569 h 46"/>
              <a:gd name="T36" fmla="*/ 129454621 w 58"/>
              <a:gd name="T37" fmla="*/ 83165947 h 46"/>
              <a:gd name="T38" fmla="*/ 121363300 w 58"/>
              <a:gd name="T39" fmla="*/ 73083738 h 46"/>
              <a:gd name="T40" fmla="*/ 113271978 w 58"/>
              <a:gd name="T41" fmla="*/ 60483755 h 46"/>
              <a:gd name="T42" fmla="*/ 107878859 w 58"/>
              <a:gd name="T43" fmla="*/ 50403121 h 46"/>
              <a:gd name="T44" fmla="*/ 102484072 w 58"/>
              <a:gd name="T45" fmla="*/ 40322499 h 46"/>
              <a:gd name="T46" fmla="*/ 99787512 w 58"/>
              <a:gd name="T47" fmla="*/ 25201560 h 46"/>
              <a:gd name="T48" fmla="*/ 99787512 w 58"/>
              <a:gd name="T49" fmla="*/ 12601574 h 46"/>
              <a:gd name="T50" fmla="*/ 99787512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72" name="Freeform 71" descr="50%"/>
          <p:cNvSpPr>
            <a:spLocks/>
          </p:cNvSpPr>
          <p:nvPr/>
        </p:nvSpPr>
        <p:spPr bwMode="auto">
          <a:xfrm>
            <a:off x="7177387" y="3142159"/>
            <a:ext cx="788987" cy="230187"/>
          </a:xfrm>
          <a:custGeom>
            <a:avLst/>
            <a:gdLst>
              <a:gd name="T0" fmla="*/ 13453790 w 481"/>
              <a:gd name="T1" fmla="*/ 214212031 h 145"/>
              <a:gd name="T2" fmla="*/ 53811878 w 481"/>
              <a:gd name="T3" fmla="*/ 201612027 h 145"/>
              <a:gd name="T4" fmla="*/ 113005597 w 481"/>
              <a:gd name="T5" fmla="*/ 183970185 h 145"/>
              <a:gd name="T6" fmla="*/ 174889391 w 481"/>
              <a:gd name="T7" fmla="*/ 171370230 h 145"/>
              <a:gd name="T8" fmla="*/ 239463337 w 481"/>
              <a:gd name="T9" fmla="*/ 158768688 h 145"/>
              <a:gd name="T10" fmla="*/ 301347131 w 481"/>
              <a:gd name="T11" fmla="*/ 146168733 h 145"/>
              <a:gd name="T12" fmla="*/ 355158984 w 481"/>
              <a:gd name="T13" fmla="*/ 136088134 h 145"/>
              <a:gd name="T14" fmla="*/ 384756651 w 481"/>
              <a:gd name="T15" fmla="*/ 120967236 h 145"/>
              <a:gd name="T16" fmla="*/ 417042778 w 481"/>
              <a:gd name="T17" fmla="*/ 93244771 h 145"/>
              <a:gd name="T18" fmla="*/ 460092690 w 481"/>
              <a:gd name="T19" fmla="*/ 50403007 h 145"/>
              <a:gd name="T20" fmla="*/ 505832601 w 481"/>
              <a:gd name="T21" fmla="*/ 12599958 h 145"/>
              <a:gd name="T22" fmla="*/ 538120368 w 481"/>
              <a:gd name="T23" fmla="*/ 42841764 h 145"/>
              <a:gd name="T24" fmla="*/ 556954353 w 481"/>
              <a:gd name="T25" fmla="*/ 108365694 h 145"/>
              <a:gd name="T26" fmla="*/ 567716395 w 481"/>
              <a:gd name="T27" fmla="*/ 133567191 h 145"/>
              <a:gd name="T28" fmla="*/ 643053972 w 481"/>
              <a:gd name="T29" fmla="*/ 143647790 h 145"/>
              <a:gd name="T30" fmla="*/ 718391550 w 481"/>
              <a:gd name="T31" fmla="*/ 158768688 h 145"/>
              <a:gd name="T32" fmla="*/ 774893503 w 481"/>
              <a:gd name="T33" fmla="*/ 158768688 h 145"/>
              <a:gd name="T34" fmla="*/ 834087196 w 481"/>
              <a:gd name="T35" fmla="*/ 146168733 h 145"/>
              <a:gd name="T36" fmla="*/ 879827312 w 481"/>
              <a:gd name="T37" fmla="*/ 176410530 h 145"/>
              <a:gd name="T38" fmla="*/ 925567222 w 481"/>
              <a:gd name="T39" fmla="*/ 189010484 h 145"/>
              <a:gd name="T40" fmla="*/ 982070815 w 481"/>
              <a:gd name="T41" fmla="*/ 189010484 h 145"/>
              <a:gd name="T42" fmla="*/ 1043954609 w 481"/>
              <a:gd name="T43" fmla="*/ 166329931 h 145"/>
              <a:gd name="T44" fmla="*/ 1111218605 w 481"/>
              <a:gd name="T45" fmla="*/ 113405993 h 145"/>
              <a:gd name="T46" fmla="*/ 1189246282 w 481"/>
              <a:gd name="T47" fmla="*/ 50403007 h 145"/>
              <a:gd name="T48" fmla="*/ 1267273960 w 481"/>
              <a:gd name="T49" fmla="*/ 27720866 h 145"/>
              <a:gd name="T50" fmla="*/ 1269964061 w 481"/>
              <a:gd name="T51" fmla="*/ 47882063 h 145"/>
              <a:gd name="T52" fmla="*/ 1232296092 w 481"/>
              <a:gd name="T53" fmla="*/ 93244771 h 145"/>
              <a:gd name="T54" fmla="*/ 1189246282 w 481"/>
              <a:gd name="T55" fmla="*/ 136088134 h 145"/>
              <a:gd name="T56" fmla="*/ 1159650256 w 481"/>
              <a:gd name="T57" fmla="*/ 178929886 h 145"/>
              <a:gd name="T58" fmla="*/ 1159650256 w 481"/>
              <a:gd name="T59" fmla="*/ 224292630 h 145"/>
              <a:gd name="T60" fmla="*/ 1191936383 w 481"/>
              <a:gd name="T61" fmla="*/ 272176268 h 145"/>
              <a:gd name="T62" fmla="*/ 1229605992 w 481"/>
              <a:gd name="T63" fmla="*/ 307458364 h 145"/>
              <a:gd name="T64" fmla="*/ 1264583860 w 481"/>
              <a:gd name="T65" fmla="*/ 335179218 h 145"/>
              <a:gd name="T66" fmla="*/ 1267273960 w 481"/>
              <a:gd name="T67" fmla="*/ 347780760 h 145"/>
              <a:gd name="T68" fmla="*/ 1218842309 w 481"/>
              <a:gd name="T69" fmla="*/ 347780760 h 145"/>
              <a:gd name="T70" fmla="*/ 1175794140 w 481"/>
              <a:gd name="T71" fmla="*/ 337700161 h 145"/>
              <a:gd name="T72" fmla="*/ 1132744330 w 481"/>
              <a:gd name="T73" fmla="*/ 317538963 h 145"/>
              <a:gd name="T74" fmla="*/ 1065478694 w 481"/>
              <a:gd name="T75" fmla="*/ 274695624 h 145"/>
              <a:gd name="T76" fmla="*/ 982070815 w 481"/>
              <a:gd name="T77" fmla="*/ 269655325 h 145"/>
              <a:gd name="T78" fmla="*/ 882517412 w 481"/>
              <a:gd name="T79" fmla="*/ 279735924 h 145"/>
              <a:gd name="T80" fmla="*/ 817943312 w 481"/>
              <a:gd name="T81" fmla="*/ 304937421 h 145"/>
              <a:gd name="T82" fmla="*/ 796419228 w 481"/>
              <a:gd name="T83" fmla="*/ 332659862 h 145"/>
              <a:gd name="T84" fmla="*/ 707627867 w 481"/>
              <a:gd name="T85" fmla="*/ 330138918 h 145"/>
              <a:gd name="T86" fmla="*/ 632291930 w 481"/>
              <a:gd name="T87" fmla="*/ 352821059 h 145"/>
              <a:gd name="T88" fmla="*/ 349778783 w 481"/>
              <a:gd name="T89" fmla="*/ 362901658 h 145"/>
              <a:gd name="T90" fmla="*/ 188341534 w 481"/>
              <a:gd name="T91" fmla="*/ 347780760 h 145"/>
              <a:gd name="T92" fmla="*/ 45739923 w 481"/>
              <a:gd name="T93" fmla="*/ 302418065 h 145"/>
              <a:gd name="T94" fmla="*/ 45739923 w 481"/>
              <a:gd name="T95" fmla="*/ 277216568 h 145"/>
              <a:gd name="T96" fmla="*/ 13453790 w 481"/>
              <a:gd name="T97" fmla="*/ 249494127 h 145"/>
              <a:gd name="T98" fmla="*/ 2690101 w 481"/>
              <a:gd name="T99" fmla="*/ 231853873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72"/>
          <p:cNvGrpSpPr>
            <a:grpSpLocks/>
          </p:cNvGrpSpPr>
          <p:nvPr/>
        </p:nvGrpSpPr>
        <p:grpSpPr bwMode="auto">
          <a:xfrm>
            <a:off x="7621808" y="3449020"/>
            <a:ext cx="11112" cy="11112"/>
            <a:chOff x="4253" y="2349"/>
            <a:chExt cx="7" cy="7"/>
          </a:xfrm>
        </p:grpSpPr>
        <p:sp>
          <p:nvSpPr>
            <p:cNvPr id="32367" name="Oval 73" descr="50%"/>
            <p:cNvSpPr>
              <a:spLocks noChangeArrowheads="1"/>
            </p:cNvSpPr>
            <p:nvPr/>
          </p:nvSpPr>
          <p:spPr bwMode="auto">
            <a:xfrm>
              <a:off x="4253" y="2349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8" name="Arc 74" descr="50%"/>
            <p:cNvSpPr>
              <a:spLocks/>
            </p:cNvSpPr>
            <p:nvPr/>
          </p:nvSpPr>
          <p:spPr bwMode="auto">
            <a:xfrm>
              <a:off x="4257" y="2352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" name="Group 75"/>
          <p:cNvGrpSpPr>
            <a:grpSpLocks/>
          </p:cNvGrpSpPr>
          <p:nvPr/>
        </p:nvGrpSpPr>
        <p:grpSpPr bwMode="auto">
          <a:xfrm>
            <a:off x="7664671" y="3474421"/>
            <a:ext cx="49213" cy="20637"/>
            <a:chOff x="4280" y="2365"/>
            <a:chExt cx="30" cy="13"/>
          </a:xfrm>
        </p:grpSpPr>
        <p:sp>
          <p:nvSpPr>
            <p:cNvPr id="32362" name="Arc 76" descr="50%"/>
            <p:cNvSpPr>
              <a:spLocks/>
            </p:cNvSpPr>
            <p:nvPr/>
          </p:nvSpPr>
          <p:spPr bwMode="auto">
            <a:xfrm>
              <a:off x="4288" y="236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3" name="Arc 77" descr="50%"/>
            <p:cNvSpPr>
              <a:spLocks/>
            </p:cNvSpPr>
            <p:nvPr/>
          </p:nvSpPr>
          <p:spPr bwMode="auto">
            <a:xfrm>
              <a:off x="4280" y="236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4" name="Arc 78" descr="50%"/>
            <p:cNvSpPr>
              <a:spLocks/>
            </p:cNvSpPr>
            <p:nvPr/>
          </p:nvSpPr>
          <p:spPr bwMode="auto">
            <a:xfrm>
              <a:off x="4293" y="236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5" name="Arc 79" descr="50%"/>
            <p:cNvSpPr>
              <a:spLocks/>
            </p:cNvSpPr>
            <p:nvPr/>
          </p:nvSpPr>
          <p:spPr bwMode="auto">
            <a:xfrm>
              <a:off x="4301" y="236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6" name="Arc 80" descr="50%"/>
            <p:cNvSpPr>
              <a:spLocks/>
            </p:cNvSpPr>
            <p:nvPr/>
          </p:nvSpPr>
          <p:spPr bwMode="auto">
            <a:xfrm>
              <a:off x="4308" y="236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7" name="Group 82"/>
          <p:cNvGrpSpPr>
            <a:grpSpLocks/>
          </p:cNvGrpSpPr>
          <p:nvPr/>
        </p:nvGrpSpPr>
        <p:grpSpPr bwMode="auto">
          <a:xfrm>
            <a:off x="7529453" y="3322197"/>
            <a:ext cx="114300" cy="80962"/>
            <a:chOff x="4310" y="2373"/>
            <a:chExt cx="69" cy="51"/>
          </a:xfrm>
        </p:grpSpPr>
        <p:sp>
          <p:nvSpPr>
            <p:cNvPr id="32360" name="Freeform 83" descr="50%"/>
            <p:cNvSpPr>
              <a:spLocks/>
            </p:cNvSpPr>
            <p:nvPr/>
          </p:nvSpPr>
          <p:spPr bwMode="auto">
            <a:xfrm>
              <a:off x="4310" y="2379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1" name="Freeform 84" descr="50%"/>
            <p:cNvSpPr>
              <a:spLocks/>
            </p:cNvSpPr>
            <p:nvPr/>
          </p:nvSpPr>
          <p:spPr bwMode="auto">
            <a:xfrm>
              <a:off x="4311" y="2373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222" name="组合 32221"/>
          <p:cNvGrpSpPr/>
          <p:nvPr/>
        </p:nvGrpSpPr>
        <p:grpSpPr>
          <a:xfrm>
            <a:off x="8289668" y="2850577"/>
            <a:ext cx="1438925" cy="1069990"/>
            <a:chOff x="6877270" y="3352182"/>
            <a:chExt cx="1438925" cy="1069990"/>
          </a:xfrm>
        </p:grpSpPr>
        <p:sp>
          <p:nvSpPr>
            <p:cNvPr id="31747" name="Rectangle 3"/>
            <p:cNvSpPr>
              <a:spLocks noChangeArrowheads="1"/>
            </p:cNvSpPr>
            <p:nvPr/>
          </p:nvSpPr>
          <p:spPr bwMode="auto">
            <a:xfrm>
              <a:off x="6936008" y="3501407"/>
              <a:ext cx="1380187" cy="9207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PC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2010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Comic Sans MS" pitchFamily="66" charset="0"/>
                </a:rPr>
                <a:t>350 million</a:t>
              </a:r>
            </a:p>
          </p:txBody>
        </p:sp>
        <p:grpSp>
          <p:nvGrpSpPr>
            <p:cNvPr id="18" name="Group 85"/>
            <p:cNvGrpSpPr>
              <a:grpSpLocks/>
            </p:cNvGrpSpPr>
            <p:nvPr/>
          </p:nvGrpSpPr>
          <p:grpSpPr bwMode="auto">
            <a:xfrm>
              <a:off x="6877270" y="3352182"/>
              <a:ext cx="527050" cy="179388"/>
              <a:chOff x="4729" y="2288"/>
              <a:chExt cx="321" cy="113"/>
            </a:xfrm>
          </p:grpSpPr>
          <p:sp>
            <p:nvSpPr>
              <p:cNvPr id="32345" name="Freeform 86" descr="50%"/>
              <p:cNvSpPr>
                <a:spLocks/>
              </p:cNvSpPr>
              <p:nvPr/>
            </p:nvSpPr>
            <p:spPr bwMode="auto">
              <a:xfrm>
                <a:off x="4810" y="2361"/>
                <a:ext cx="38" cy="31"/>
              </a:xfrm>
              <a:custGeom>
                <a:avLst/>
                <a:gdLst>
                  <a:gd name="T0" fmla="*/ 0 w 38"/>
                  <a:gd name="T1" fmla="*/ 0 h 31"/>
                  <a:gd name="T2" fmla="*/ 1 w 38"/>
                  <a:gd name="T3" fmla="*/ 3 h 31"/>
                  <a:gd name="T4" fmla="*/ 3 w 38"/>
                  <a:gd name="T5" fmla="*/ 6 h 31"/>
                  <a:gd name="T6" fmla="*/ 5 w 38"/>
                  <a:gd name="T7" fmla="*/ 9 h 31"/>
                  <a:gd name="T8" fmla="*/ 7 w 38"/>
                  <a:gd name="T9" fmla="*/ 12 h 31"/>
                  <a:gd name="T10" fmla="*/ 10 w 38"/>
                  <a:gd name="T11" fmla="*/ 15 h 31"/>
                  <a:gd name="T12" fmla="*/ 13 w 38"/>
                  <a:gd name="T13" fmla="*/ 19 h 31"/>
                  <a:gd name="T14" fmla="*/ 15 w 38"/>
                  <a:gd name="T15" fmla="*/ 21 h 31"/>
                  <a:gd name="T16" fmla="*/ 18 w 38"/>
                  <a:gd name="T17" fmla="*/ 23 h 31"/>
                  <a:gd name="T18" fmla="*/ 21 w 38"/>
                  <a:gd name="T19" fmla="*/ 25 h 31"/>
                  <a:gd name="T20" fmla="*/ 24 w 38"/>
                  <a:gd name="T21" fmla="*/ 27 h 31"/>
                  <a:gd name="T22" fmla="*/ 26 w 38"/>
                  <a:gd name="T23" fmla="*/ 28 h 31"/>
                  <a:gd name="T24" fmla="*/ 29 w 38"/>
                  <a:gd name="T25" fmla="*/ 29 h 31"/>
                  <a:gd name="T26" fmla="*/ 33 w 38"/>
                  <a:gd name="T27" fmla="*/ 30 h 31"/>
                  <a:gd name="T28" fmla="*/ 36 w 38"/>
                  <a:gd name="T29" fmla="*/ 30 h 31"/>
                  <a:gd name="T30" fmla="*/ 37 w 38"/>
                  <a:gd name="T31" fmla="*/ 29 h 31"/>
                  <a:gd name="T32" fmla="*/ 35 w 38"/>
                  <a:gd name="T33" fmla="*/ 27 h 31"/>
                  <a:gd name="T34" fmla="*/ 33 w 38"/>
                  <a:gd name="T35" fmla="*/ 25 h 31"/>
                  <a:gd name="T36" fmla="*/ 31 w 38"/>
                  <a:gd name="T37" fmla="*/ 22 h 31"/>
                  <a:gd name="T38" fmla="*/ 29 w 38"/>
                  <a:gd name="T39" fmla="*/ 19 h 31"/>
                  <a:gd name="T40" fmla="*/ 27 w 38"/>
                  <a:gd name="T41" fmla="*/ 16 h 31"/>
                  <a:gd name="T42" fmla="*/ 26 w 38"/>
                  <a:gd name="T43" fmla="*/ 13 h 31"/>
                  <a:gd name="T44" fmla="*/ 25 w 38"/>
                  <a:gd name="T45" fmla="*/ 11 h 31"/>
                  <a:gd name="T46" fmla="*/ 24 w 38"/>
                  <a:gd name="T47" fmla="*/ 6 h 31"/>
                  <a:gd name="T48" fmla="*/ 24 w 38"/>
                  <a:gd name="T49" fmla="*/ 3 h 31"/>
                  <a:gd name="T50" fmla="*/ 24 w 38"/>
                  <a:gd name="T51" fmla="*/ 1 h 31"/>
                  <a:gd name="T52" fmla="*/ 0 w 38"/>
                  <a:gd name="T53" fmla="*/ 0 h 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8"/>
                  <a:gd name="T82" fmla="*/ 0 h 31"/>
                  <a:gd name="T83" fmla="*/ 38 w 38"/>
                  <a:gd name="T84" fmla="*/ 31 h 3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8" h="31">
                    <a:moveTo>
                      <a:pt x="0" y="0"/>
                    </a:moveTo>
                    <a:lnTo>
                      <a:pt x="1" y="3"/>
                    </a:lnTo>
                    <a:lnTo>
                      <a:pt x="3" y="6"/>
                    </a:lnTo>
                    <a:lnTo>
                      <a:pt x="5" y="9"/>
                    </a:lnTo>
                    <a:lnTo>
                      <a:pt x="7" y="12"/>
                    </a:lnTo>
                    <a:lnTo>
                      <a:pt x="10" y="15"/>
                    </a:lnTo>
                    <a:lnTo>
                      <a:pt x="13" y="19"/>
                    </a:lnTo>
                    <a:lnTo>
                      <a:pt x="15" y="21"/>
                    </a:lnTo>
                    <a:lnTo>
                      <a:pt x="18" y="23"/>
                    </a:lnTo>
                    <a:lnTo>
                      <a:pt x="21" y="25"/>
                    </a:lnTo>
                    <a:lnTo>
                      <a:pt x="24" y="27"/>
                    </a:lnTo>
                    <a:lnTo>
                      <a:pt x="26" y="28"/>
                    </a:lnTo>
                    <a:lnTo>
                      <a:pt x="29" y="29"/>
                    </a:lnTo>
                    <a:lnTo>
                      <a:pt x="33" y="30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5" y="27"/>
                    </a:lnTo>
                    <a:lnTo>
                      <a:pt x="33" y="25"/>
                    </a:lnTo>
                    <a:lnTo>
                      <a:pt x="31" y="22"/>
                    </a:lnTo>
                    <a:lnTo>
                      <a:pt x="29" y="19"/>
                    </a:lnTo>
                    <a:lnTo>
                      <a:pt x="27" y="16"/>
                    </a:lnTo>
                    <a:lnTo>
                      <a:pt x="26" y="13"/>
                    </a:lnTo>
                    <a:lnTo>
                      <a:pt x="25" y="11"/>
                    </a:lnTo>
                    <a:lnTo>
                      <a:pt x="24" y="6"/>
                    </a:lnTo>
                    <a:lnTo>
                      <a:pt x="24" y="3"/>
                    </a:lnTo>
                    <a:lnTo>
                      <a:pt x="24" y="1"/>
                    </a:lnTo>
                    <a:lnTo>
                      <a:pt x="0" y="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46" name="Freeform 87" descr="50%"/>
              <p:cNvSpPr>
                <a:spLocks/>
              </p:cNvSpPr>
              <p:nvPr/>
            </p:nvSpPr>
            <p:spPr bwMode="auto">
              <a:xfrm>
                <a:off x="4729" y="2288"/>
                <a:ext cx="321" cy="98"/>
              </a:xfrm>
              <a:custGeom>
                <a:avLst/>
                <a:gdLst>
                  <a:gd name="T0" fmla="*/ 3 w 321"/>
                  <a:gd name="T1" fmla="*/ 58 h 98"/>
                  <a:gd name="T2" fmla="*/ 13 w 321"/>
                  <a:gd name="T3" fmla="*/ 54 h 98"/>
                  <a:gd name="T4" fmla="*/ 28 w 321"/>
                  <a:gd name="T5" fmla="*/ 49 h 98"/>
                  <a:gd name="T6" fmla="*/ 43 w 321"/>
                  <a:gd name="T7" fmla="*/ 46 h 98"/>
                  <a:gd name="T8" fmla="*/ 59 w 321"/>
                  <a:gd name="T9" fmla="*/ 43 h 98"/>
                  <a:gd name="T10" fmla="*/ 75 w 321"/>
                  <a:gd name="T11" fmla="*/ 40 h 98"/>
                  <a:gd name="T12" fmla="*/ 88 w 321"/>
                  <a:gd name="T13" fmla="*/ 37 h 98"/>
                  <a:gd name="T14" fmla="*/ 95 w 321"/>
                  <a:gd name="T15" fmla="*/ 33 h 98"/>
                  <a:gd name="T16" fmla="*/ 103 w 321"/>
                  <a:gd name="T17" fmla="*/ 25 h 98"/>
                  <a:gd name="T18" fmla="*/ 114 w 321"/>
                  <a:gd name="T19" fmla="*/ 14 h 98"/>
                  <a:gd name="T20" fmla="*/ 125 w 321"/>
                  <a:gd name="T21" fmla="*/ 4 h 98"/>
                  <a:gd name="T22" fmla="*/ 133 w 321"/>
                  <a:gd name="T23" fmla="*/ 12 h 98"/>
                  <a:gd name="T24" fmla="*/ 137 w 321"/>
                  <a:gd name="T25" fmla="*/ 29 h 98"/>
                  <a:gd name="T26" fmla="*/ 140 w 321"/>
                  <a:gd name="T27" fmla="*/ 36 h 98"/>
                  <a:gd name="T28" fmla="*/ 159 w 321"/>
                  <a:gd name="T29" fmla="*/ 39 h 98"/>
                  <a:gd name="T30" fmla="*/ 177 w 321"/>
                  <a:gd name="T31" fmla="*/ 43 h 98"/>
                  <a:gd name="T32" fmla="*/ 191 w 321"/>
                  <a:gd name="T33" fmla="*/ 43 h 98"/>
                  <a:gd name="T34" fmla="*/ 206 w 321"/>
                  <a:gd name="T35" fmla="*/ 39 h 98"/>
                  <a:gd name="T36" fmla="*/ 218 w 321"/>
                  <a:gd name="T37" fmla="*/ 48 h 98"/>
                  <a:gd name="T38" fmla="*/ 229 w 321"/>
                  <a:gd name="T39" fmla="*/ 51 h 98"/>
                  <a:gd name="T40" fmla="*/ 243 w 321"/>
                  <a:gd name="T41" fmla="*/ 51 h 98"/>
                  <a:gd name="T42" fmla="*/ 258 w 321"/>
                  <a:gd name="T43" fmla="*/ 45 h 98"/>
                  <a:gd name="T44" fmla="*/ 275 w 321"/>
                  <a:gd name="T45" fmla="*/ 31 h 98"/>
                  <a:gd name="T46" fmla="*/ 294 w 321"/>
                  <a:gd name="T47" fmla="*/ 14 h 98"/>
                  <a:gd name="T48" fmla="*/ 314 w 321"/>
                  <a:gd name="T49" fmla="*/ 8 h 98"/>
                  <a:gd name="T50" fmla="*/ 314 w 321"/>
                  <a:gd name="T51" fmla="*/ 13 h 98"/>
                  <a:gd name="T52" fmla="*/ 305 w 321"/>
                  <a:gd name="T53" fmla="*/ 25 h 98"/>
                  <a:gd name="T54" fmla="*/ 294 w 321"/>
                  <a:gd name="T55" fmla="*/ 37 h 98"/>
                  <a:gd name="T56" fmla="*/ 287 w 321"/>
                  <a:gd name="T57" fmla="*/ 48 h 98"/>
                  <a:gd name="T58" fmla="*/ 287 w 321"/>
                  <a:gd name="T59" fmla="*/ 60 h 98"/>
                  <a:gd name="T60" fmla="*/ 295 w 321"/>
                  <a:gd name="T61" fmla="*/ 73 h 98"/>
                  <a:gd name="T62" fmla="*/ 305 w 321"/>
                  <a:gd name="T63" fmla="*/ 82 h 98"/>
                  <a:gd name="T64" fmla="*/ 313 w 321"/>
                  <a:gd name="T65" fmla="*/ 89 h 98"/>
                  <a:gd name="T66" fmla="*/ 314 w 321"/>
                  <a:gd name="T67" fmla="*/ 93 h 98"/>
                  <a:gd name="T68" fmla="*/ 302 w 321"/>
                  <a:gd name="T69" fmla="*/ 93 h 98"/>
                  <a:gd name="T70" fmla="*/ 291 w 321"/>
                  <a:gd name="T71" fmla="*/ 90 h 98"/>
                  <a:gd name="T72" fmla="*/ 281 w 321"/>
                  <a:gd name="T73" fmla="*/ 85 h 98"/>
                  <a:gd name="T74" fmla="*/ 264 w 321"/>
                  <a:gd name="T75" fmla="*/ 74 h 98"/>
                  <a:gd name="T76" fmla="*/ 243 w 321"/>
                  <a:gd name="T77" fmla="*/ 72 h 98"/>
                  <a:gd name="T78" fmla="*/ 218 w 321"/>
                  <a:gd name="T79" fmla="*/ 75 h 98"/>
                  <a:gd name="T80" fmla="*/ 202 w 321"/>
                  <a:gd name="T81" fmla="*/ 82 h 98"/>
                  <a:gd name="T82" fmla="*/ 197 w 321"/>
                  <a:gd name="T83" fmla="*/ 89 h 98"/>
                  <a:gd name="T84" fmla="*/ 175 w 321"/>
                  <a:gd name="T85" fmla="*/ 88 h 98"/>
                  <a:gd name="T86" fmla="*/ 156 w 321"/>
                  <a:gd name="T87" fmla="*/ 94 h 98"/>
                  <a:gd name="T88" fmla="*/ 86 w 321"/>
                  <a:gd name="T89" fmla="*/ 97 h 98"/>
                  <a:gd name="T90" fmla="*/ 46 w 321"/>
                  <a:gd name="T91" fmla="*/ 93 h 98"/>
                  <a:gd name="T92" fmla="*/ 11 w 321"/>
                  <a:gd name="T93" fmla="*/ 81 h 98"/>
                  <a:gd name="T94" fmla="*/ 11 w 321"/>
                  <a:gd name="T95" fmla="*/ 74 h 98"/>
                  <a:gd name="T96" fmla="*/ 3 w 321"/>
                  <a:gd name="T97" fmla="*/ 67 h 98"/>
                  <a:gd name="T98" fmla="*/ 0 w 321"/>
                  <a:gd name="T99" fmla="*/ 62 h 9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1"/>
                  <a:gd name="T151" fmla="*/ 0 h 98"/>
                  <a:gd name="T152" fmla="*/ 321 w 321"/>
                  <a:gd name="T153" fmla="*/ 98 h 9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1" h="98">
                    <a:moveTo>
                      <a:pt x="0" y="60"/>
                    </a:moveTo>
                    <a:lnTo>
                      <a:pt x="1" y="59"/>
                    </a:lnTo>
                    <a:lnTo>
                      <a:pt x="3" y="58"/>
                    </a:lnTo>
                    <a:lnTo>
                      <a:pt x="7" y="56"/>
                    </a:lnTo>
                    <a:lnTo>
                      <a:pt x="10" y="55"/>
                    </a:lnTo>
                    <a:lnTo>
                      <a:pt x="13" y="54"/>
                    </a:lnTo>
                    <a:lnTo>
                      <a:pt x="18" y="52"/>
                    </a:lnTo>
                    <a:lnTo>
                      <a:pt x="23" y="51"/>
                    </a:lnTo>
                    <a:lnTo>
                      <a:pt x="28" y="49"/>
                    </a:lnTo>
                    <a:lnTo>
                      <a:pt x="32" y="48"/>
                    </a:lnTo>
                    <a:lnTo>
                      <a:pt x="38" y="47"/>
                    </a:lnTo>
                    <a:lnTo>
                      <a:pt x="43" y="46"/>
                    </a:lnTo>
                    <a:lnTo>
                      <a:pt x="49" y="45"/>
                    </a:lnTo>
                    <a:lnTo>
                      <a:pt x="54" y="44"/>
                    </a:lnTo>
                    <a:lnTo>
                      <a:pt x="59" y="43"/>
                    </a:lnTo>
                    <a:lnTo>
                      <a:pt x="63" y="42"/>
                    </a:lnTo>
                    <a:lnTo>
                      <a:pt x="69" y="41"/>
                    </a:lnTo>
                    <a:lnTo>
                      <a:pt x="75" y="40"/>
                    </a:lnTo>
                    <a:lnTo>
                      <a:pt x="80" y="39"/>
                    </a:lnTo>
                    <a:lnTo>
                      <a:pt x="84" y="38"/>
                    </a:lnTo>
                    <a:lnTo>
                      <a:pt x="88" y="37"/>
                    </a:lnTo>
                    <a:lnTo>
                      <a:pt x="91" y="36"/>
                    </a:lnTo>
                    <a:lnTo>
                      <a:pt x="93" y="34"/>
                    </a:lnTo>
                    <a:lnTo>
                      <a:pt x="95" y="33"/>
                    </a:lnTo>
                    <a:lnTo>
                      <a:pt x="97" y="31"/>
                    </a:lnTo>
                    <a:lnTo>
                      <a:pt x="100" y="28"/>
                    </a:lnTo>
                    <a:lnTo>
                      <a:pt x="103" y="25"/>
                    </a:lnTo>
                    <a:lnTo>
                      <a:pt x="106" y="21"/>
                    </a:lnTo>
                    <a:lnTo>
                      <a:pt x="110" y="18"/>
                    </a:lnTo>
                    <a:lnTo>
                      <a:pt x="114" y="14"/>
                    </a:lnTo>
                    <a:lnTo>
                      <a:pt x="117" y="10"/>
                    </a:lnTo>
                    <a:lnTo>
                      <a:pt x="121" y="7"/>
                    </a:lnTo>
                    <a:lnTo>
                      <a:pt x="125" y="4"/>
                    </a:lnTo>
                    <a:lnTo>
                      <a:pt x="130" y="0"/>
                    </a:lnTo>
                    <a:lnTo>
                      <a:pt x="131" y="7"/>
                    </a:lnTo>
                    <a:lnTo>
                      <a:pt x="133" y="12"/>
                    </a:lnTo>
                    <a:lnTo>
                      <a:pt x="135" y="18"/>
                    </a:lnTo>
                    <a:lnTo>
                      <a:pt x="136" y="24"/>
                    </a:lnTo>
                    <a:lnTo>
                      <a:pt x="137" y="29"/>
                    </a:lnTo>
                    <a:lnTo>
                      <a:pt x="137" y="32"/>
                    </a:lnTo>
                    <a:lnTo>
                      <a:pt x="135" y="35"/>
                    </a:lnTo>
                    <a:lnTo>
                      <a:pt x="140" y="36"/>
                    </a:lnTo>
                    <a:lnTo>
                      <a:pt x="145" y="37"/>
                    </a:lnTo>
                    <a:lnTo>
                      <a:pt x="152" y="38"/>
                    </a:lnTo>
                    <a:lnTo>
                      <a:pt x="159" y="39"/>
                    </a:lnTo>
                    <a:lnTo>
                      <a:pt x="166" y="41"/>
                    </a:lnTo>
                    <a:lnTo>
                      <a:pt x="171" y="42"/>
                    </a:lnTo>
                    <a:lnTo>
                      <a:pt x="177" y="43"/>
                    </a:lnTo>
                    <a:lnTo>
                      <a:pt x="183" y="43"/>
                    </a:lnTo>
                    <a:lnTo>
                      <a:pt x="188" y="44"/>
                    </a:lnTo>
                    <a:lnTo>
                      <a:pt x="191" y="43"/>
                    </a:lnTo>
                    <a:lnTo>
                      <a:pt x="195" y="41"/>
                    </a:lnTo>
                    <a:lnTo>
                      <a:pt x="198" y="38"/>
                    </a:lnTo>
                    <a:lnTo>
                      <a:pt x="206" y="39"/>
                    </a:lnTo>
                    <a:lnTo>
                      <a:pt x="215" y="42"/>
                    </a:lnTo>
                    <a:lnTo>
                      <a:pt x="222" y="43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5" y="50"/>
                    </a:lnTo>
                    <a:lnTo>
                      <a:pt x="229" y="51"/>
                    </a:lnTo>
                    <a:lnTo>
                      <a:pt x="234" y="52"/>
                    </a:lnTo>
                    <a:lnTo>
                      <a:pt x="238" y="51"/>
                    </a:lnTo>
                    <a:lnTo>
                      <a:pt x="243" y="51"/>
                    </a:lnTo>
                    <a:lnTo>
                      <a:pt x="248" y="50"/>
                    </a:lnTo>
                    <a:lnTo>
                      <a:pt x="253" y="48"/>
                    </a:lnTo>
                    <a:lnTo>
                      <a:pt x="258" y="45"/>
                    </a:lnTo>
                    <a:lnTo>
                      <a:pt x="264" y="41"/>
                    </a:lnTo>
                    <a:lnTo>
                      <a:pt x="269" y="37"/>
                    </a:lnTo>
                    <a:lnTo>
                      <a:pt x="275" y="31"/>
                    </a:lnTo>
                    <a:lnTo>
                      <a:pt x="281" y="24"/>
                    </a:lnTo>
                    <a:lnTo>
                      <a:pt x="288" y="19"/>
                    </a:lnTo>
                    <a:lnTo>
                      <a:pt x="294" y="14"/>
                    </a:lnTo>
                    <a:lnTo>
                      <a:pt x="300" y="11"/>
                    </a:lnTo>
                    <a:lnTo>
                      <a:pt x="306" y="9"/>
                    </a:lnTo>
                    <a:lnTo>
                      <a:pt x="314" y="8"/>
                    </a:lnTo>
                    <a:lnTo>
                      <a:pt x="320" y="8"/>
                    </a:lnTo>
                    <a:lnTo>
                      <a:pt x="317" y="11"/>
                    </a:lnTo>
                    <a:lnTo>
                      <a:pt x="314" y="13"/>
                    </a:lnTo>
                    <a:lnTo>
                      <a:pt x="313" y="15"/>
                    </a:lnTo>
                    <a:lnTo>
                      <a:pt x="309" y="22"/>
                    </a:lnTo>
                    <a:lnTo>
                      <a:pt x="305" y="25"/>
                    </a:lnTo>
                    <a:lnTo>
                      <a:pt x="301" y="28"/>
                    </a:lnTo>
                    <a:lnTo>
                      <a:pt x="297" y="33"/>
                    </a:lnTo>
                    <a:lnTo>
                      <a:pt x="294" y="37"/>
                    </a:lnTo>
                    <a:lnTo>
                      <a:pt x="292" y="41"/>
                    </a:lnTo>
                    <a:lnTo>
                      <a:pt x="289" y="45"/>
                    </a:lnTo>
                    <a:lnTo>
                      <a:pt x="287" y="48"/>
                    </a:lnTo>
                    <a:lnTo>
                      <a:pt x="286" y="52"/>
                    </a:lnTo>
                    <a:lnTo>
                      <a:pt x="286" y="56"/>
                    </a:lnTo>
                    <a:lnTo>
                      <a:pt x="287" y="60"/>
                    </a:lnTo>
                    <a:lnTo>
                      <a:pt x="289" y="65"/>
                    </a:lnTo>
                    <a:lnTo>
                      <a:pt x="292" y="69"/>
                    </a:lnTo>
                    <a:lnTo>
                      <a:pt x="295" y="73"/>
                    </a:lnTo>
                    <a:lnTo>
                      <a:pt x="298" y="76"/>
                    </a:lnTo>
                    <a:lnTo>
                      <a:pt x="301" y="79"/>
                    </a:lnTo>
                    <a:lnTo>
                      <a:pt x="305" y="82"/>
                    </a:lnTo>
                    <a:lnTo>
                      <a:pt x="309" y="85"/>
                    </a:lnTo>
                    <a:lnTo>
                      <a:pt x="311" y="87"/>
                    </a:lnTo>
                    <a:lnTo>
                      <a:pt x="313" y="89"/>
                    </a:lnTo>
                    <a:lnTo>
                      <a:pt x="316" y="91"/>
                    </a:lnTo>
                    <a:lnTo>
                      <a:pt x="317" y="93"/>
                    </a:lnTo>
                    <a:lnTo>
                      <a:pt x="314" y="93"/>
                    </a:lnTo>
                    <a:lnTo>
                      <a:pt x="309" y="93"/>
                    </a:lnTo>
                    <a:lnTo>
                      <a:pt x="305" y="93"/>
                    </a:lnTo>
                    <a:lnTo>
                      <a:pt x="302" y="93"/>
                    </a:lnTo>
                    <a:lnTo>
                      <a:pt x="297" y="92"/>
                    </a:lnTo>
                    <a:lnTo>
                      <a:pt x="294" y="91"/>
                    </a:lnTo>
                    <a:lnTo>
                      <a:pt x="291" y="90"/>
                    </a:lnTo>
                    <a:lnTo>
                      <a:pt x="288" y="88"/>
                    </a:lnTo>
                    <a:lnTo>
                      <a:pt x="284" y="87"/>
                    </a:lnTo>
                    <a:lnTo>
                      <a:pt x="281" y="85"/>
                    </a:lnTo>
                    <a:lnTo>
                      <a:pt x="274" y="80"/>
                    </a:lnTo>
                    <a:lnTo>
                      <a:pt x="270" y="77"/>
                    </a:lnTo>
                    <a:lnTo>
                      <a:pt x="264" y="74"/>
                    </a:lnTo>
                    <a:lnTo>
                      <a:pt x="258" y="73"/>
                    </a:lnTo>
                    <a:lnTo>
                      <a:pt x="252" y="73"/>
                    </a:lnTo>
                    <a:lnTo>
                      <a:pt x="243" y="72"/>
                    </a:lnTo>
                    <a:lnTo>
                      <a:pt x="235" y="73"/>
                    </a:lnTo>
                    <a:lnTo>
                      <a:pt x="227" y="74"/>
                    </a:lnTo>
                    <a:lnTo>
                      <a:pt x="218" y="75"/>
                    </a:lnTo>
                    <a:lnTo>
                      <a:pt x="209" y="77"/>
                    </a:lnTo>
                    <a:lnTo>
                      <a:pt x="203" y="80"/>
                    </a:lnTo>
                    <a:lnTo>
                      <a:pt x="202" y="82"/>
                    </a:lnTo>
                    <a:lnTo>
                      <a:pt x="203" y="83"/>
                    </a:lnTo>
                    <a:lnTo>
                      <a:pt x="208" y="86"/>
                    </a:lnTo>
                    <a:lnTo>
                      <a:pt x="197" y="89"/>
                    </a:lnTo>
                    <a:lnTo>
                      <a:pt x="182" y="93"/>
                    </a:lnTo>
                    <a:lnTo>
                      <a:pt x="179" y="90"/>
                    </a:lnTo>
                    <a:lnTo>
                      <a:pt x="175" y="88"/>
                    </a:lnTo>
                    <a:lnTo>
                      <a:pt x="171" y="87"/>
                    </a:lnTo>
                    <a:lnTo>
                      <a:pt x="164" y="87"/>
                    </a:lnTo>
                    <a:lnTo>
                      <a:pt x="156" y="94"/>
                    </a:lnTo>
                    <a:lnTo>
                      <a:pt x="149" y="89"/>
                    </a:lnTo>
                    <a:lnTo>
                      <a:pt x="97" y="96"/>
                    </a:lnTo>
                    <a:lnTo>
                      <a:pt x="86" y="97"/>
                    </a:lnTo>
                    <a:lnTo>
                      <a:pt x="77" y="96"/>
                    </a:lnTo>
                    <a:lnTo>
                      <a:pt x="66" y="95"/>
                    </a:lnTo>
                    <a:lnTo>
                      <a:pt x="46" y="93"/>
                    </a:lnTo>
                    <a:lnTo>
                      <a:pt x="28" y="88"/>
                    </a:lnTo>
                    <a:lnTo>
                      <a:pt x="18" y="84"/>
                    </a:lnTo>
                    <a:lnTo>
                      <a:pt x="11" y="81"/>
                    </a:lnTo>
                    <a:lnTo>
                      <a:pt x="18" y="79"/>
                    </a:lnTo>
                    <a:lnTo>
                      <a:pt x="14" y="76"/>
                    </a:lnTo>
                    <a:lnTo>
                      <a:pt x="11" y="74"/>
                    </a:lnTo>
                    <a:lnTo>
                      <a:pt x="6" y="70"/>
                    </a:lnTo>
                    <a:lnTo>
                      <a:pt x="5" y="69"/>
                    </a:lnTo>
                    <a:lnTo>
                      <a:pt x="3" y="67"/>
                    </a:lnTo>
                    <a:lnTo>
                      <a:pt x="2" y="66"/>
                    </a:lnTo>
                    <a:lnTo>
                      <a:pt x="1" y="63"/>
                    </a:lnTo>
                    <a:lnTo>
                      <a:pt x="0" y="62"/>
                    </a:lnTo>
                    <a:lnTo>
                      <a:pt x="0" y="6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9" name="Group 88"/>
              <p:cNvGrpSpPr>
                <a:grpSpLocks/>
              </p:cNvGrpSpPr>
              <p:nvPr/>
            </p:nvGrpSpPr>
            <p:grpSpPr bwMode="auto">
              <a:xfrm>
                <a:off x="4756" y="2350"/>
                <a:ext cx="2" cy="3"/>
                <a:chOff x="4756" y="2350"/>
                <a:chExt cx="2" cy="3"/>
              </a:xfrm>
            </p:grpSpPr>
            <p:sp>
              <p:nvSpPr>
                <p:cNvPr id="32358" name="Oval 89" descr="50%"/>
                <p:cNvSpPr>
                  <a:spLocks noChangeArrowheads="1"/>
                </p:cNvSpPr>
                <p:nvPr/>
              </p:nvSpPr>
              <p:spPr bwMode="auto">
                <a:xfrm>
                  <a:off x="4756" y="2350"/>
                  <a:ext cx="2" cy="2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9" name="Arc 90" descr="50%"/>
                <p:cNvSpPr>
                  <a:spLocks/>
                </p:cNvSpPr>
                <p:nvPr/>
              </p:nvSpPr>
              <p:spPr bwMode="auto">
                <a:xfrm>
                  <a:off x="4757" y="2351"/>
                  <a:ext cx="1" cy="2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4320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2280" y="11940"/>
                      </a:moveTo>
                    </a:path>
                    <a:path w="43200" h="43200" stroke="0" extrusionOk="0">
                      <a:moveTo>
                        <a:pt x="2280" y="11940"/>
                      </a:move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0" cap="rnd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91"/>
              <p:cNvGrpSpPr>
                <a:grpSpLocks/>
              </p:cNvGrpSpPr>
              <p:nvPr/>
            </p:nvGrpSpPr>
            <p:grpSpPr bwMode="auto">
              <a:xfrm>
                <a:off x="4773" y="2362"/>
                <a:ext cx="23" cy="4"/>
                <a:chOff x="4773" y="2362"/>
                <a:chExt cx="23" cy="4"/>
              </a:xfrm>
            </p:grpSpPr>
            <p:sp>
              <p:nvSpPr>
                <p:cNvPr id="32353" name="Arc 92" descr="50%"/>
                <p:cNvSpPr>
                  <a:spLocks/>
                </p:cNvSpPr>
                <p:nvPr/>
              </p:nvSpPr>
              <p:spPr bwMode="auto">
                <a:xfrm>
                  <a:off x="4777" y="2362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4" name="Arc 93" descr="50%"/>
                <p:cNvSpPr>
                  <a:spLocks/>
                </p:cNvSpPr>
                <p:nvPr/>
              </p:nvSpPr>
              <p:spPr bwMode="auto">
                <a:xfrm>
                  <a:off x="4773" y="2362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5" name="Arc 94" descr="50%"/>
                <p:cNvSpPr>
                  <a:spLocks/>
                </p:cNvSpPr>
                <p:nvPr/>
              </p:nvSpPr>
              <p:spPr bwMode="auto">
                <a:xfrm>
                  <a:off x="4780" y="2362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6" name="Arc 95" descr="50%"/>
                <p:cNvSpPr>
                  <a:spLocks/>
                </p:cNvSpPr>
                <p:nvPr/>
              </p:nvSpPr>
              <p:spPr bwMode="auto">
                <a:xfrm>
                  <a:off x="4784" y="2362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57" name="Arc 96" descr="50%"/>
                <p:cNvSpPr>
                  <a:spLocks/>
                </p:cNvSpPr>
                <p:nvPr/>
              </p:nvSpPr>
              <p:spPr bwMode="auto">
                <a:xfrm>
                  <a:off x="4790" y="2362"/>
                  <a:ext cx="6" cy="4"/>
                </a:xfrm>
                <a:custGeom>
                  <a:avLst/>
                  <a:gdLst>
                    <a:gd name="T0" fmla="*/ 0 w 30373"/>
                    <a:gd name="T1" fmla="*/ 0 h 43200"/>
                    <a:gd name="T2" fmla="*/ 0 w 30373"/>
                    <a:gd name="T3" fmla="*/ 0 h 43200"/>
                    <a:gd name="T4" fmla="*/ 0 w 3037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0373"/>
                    <a:gd name="T10" fmla="*/ 0 h 43200"/>
                    <a:gd name="T11" fmla="*/ 30373 w 3037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373" h="43200" fill="none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</a:path>
                    <a:path w="30373" h="43200" stroke="0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  <a:lnTo>
                        <a:pt x="8773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2349" name="Freeform 97" descr="50%"/>
              <p:cNvSpPr>
                <a:spLocks/>
              </p:cNvSpPr>
              <p:nvPr/>
            </p:nvSpPr>
            <p:spPr bwMode="auto">
              <a:xfrm>
                <a:off x="4729" y="2290"/>
                <a:ext cx="312" cy="58"/>
              </a:xfrm>
              <a:custGeom>
                <a:avLst/>
                <a:gdLst>
                  <a:gd name="T0" fmla="*/ 7 w 312"/>
                  <a:gd name="T1" fmla="*/ 48 h 58"/>
                  <a:gd name="T2" fmla="*/ 21 w 312"/>
                  <a:gd name="T3" fmla="*/ 44 h 58"/>
                  <a:gd name="T4" fmla="*/ 42 w 312"/>
                  <a:gd name="T5" fmla="*/ 39 h 58"/>
                  <a:gd name="T6" fmla="*/ 63 w 312"/>
                  <a:gd name="T7" fmla="*/ 36 h 58"/>
                  <a:gd name="T8" fmla="*/ 83 w 312"/>
                  <a:gd name="T9" fmla="*/ 32 h 58"/>
                  <a:gd name="T10" fmla="*/ 94 w 312"/>
                  <a:gd name="T11" fmla="*/ 27 h 58"/>
                  <a:gd name="T12" fmla="*/ 104 w 312"/>
                  <a:gd name="T13" fmla="*/ 18 h 58"/>
                  <a:gd name="T14" fmla="*/ 119 w 312"/>
                  <a:gd name="T15" fmla="*/ 5 h 58"/>
                  <a:gd name="T16" fmla="*/ 130 w 312"/>
                  <a:gd name="T17" fmla="*/ 10 h 58"/>
                  <a:gd name="T18" fmla="*/ 134 w 312"/>
                  <a:gd name="T19" fmla="*/ 25 h 58"/>
                  <a:gd name="T20" fmla="*/ 142 w 312"/>
                  <a:gd name="T21" fmla="*/ 31 h 58"/>
                  <a:gd name="T22" fmla="*/ 168 w 312"/>
                  <a:gd name="T23" fmla="*/ 35 h 58"/>
                  <a:gd name="T24" fmla="*/ 187 w 312"/>
                  <a:gd name="T25" fmla="*/ 36 h 58"/>
                  <a:gd name="T26" fmla="*/ 210 w 312"/>
                  <a:gd name="T27" fmla="*/ 35 h 58"/>
                  <a:gd name="T28" fmla="*/ 219 w 312"/>
                  <a:gd name="T29" fmla="*/ 43 h 58"/>
                  <a:gd name="T30" fmla="*/ 238 w 312"/>
                  <a:gd name="T31" fmla="*/ 44 h 58"/>
                  <a:gd name="T32" fmla="*/ 258 w 312"/>
                  <a:gd name="T33" fmla="*/ 34 h 58"/>
                  <a:gd name="T34" fmla="*/ 275 w 312"/>
                  <a:gd name="T35" fmla="*/ 20 h 58"/>
                  <a:gd name="T36" fmla="*/ 288 w 312"/>
                  <a:gd name="T37" fmla="*/ 11 h 58"/>
                  <a:gd name="T38" fmla="*/ 299 w 312"/>
                  <a:gd name="T39" fmla="*/ 6 h 58"/>
                  <a:gd name="T40" fmla="*/ 309 w 312"/>
                  <a:gd name="T41" fmla="*/ 8 h 58"/>
                  <a:gd name="T42" fmla="*/ 301 w 312"/>
                  <a:gd name="T43" fmla="*/ 18 h 58"/>
                  <a:gd name="T44" fmla="*/ 291 w 312"/>
                  <a:gd name="T45" fmla="*/ 26 h 58"/>
                  <a:gd name="T46" fmla="*/ 285 w 312"/>
                  <a:gd name="T47" fmla="*/ 34 h 58"/>
                  <a:gd name="T48" fmla="*/ 280 w 312"/>
                  <a:gd name="T49" fmla="*/ 40 h 58"/>
                  <a:gd name="T50" fmla="*/ 279 w 312"/>
                  <a:gd name="T51" fmla="*/ 48 h 58"/>
                  <a:gd name="T52" fmla="*/ 270 w 312"/>
                  <a:gd name="T53" fmla="*/ 46 h 58"/>
                  <a:gd name="T54" fmla="*/ 262 w 312"/>
                  <a:gd name="T55" fmla="*/ 49 h 58"/>
                  <a:gd name="T56" fmla="*/ 253 w 312"/>
                  <a:gd name="T57" fmla="*/ 48 h 58"/>
                  <a:gd name="T58" fmla="*/ 243 w 312"/>
                  <a:gd name="T59" fmla="*/ 48 h 58"/>
                  <a:gd name="T60" fmla="*/ 232 w 312"/>
                  <a:gd name="T61" fmla="*/ 47 h 58"/>
                  <a:gd name="T62" fmla="*/ 220 w 312"/>
                  <a:gd name="T63" fmla="*/ 48 h 58"/>
                  <a:gd name="T64" fmla="*/ 208 w 312"/>
                  <a:gd name="T65" fmla="*/ 50 h 58"/>
                  <a:gd name="T66" fmla="*/ 196 w 312"/>
                  <a:gd name="T67" fmla="*/ 50 h 58"/>
                  <a:gd name="T68" fmla="*/ 184 w 312"/>
                  <a:gd name="T69" fmla="*/ 50 h 58"/>
                  <a:gd name="T70" fmla="*/ 174 w 312"/>
                  <a:gd name="T71" fmla="*/ 52 h 58"/>
                  <a:gd name="T72" fmla="*/ 162 w 312"/>
                  <a:gd name="T73" fmla="*/ 54 h 58"/>
                  <a:gd name="T74" fmla="*/ 148 w 312"/>
                  <a:gd name="T75" fmla="*/ 54 h 58"/>
                  <a:gd name="T76" fmla="*/ 136 w 312"/>
                  <a:gd name="T77" fmla="*/ 54 h 58"/>
                  <a:gd name="T78" fmla="*/ 125 w 312"/>
                  <a:gd name="T79" fmla="*/ 53 h 58"/>
                  <a:gd name="T80" fmla="*/ 113 w 312"/>
                  <a:gd name="T81" fmla="*/ 54 h 58"/>
                  <a:gd name="T82" fmla="*/ 104 w 312"/>
                  <a:gd name="T83" fmla="*/ 53 h 58"/>
                  <a:gd name="T84" fmla="*/ 93 w 312"/>
                  <a:gd name="T85" fmla="*/ 54 h 58"/>
                  <a:gd name="T86" fmla="*/ 80 w 312"/>
                  <a:gd name="T87" fmla="*/ 54 h 58"/>
                  <a:gd name="T88" fmla="*/ 64 w 312"/>
                  <a:gd name="T89" fmla="*/ 57 h 58"/>
                  <a:gd name="T90" fmla="*/ 46 w 312"/>
                  <a:gd name="T91" fmla="*/ 57 h 58"/>
                  <a:gd name="T92" fmla="*/ 31 w 312"/>
                  <a:gd name="T93" fmla="*/ 55 h 58"/>
                  <a:gd name="T94" fmla="*/ 17 w 312"/>
                  <a:gd name="T95" fmla="*/ 55 h 58"/>
                  <a:gd name="T96" fmla="*/ 4 w 312"/>
                  <a:gd name="T97" fmla="*/ 53 h 5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12"/>
                  <a:gd name="T148" fmla="*/ 0 h 58"/>
                  <a:gd name="T149" fmla="*/ 312 w 312"/>
                  <a:gd name="T150" fmla="*/ 58 h 5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12" h="58">
                    <a:moveTo>
                      <a:pt x="0" y="52"/>
                    </a:moveTo>
                    <a:lnTo>
                      <a:pt x="2" y="50"/>
                    </a:lnTo>
                    <a:lnTo>
                      <a:pt x="5" y="49"/>
                    </a:lnTo>
                    <a:lnTo>
                      <a:pt x="7" y="48"/>
                    </a:lnTo>
                    <a:lnTo>
                      <a:pt x="10" y="47"/>
                    </a:lnTo>
                    <a:lnTo>
                      <a:pt x="13" y="46"/>
                    </a:lnTo>
                    <a:lnTo>
                      <a:pt x="18" y="45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31" y="41"/>
                    </a:lnTo>
                    <a:lnTo>
                      <a:pt x="37" y="40"/>
                    </a:lnTo>
                    <a:lnTo>
                      <a:pt x="42" y="39"/>
                    </a:lnTo>
                    <a:lnTo>
                      <a:pt x="48" y="39"/>
                    </a:lnTo>
                    <a:lnTo>
                      <a:pt x="53" y="38"/>
                    </a:lnTo>
                    <a:lnTo>
                      <a:pt x="58" y="37"/>
                    </a:lnTo>
                    <a:lnTo>
                      <a:pt x="63" y="36"/>
                    </a:lnTo>
                    <a:lnTo>
                      <a:pt x="67" y="35"/>
                    </a:lnTo>
                    <a:lnTo>
                      <a:pt x="73" y="34"/>
                    </a:lnTo>
                    <a:lnTo>
                      <a:pt x="78" y="33"/>
                    </a:lnTo>
                    <a:lnTo>
                      <a:pt x="83" y="32"/>
                    </a:lnTo>
                    <a:lnTo>
                      <a:pt x="86" y="32"/>
                    </a:lnTo>
                    <a:lnTo>
                      <a:pt x="90" y="30"/>
                    </a:lnTo>
                    <a:lnTo>
                      <a:pt x="92" y="29"/>
                    </a:lnTo>
                    <a:lnTo>
                      <a:pt x="94" y="27"/>
                    </a:lnTo>
                    <a:lnTo>
                      <a:pt x="96" y="25"/>
                    </a:lnTo>
                    <a:lnTo>
                      <a:pt x="98" y="23"/>
                    </a:lnTo>
                    <a:lnTo>
                      <a:pt x="101" y="20"/>
                    </a:lnTo>
                    <a:lnTo>
                      <a:pt x="104" y="18"/>
                    </a:lnTo>
                    <a:lnTo>
                      <a:pt x="107" y="14"/>
                    </a:lnTo>
                    <a:lnTo>
                      <a:pt x="111" y="11"/>
                    </a:lnTo>
                    <a:lnTo>
                      <a:pt x="115" y="8"/>
                    </a:lnTo>
                    <a:lnTo>
                      <a:pt x="119" y="5"/>
                    </a:lnTo>
                    <a:lnTo>
                      <a:pt x="123" y="2"/>
                    </a:lnTo>
                    <a:lnTo>
                      <a:pt x="127" y="0"/>
                    </a:lnTo>
                    <a:lnTo>
                      <a:pt x="128" y="4"/>
                    </a:lnTo>
                    <a:lnTo>
                      <a:pt x="130" y="10"/>
                    </a:lnTo>
                    <a:lnTo>
                      <a:pt x="132" y="15"/>
                    </a:lnTo>
                    <a:lnTo>
                      <a:pt x="133" y="20"/>
                    </a:lnTo>
                    <a:lnTo>
                      <a:pt x="134" y="22"/>
                    </a:lnTo>
                    <a:lnTo>
                      <a:pt x="134" y="25"/>
                    </a:lnTo>
                    <a:lnTo>
                      <a:pt x="134" y="27"/>
                    </a:lnTo>
                    <a:lnTo>
                      <a:pt x="132" y="29"/>
                    </a:lnTo>
                    <a:lnTo>
                      <a:pt x="137" y="31"/>
                    </a:lnTo>
                    <a:lnTo>
                      <a:pt x="142" y="31"/>
                    </a:lnTo>
                    <a:lnTo>
                      <a:pt x="148" y="32"/>
                    </a:lnTo>
                    <a:lnTo>
                      <a:pt x="155" y="33"/>
                    </a:lnTo>
                    <a:lnTo>
                      <a:pt x="162" y="34"/>
                    </a:lnTo>
                    <a:lnTo>
                      <a:pt x="168" y="35"/>
                    </a:lnTo>
                    <a:lnTo>
                      <a:pt x="174" y="36"/>
                    </a:lnTo>
                    <a:lnTo>
                      <a:pt x="178" y="37"/>
                    </a:lnTo>
                    <a:lnTo>
                      <a:pt x="183" y="37"/>
                    </a:lnTo>
                    <a:lnTo>
                      <a:pt x="187" y="36"/>
                    </a:lnTo>
                    <a:lnTo>
                      <a:pt x="190" y="34"/>
                    </a:lnTo>
                    <a:lnTo>
                      <a:pt x="194" y="32"/>
                    </a:lnTo>
                    <a:lnTo>
                      <a:pt x="202" y="33"/>
                    </a:lnTo>
                    <a:lnTo>
                      <a:pt x="210" y="35"/>
                    </a:lnTo>
                    <a:lnTo>
                      <a:pt x="216" y="37"/>
                    </a:lnTo>
                    <a:lnTo>
                      <a:pt x="213" y="40"/>
                    </a:lnTo>
                    <a:lnTo>
                      <a:pt x="215" y="41"/>
                    </a:lnTo>
                    <a:lnTo>
                      <a:pt x="219" y="43"/>
                    </a:lnTo>
                    <a:lnTo>
                      <a:pt x="223" y="44"/>
                    </a:lnTo>
                    <a:lnTo>
                      <a:pt x="228" y="44"/>
                    </a:lnTo>
                    <a:lnTo>
                      <a:pt x="233" y="44"/>
                    </a:lnTo>
                    <a:lnTo>
                      <a:pt x="238" y="44"/>
                    </a:lnTo>
                    <a:lnTo>
                      <a:pt x="242" y="43"/>
                    </a:lnTo>
                    <a:lnTo>
                      <a:pt x="248" y="41"/>
                    </a:lnTo>
                    <a:lnTo>
                      <a:pt x="253" y="39"/>
                    </a:lnTo>
                    <a:lnTo>
                      <a:pt x="258" y="34"/>
                    </a:lnTo>
                    <a:lnTo>
                      <a:pt x="263" y="31"/>
                    </a:lnTo>
                    <a:lnTo>
                      <a:pt x="268" y="26"/>
                    </a:lnTo>
                    <a:lnTo>
                      <a:pt x="271" y="24"/>
                    </a:lnTo>
                    <a:lnTo>
                      <a:pt x="275" y="20"/>
                    </a:lnTo>
                    <a:lnTo>
                      <a:pt x="278" y="18"/>
                    </a:lnTo>
                    <a:lnTo>
                      <a:pt x="282" y="15"/>
                    </a:lnTo>
                    <a:lnTo>
                      <a:pt x="285" y="13"/>
                    </a:lnTo>
                    <a:lnTo>
                      <a:pt x="288" y="11"/>
                    </a:lnTo>
                    <a:lnTo>
                      <a:pt x="291" y="10"/>
                    </a:lnTo>
                    <a:lnTo>
                      <a:pt x="293" y="9"/>
                    </a:lnTo>
                    <a:lnTo>
                      <a:pt x="296" y="7"/>
                    </a:lnTo>
                    <a:lnTo>
                      <a:pt x="299" y="6"/>
                    </a:lnTo>
                    <a:lnTo>
                      <a:pt x="302" y="6"/>
                    </a:lnTo>
                    <a:lnTo>
                      <a:pt x="306" y="6"/>
                    </a:lnTo>
                    <a:lnTo>
                      <a:pt x="311" y="6"/>
                    </a:lnTo>
                    <a:lnTo>
                      <a:pt x="309" y="8"/>
                    </a:lnTo>
                    <a:lnTo>
                      <a:pt x="307" y="11"/>
                    </a:lnTo>
                    <a:lnTo>
                      <a:pt x="305" y="12"/>
                    </a:lnTo>
                    <a:lnTo>
                      <a:pt x="303" y="15"/>
                    </a:lnTo>
                    <a:lnTo>
                      <a:pt x="301" y="18"/>
                    </a:lnTo>
                    <a:lnTo>
                      <a:pt x="298" y="20"/>
                    </a:lnTo>
                    <a:lnTo>
                      <a:pt x="294" y="23"/>
                    </a:lnTo>
                    <a:lnTo>
                      <a:pt x="292" y="25"/>
                    </a:lnTo>
                    <a:lnTo>
                      <a:pt x="291" y="26"/>
                    </a:lnTo>
                    <a:lnTo>
                      <a:pt x="289" y="29"/>
                    </a:lnTo>
                    <a:lnTo>
                      <a:pt x="288" y="30"/>
                    </a:lnTo>
                    <a:lnTo>
                      <a:pt x="286" y="32"/>
                    </a:lnTo>
                    <a:lnTo>
                      <a:pt x="285" y="34"/>
                    </a:lnTo>
                    <a:lnTo>
                      <a:pt x="284" y="36"/>
                    </a:lnTo>
                    <a:lnTo>
                      <a:pt x="282" y="38"/>
                    </a:lnTo>
                    <a:lnTo>
                      <a:pt x="281" y="39"/>
                    </a:lnTo>
                    <a:lnTo>
                      <a:pt x="280" y="40"/>
                    </a:lnTo>
                    <a:lnTo>
                      <a:pt x="280" y="43"/>
                    </a:lnTo>
                    <a:lnTo>
                      <a:pt x="279" y="44"/>
                    </a:lnTo>
                    <a:lnTo>
                      <a:pt x="279" y="46"/>
                    </a:lnTo>
                    <a:lnTo>
                      <a:pt x="279" y="48"/>
                    </a:lnTo>
                    <a:lnTo>
                      <a:pt x="277" y="46"/>
                    </a:lnTo>
                    <a:lnTo>
                      <a:pt x="274" y="46"/>
                    </a:lnTo>
                    <a:lnTo>
                      <a:pt x="272" y="46"/>
                    </a:lnTo>
                    <a:lnTo>
                      <a:pt x="270" y="46"/>
                    </a:lnTo>
                    <a:lnTo>
                      <a:pt x="268" y="47"/>
                    </a:lnTo>
                    <a:lnTo>
                      <a:pt x="266" y="48"/>
                    </a:lnTo>
                    <a:lnTo>
                      <a:pt x="264" y="48"/>
                    </a:lnTo>
                    <a:lnTo>
                      <a:pt x="262" y="49"/>
                    </a:lnTo>
                    <a:lnTo>
                      <a:pt x="259" y="49"/>
                    </a:lnTo>
                    <a:lnTo>
                      <a:pt x="256" y="49"/>
                    </a:lnTo>
                    <a:lnTo>
                      <a:pt x="254" y="48"/>
                    </a:lnTo>
                    <a:lnTo>
                      <a:pt x="253" y="48"/>
                    </a:lnTo>
                    <a:lnTo>
                      <a:pt x="251" y="47"/>
                    </a:lnTo>
                    <a:lnTo>
                      <a:pt x="249" y="47"/>
                    </a:lnTo>
                    <a:lnTo>
                      <a:pt x="245" y="48"/>
                    </a:lnTo>
                    <a:lnTo>
                      <a:pt x="243" y="48"/>
                    </a:lnTo>
                    <a:lnTo>
                      <a:pt x="241" y="48"/>
                    </a:lnTo>
                    <a:lnTo>
                      <a:pt x="238" y="48"/>
                    </a:lnTo>
                    <a:lnTo>
                      <a:pt x="235" y="47"/>
                    </a:lnTo>
                    <a:lnTo>
                      <a:pt x="232" y="47"/>
                    </a:lnTo>
                    <a:lnTo>
                      <a:pt x="229" y="48"/>
                    </a:lnTo>
                    <a:lnTo>
                      <a:pt x="225" y="48"/>
                    </a:lnTo>
                    <a:lnTo>
                      <a:pt x="223" y="48"/>
                    </a:lnTo>
                    <a:lnTo>
                      <a:pt x="220" y="48"/>
                    </a:lnTo>
                    <a:lnTo>
                      <a:pt x="217" y="48"/>
                    </a:lnTo>
                    <a:lnTo>
                      <a:pt x="214" y="48"/>
                    </a:lnTo>
                    <a:lnTo>
                      <a:pt x="212" y="49"/>
                    </a:lnTo>
                    <a:lnTo>
                      <a:pt x="208" y="50"/>
                    </a:lnTo>
                    <a:lnTo>
                      <a:pt x="205" y="50"/>
                    </a:lnTo>
                    <a:lnTo>
                      <a:pt x="202" y="51"/>
                    </a:lnTo>
                    <a:lnTo>
                      <a:pt x="199" y="51"/>
                    </a:lnTo>
                    <a:lnTo>
                      <a:pt x="196" y="50"/>
                    </a:lnTo>
                    <a:lnTo>
                      <a:pt x="193" y="49"/>
                    </a:lnTo>
                    <a:lnTo>
                      <a:pt x="189" y="50"/>
                    </a:lnTo>
                    <a:lnTo>
                      <a:pt x="187" y="50"/>
                    </a:lnTo>
                    <a:lnTo>
                      <a:pt x="184" y="50"/>
                    </a:lnTo>
                    <a:lnTo>
                      <a:pt x="181" y="50"/>
                    </a:lnTo>
                    <a:lnTo>
                      <a:pt x="179" y="50"/>
                    </a:lnTo>
                    <a:lnTo>
                      <a:pt x="176" y="51"/>
                    </a:lnTo>
                    <a:lnTo>
                      <a:pt x="174" y="52"/>
                    </a:lnTo>
                    <a:lnTo>
                      <a:pt x="171" y="52"/>
                    </a:lnTo>
                    <a:lnTo>
                      <a:pt x="168" y="53"/>
                    </a:lnTo>
                    <a:lnTo>
                      <a:pt x="165" y="53"/>
                    </a:lnTo>
                    <a:lnTo>
                      <a:pt x="162" y="54"/>
                    </a:lnTo>
                    <a:lnTo>
                      <a:pt x="159" y="54"/>
                    </a:lnTo>
                    <a:lnTo>
                      <a:pt x="155" y="54"/>
                    </a:lnTo>
                    <a:lnTo>
                      <a:pt x="151" y="53"/>
                    </a:lnTo>
                    <a:lnTo>
                      <a:pt x="148" y="54"/>
                    </a:lnTo>
                    <a:lnTo>
                      <a:pt x="145" y="54"/>
                    </a:lnTo>
                    <a:lnTo>
                      <a:pt x="142" y="54"/>
                    </a:lnTo>
                    <a:lnTo>
                      <a:pt x="139" y="54"/>
                    </a:lnTo>
                    <a:lnTo>
                      <a:pt x="136" y="54"/>
                    </a:lnTo>
                    <a:lnTo>
                      <a:pt x="133" y="54"/>
                    </a:lnTo>
                    <a:lnTo>
                      <a:pt x="130" y="53"/>
                    </a:lnTo>
                    <a:lnTo>
                      <a:pt x="128" y="53"/>
                    </a:lnTo>
                    <a:lnTo>
                      <a:pt x="125" y="53"/>
                    </a:lnTo>
                    <a:lnTo>
                      <a:pt x="122" y="53"/>
                    </a:lnTo>
                    <a:lnTo>
                      <a:pt x="119" y="53"/>
                    </a:lnTo>
                    <a:lnTo>
                      <a:pt x="116" y="53"/>
                    </a:lnTo>
                    <a:lnTo>
                      <a:pt x="113" y="54"/>
                    </a:lnTo>
                    <a:lnTo>
                      <a:pt x="111" y="54"/>
                    </a:lnTo>
                    <a:lnTo>
                      <a:pt x="109" y="53"/>
                    </a:lnTo>
                    <a:lnTo>
                      <a:pt x="106" y="53"/>
                    </a:lnTo>
                    <a:lnTo>
                      <a:pt x="104" y="53"/>
                    </a:lnTo>
                    <a:lnTo>
                      <a:pt x="101" y="53"/>
                    </a:lnTo>
                    <a:lnTo>
                      <a:pt x="98" y="53"/>
                    </a:lnTo>
                    <a:lnTo>
                      <a:pt x="96" y="53"/>
                    </a:lnTo>
                    <a:lnTo>
                      <a:pt x="93" y="54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3" y="54"/>
                    </a:lnTo>
                    <a:lnTo>
                      <a:pt x="80" y="54"/>
                    </a:lnTo>
                    <a:lnTo>
                      <a:pt x="77" y="55"/>
                    </a:lnTo>
                    <a:lnTo>
                      <a:pt x="74" y="56"/>
                    </a:lnTo>
                    <a:lnTo>
                      <a:pt x="69" y="57"/>
                    </a:lnTo>
                    <a:lnTo>
                      <a:pt x="64" y="57"/>
                    </a:lnTo>
                    <a:lnTo>
                      <a:pt x="59" y="57"/>
                    </a:lnTo>
                    <a:lnTo>
                      <a:pt x="55" y="57"/>
                    </a:lnTo>
                    <a:lnTo>
                      <a:pt x="49" y="57"/>
                    </a:lnTo>
                    <a:lnTo>
                      <a:pt x="46" y="57"/>
                    </a:lnTo>
                    <a:lnTo>
                      <a:pt x="43" y="57"/>
                    </a:lnTo>
                    <a:lnTo>
                      <a:pt x="40" y="57"/>
                    </a:lnTo>
                    <a:lnTo>
                      <a:pt x="36" y="57"/>
                    </a:lnTo>
                    <a:lnTo>
                      <a:pt x="31" y="55"/>
                    </a:lnTo>
                    <a:lnTo>
                      <a:pt x="27" y="55"/>
                    </a:lnTo>
                    <a:lnTo>
                      <a:pt x="23" y="55"/>
                    </a:lnTo>
                    <a:lnTo>
                      <a:pt x="20" y="55"/>
                    </a:lnTo>
                    <a:lnTo>
                      <a:pt x="17" y="55"/>
                    </a:lnTo>
                    <a:lnTo>
                      <a:pt x="13" y="55"/>
                    </a:lnTo>
                    <a:lnTo>
                      <a:pt x="10" y="54"/>
                    </a:lnTo>
                    <a:lnTo>
                      <a:pt x="7" y="53"/>
                    </a:lnTo>
                    <a:lnTo>
                      <a:pt x="4" y="53"/>
                    </a:lnTo>
                    <a:lnTo>
                      <a:pt x="1" y="52"/>
                    </a:lnTo>
                    <a:lnTo>
                      <a:pt x="0" y="52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" name="Group 98"/>
              <p:cNvGrpSpPr>
                <a:grpSpLocks/>
              </p:cNvGrpSpPr>
              <p:nvPr/>
            </p:nvGrpSpPr>
            <p:grpSpPr bwMode="auto">
              <a:xfrm>
                <a:off x="4793" y="2364"/>
                <a:ext cx="47" cy="37"/>
                <a:chOff x="4793" y="2364"/>
                <a:chExt cx="47" cy="37"/>
              </a:xfrm>
            </p:grpSpPr>
            <p:sp>
              <p:nvSpPr>
                <p:cNvPr id="32351" name="Freeform 99" descr="50%"/>
                <p:cNvSpPr>
                  <a:spLocks/>
                </p:cNvSpPr>
                <p:nvPr/>
              </p:nvSpPr>
              <p:spPr bwMode="auto">
                <a:xfrm>
                  <a:off x="4793" y="2370"/>
                  <a:ext cx="47" cy="31"/>
                </a:xfrm>
                <a:custGeom>
                  <a:avLst/>
                  <a:gdLst>
                    <a:gd name="T0" fmla="*/ 43 w 47"/>
                    <a:gd name="T1" fmla="*/ 27 h 31"/>
                    <a:gd name="T2" fmla="*/ 40 w 47"/>
                    <a:gd name="T3" fmla="*/ 24 h 31"/>
                    <a:gd name="T4" fmla="*/ 39 w 47"/>
                    <a:gd name="T5" fmla="*/ 22 h 31"/>
                    <a:gd name="T6" fmla="*/ 37 w 47"/>
                    <a:gd name="T7" fmla="*/ 21 h 31"/>
                    <a:gd name="T8" fmla="*/ 36 w 47"/>
                    <a:gd name="T9" fmla="*/ 19 h 31"/>
                    <a:gd name="T10" fmla="*/ 35 w 47"/>
                    <a:gd name="T11" fmla="*/ 17 h 31"/>
                    <a:gd name="T12" fmla="*/ 34 w 47"/>
                    <a:gd name="T13" fmla="*/ 16 h 31"/>
                    <a:gd name="T14" fmla="*/ 33 w 47"/>
                    <a:gd name="T15" fmla="*/ 14 h 31"/>
                    <a:gd name="T16" fmla="*/ 32 w 47"/>
                    <a:gd name="T17" fmla="*/ 12 h 31"/>
                    <a:gd name="T18" fmla="*/ 31 w 47"/>
                    <a:gd name="T19" fmla="*/ 10 h 31"/>
                    <a:gd name="T20" fmla="*/ 30 w 47"/>
                    <a:gd name="T21" fmla="*/ 7 h 31"/>
                    <a:gd name="T22" fmla="*/ 30 w 47"/>
                    <a:gd name="T23" fmla="*/ 5 h 31"/>
                    <a:gd name="T24" fmla="*/ 30 w 47"/>
                    <a:gd name="T25" fmla="*/ 3 h 31"/>
                    <a:gd name="T26" fmla="*/ 30 w 47"/>
                    <a:gd name="T27" fmla="*/ 0 h 31"/>
                    <a:gd name="T28" fmla="*/ 0 w 47"/>
                    <a:gd name="T29" fmla="*/ 0 h 31"/>
                    <a:gd name="T30" fmla="*/ 1 w 47"/>
                    <a:gd name="T31" fmla="*/ 2 h 31"/>
                    <a:gd name="T32" fmla="*/ 2 w 47"/>
                    <a:gd name="T33" fmla="*/ 4 h 31"/>
                    <a:gd name="T34" fmla="*/ 4 w 47"/>
                    <a:gd name="T35" fmla="*/ 6 h 31"/>
                    <a:gd name="T36" fmla="*/ 6 w 47"/>
                    <a:gd name="T37" fmla="*/ 9 h 31"/>
                    <a:gd name="T38" fmla="*/ 8 w 47"/>
                    <a:gd name="T39" fmla="*/ 11 h 31"/>
                    <a:gd name="T40" fmla="*/ 10 w 47"/>
                    <a:gd name="T41" fmla="*/ 13 h 31"/>
                    <a:gd name="T42" fmla="*/ 12 w 47"/>
                    <a:gd name="T43" fmla="*/ 15 h 31"/>
                    <a:gd name="T44" fmla="*/ 14 w 47"/>
                    <a:gd name="T45" fmla="*/ 17 h 31"/>
                    <a:gd name="T46" fmla="*/ 17 w 47"/>
                    <a:gd name="T47" fmla="*/ 19 h 31"/>
                    <a:gd name="T48" fmla="*/ 20 w 47"/>
                    <a:gd name="T49" fmla="*/ 22 h 31"/>
                    <a:gd name="T50" fmla="*/ 23 w 47"/>
                    <a:gd name="T51" fmla="*/ 23 h 31"/>
                    <a:gd name="T52" fmla="*/ 25 w 47"/>
                    <a:gd name="T53" fmla="*/ 24 h 31"/>
                    <a:gd name="T54" fmla="*/ 28 w 47"/>
                    <a:gd name="T55" fmla="*/ 26 h 31"/>
                    <a:gd name="T56" fmla="*/ 30 w 47"/>
                    <a:gd name="T57" fmla="*/ 27 h 31"/>
                    <a:gd name="T58" fmla="*/ 33 w 47"/>
                    <a:gd name="T59" fmla="*/ 28 h 31"/>
                    <a:gd name="T60" fmla="*/ 36 w 47"/>
                    <a:gd name="T61" fmla="*/ 28 h 31"/>
                    <a:gd name="T62" fmla="*/ 39 w 47"/>
                    <a:gd name="T63" fmla="*/ 29 h 31"/>
                    <a:gd name="T64" fmla="*/ 41 w 47"/>
                    <a:gd name="T65" fmla="*/ 29 h 31"/>
                    <a:gd name="T66" fmla="*/ 44 w 47"/>
                    <a:gd name="T67" fmla="*/ 29 h 31"/>
                    <a:gd name="T68" fmla="*/ 46 w 47"/>
                    <a:gd name="T69" fmla="*/ 30 h 31"/>
                    <a:gd name="T70" fmla="*/ 43 w 47"/>
                    <a:gd name="T71" fmla="*/ 27 h 3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7"/>
                    <a:gd name="T109" fmla="*/ 0 h 31"/>
                    <a:gd name="T110" fmla="*/ 47 w 47"/>
                    <a:gd name="T111" fmla="*/ 31 h 31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7" h="31">
                      <a:moveTo>
                        <a:pt x="43" y="27"/>
                      </a:moveTo>
                      <a:lnTo>
                        <a:pt x="40" y="24"/>
                      </a:lnTo>
                      <a:lnTo>
                        <a:pt x="39" y="22"/>
                      </a:lnTo>
                      <a:lnTo>
                        <a:pt x="37" y="21"/>
                      </a:lnTo>
                      <a:lnTo>
                        <a:pt x="36" y="19"/>
                      </a:lnTo>
                      <a:lnTo>
                        <a:pt x="35" y="17"/>
                      </a:lnTo>
                      <a:lnTo>
                        <a:pt x="34" y="16"/>
                      </a:lnTo>
                      <a:lnTo>
                        <a:pt x="33" y="14"/>
                      </a:lnTo>
                      <a:lnTo>
                        <a:pt x="32" y="12"/>
                      </a:lnTo>
                      <a:lnTo>
                        <a:pt x="31" y="10"/>
                      </a:lnTo>
                      <a:lnTo>
                        <a:pt x="30" y="7"/>
                      </a:lnTo>
                      <a:lnTo>
                        <a:pt x="30" y="5"/>
                      </a:lnTo>
                      <a:lnTo>
                        <a:pt x="30" y="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6" y="9"/>
                      </a:lnTo>
                      <a:lnTo>
                        <a:pt x="8" y="11"/>
                      </a:lnTo>
                      <a:lnTo>
                        <a:pt x="10" y="13"/>
                      </a:lnTo>
                      <a:lnTo>
                        <a:pt x="12" y="15"/>
                      </a:lnTo>
                      <a:lnTo>
                        <a:pt x="14" y="17"/>
                      </a:lnTo>
                      <a:lnTo>
                        <a:pt x="17" y="19"/>
                      </a:lnTo>
                      <a:lnTo>
                        <a:pt x="20" y="22"/>
                      </a:lnTo>
                      <a:lnTo>
                        <a:pt x="23" y="23"/>
                      </a:lnTo>
                      <a:lnTo>
                        <a:pt x="25" y="24"/>
                      </a:lnTo>
                      <a:lnTo>
                        <a:pt x="28" y="26"/>
                      </a:lnTo>
                      <a:lnTo>
                        <a:pt x="30" y="27"/>
                      </a:lnTo>
                      <a:lnTo>
                        <a:pt x="33" y="28"/>
                      </a:lnTo>
                      <a:lnTo>
                        <a:pt x="36" y="28"/>
                      </a:lnTo>
                      <a:lnTo>
                        <a:pt x="39" y="29"/>
                      </a:lnTo>
                      <a:lnTo>
                        <a:pt x="41" y="29"/>
                      </a:lnTo>
                      <a:lnTo>
                        <a:pt x="44" y="29"/>
                      </a:lnTo>
                      <a:lnTo>
                        <a:pt x="46" y="30"/>
                      </a:lnTo>
                      <a:lnTo>
                        <a:pt x="43" y="27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352" name="Freeform 100" descr="50%"/>
                <p:cNvSpPr>
                  <a:spLocks/>
                </p:cNvSpPr>
                <p:nvPr/>
              </p:nvSpPr>
              <p:spPr bwMode="auto">
                <a:xfrm>
                  <a:off x="4794" y="2364"/>
                  <a:ext cx="21" cy="7"/>
                </a:xfrm>
                <a:custGeom>
                  <a:avLst/>
                  <a:gdLst>
                    <a:gd name="T0" fmla="*/ 0 w 21"/>
                    <a:gd name="T1" fmla="*/ 6 h 7"/>
                    <a:gd name="T2" fmla="*/ 0 w 21"/>
                    <a:gd name="T3" fmla="*/ 6 h 7"/>
                    <a:gd name="T4" fmla="*/ 1 w 21"/>
                    <a:gd name="T5" fmla="*/ 0 h 7"/>
                    <a:gd name="T6" fmla="*/ 20 w 21"/>
                    <a:gd name="T7" fmla="*/ 0 h 7"/>
                    <a:gd name="T8" fmla="*/ 20 w 21"/>
                    <a:gd name="T9" fmla="*/ 6 h 7"/>
                    <a:gd name="T10" fmla="*/ 0 w 21"/>
                    <a:gd name="T11" fmla="*/ 6 h 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1"/>
                    <a:gd name="T19" fmla="*/ 0 h 7"/>
                    <a:gd name="T20" fmla="*/ 21 w 21"/>
                    <a:gd name="T21" fmla="*/ 7 h 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" h="7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" y="0"/>
                      </a:lnTo>
                      <a:lnTo>
                        <a:pt x="20" y="0"/>
                      </a:lnTo>
                      <a:lnTo>
                        <a:pt x="20" y="6"/>
                      </a:lnTo>
                      <a:lnTo>
                        <a:pt x="0" y="6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1778" name="Rectangle 101"/>
          <p:cNvSpPr>
            <a:spLocks noChangeArrowheads="1"/>
          </p:cNvSpPr>
          <p:nvPr/>
        </p:nvSpPr>
        <p:spPr bwMode="auto">
          <a:xfrm>
            <a:off x="2508471" y="5479433"/>
            <a:ext cx="2151063" cy="912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kumimoji="1" lang="en-US" altLang="zh-CN">
                <a:latin typeface="Comic Sans MS" pitchFamily="66" charset="0"/>
              </a:rPr>
              <a:t>Massively Parallel Processors</a:t>
            </a:r>
          </a:p>
          <a:p>
            <a:pPr eaLnBrk="0" hangingPunct="0"/>
            <a:r>
              <a:rPr kumimoji="1" lang="en-US" altLang="zh-CN">
                <a:latin typeface="Comic Sans MS" pitchFamily="66" charset="0"/>
              </a:rPr>
              <a:t>1980s</a:t>
            </a:r>
          </a:p>
        </p:txBody>
      </p:sp>
      <p:grpSp>
        <p:nvGrpSpPr>
          <p:cNvPr id="22" name="Group 102"/>
          <p:cNvGrpSpPr>
            <a:grpSpLocks/>
          </p:cNvGrpSpPr>
          <p:nvPr/>
        </p:nvGrpSpPr>
        <p:grpSpPr bwMode="auto">
          <a:xfrm>
            <a:off x="1975070" y="4641232"/>
            <a:ext cx="3479800" cy="788988"/>
            <a:chOff x="1093" y="2864"/>
            <a:chExt cx="2121" cy="497"/>
          </a:xfrm>
        </p:grpSpPr>
        <p:grpSp>
          <p:nvGrpSpPr>
            <p:cNvPr id="23" name="Group 103"/>
            <p:cNvGrpSpPr>
              <a:grpSpLocks/>
            </p:cNvGrpSpPr>
            <p:nvPr/>
          </p:nvGrpSpPr>
          <p:grpSpPr bwMode="auto">
            <a:xfrm>
              <a:off x="1093" y="2864"/>
              <a:ext cx="321" cy="497"/>
              <a:chOff x="1093" y="2864"/>
              <a:chExt cx="321" cy="497"/>
            </a:xfrm>
          </p:grpSpPr>
          <p:grpSp>
            <p:nvGrpSpPr>
              <p:cNvPr id="24" name="Group 104"/>
              <p:cNvGrpSpPr>
                <a:grpSpLocks/>
              </p:cNvGrpSpPr>
              <p:nvPr/>
            </p:nvGrpSpPr>
            <p:grpSpPr bwMode="auto">
              <a:xfrm>
                <a:off x="1093" y="2864"/>
                <a:ext cx="321" cy="113"/>
                <a:chOff x="1093" y="2864"/>
                <a:chExt cx="321" cy="113"/>
              </a:xfrm>
            </p:grpSpPr>
            <p:sp>
              <p:nvSpPr>
                <p:cNvPr id="32330" name="Freeform 105" descr="50%"/>
                <p:cNvSpPr>
                  <a:spLocks/>
                </p:cNvSpPr>
                <p:nvPr/>
              </p:nvSpPr>
              <p:spPr bwMode="auto">
                <a:xfrm>
                  <a:off x="1174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331" name="Freeform 106" descr="50%"/>
                <p:cNvSpPr>
                  <a:spLocks/>
                </p:cNvSpPr>
                <p:nvPr/>
              </p:nvSpPr>
              <p:spPr bwMode="auto">
                <a:xfrm>
                  <a:off x="1093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5" name="Group 107"/>
                <p:cNvGrpSpPr>
                  <a:grpSpLocks/>
                </p:cNvGrpSpPr>
                <p:nvPr/>
              </p:nvGrpSpPr>
              <p:grpSpPr bwMode="auto">
                <a:xfrm>
                  <a:off x="1120" y="2926"/>
                  <a:ext cx="2" cy="3"/>
                  <a:chOff x="1120" y="2926"/>
                  <a:chExt cx="2" cy="3"/>
                </a:xfrm>
              </p:grpSpPr>
              <p:sp>
                <p:nvSpPr>
                  <p:cNvPr id="32343" name="Oval 108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44" name="Arc 109" descr="50%"/>
                  <p:cNvSpPr>
                    <a:spLocks/>
                  </p:cNvSpPr>
                  <p:nvPr/>
                </p:nvSpPr>
                <p:spPr bwMode="auto">
                  <a:xfrm>
                    <a:off x="1121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6" name="Group 110"/>
                <p:cNvGrpSpPr>
                  <a:grpSpLocks/>
                </p:cNvGrpSpPr>
                <p:nvPr/>
              </p:nvGrpSpPr>
              <p:grpSpPr bwMode="auto">
                <a:xfrm>
                  <a:off x="1137" y="2938"/>
                  <a:ext cx="23" cy="4"/>
                  <a:chOff x="1137" y="2938"/>
                  <a:chExt cx="23" cy="4"/>
                </a:xfrm>
              </p:grpSpPr>
              <p:sp>
                <p:nvSpPr>
                  <p:cNvPr id="32338" name="Arc 111" descr="50%"/>
                  <p:cNvSpPr>
                    <a:spLocks/>
                  </p:cNvSpPr>
                  <p:nvPr/>
                </p:nvSpPr>
                <p:spPr bwMode="auto">
                  <a:xfrm>
                    <a:off x="1141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39" name="Arc 112" descr="50%"/>
                  <p:cNvSpPr>
                    <a:spLocks/>
                  </p:cNvSpPr>
                  <p:nvPr/>
                </p:nvSpPr>
                <p:spPr bwMode="auto">
                  <a:xfrm>
                    <a:off x="1137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40" name="Arc 113" descr="50%"/>
                  <p:cNvSpPr>
                    <a:spLocks/>
                  </p:cNvSpPr>
                  <p:nvPr/>
                </p:nvSpPr>
                <p:spPr bwMode="auto">
                  <a:xfrm>
                    <a:off x="1144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41" name="Arc 114" descr="50%"/>
                  <p:cNvSpPr>
                    <a:spLocks/>
                  </p:cNvSpPr>
                  <p:nvPr/>
                </p:nvSpPr>
                <p:spPr bwMode="auto">
                  <a:xfrm>
                    <a:off x="1148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42" name="Arc 115" descr="50%"/>
                  <p:cNvSpPr>
                    <a:spLocks/>
                  </p:cNvSpPr>
                  <p:nvPr/>
                </p:nvSpPr>
                <p:spPr bwMode="auto">
                  <a:xfrm>
                    <a:off x="1154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334" name="Freeform 116" descr="50%"/>
                <p:cNvSpPr>
                  <a:spLocks/>
                </p:cNvSpPr>
                <p:nvPr/>
              </p:nvSpPr>
              <p:spPr bwMode="auto">
                <a:xfrm>
                  <a:off x="1093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7" name="Group 117"/>
                <p:cNvGrpSpPr>
                  <a:grpSpLocks/>
                </p:cNvGrpSpPr>
                <p:nvPr/>
              </p:nvGrpSpPr>
              <p:grpSpPr bwMode="auto">
                <a:xfrm>
                  <a:off x="1157" y="2940"/>
                  <a:ext cx="47" cy="37"/>
                  <a:chOff x="1157" y="2940"/>
                  <a:chExt cx="47" cy="37"/>
                </a:xfrm>
              </p:grpSpPr>
              <p:sp>
                <p:nvSpPr>
                  <p:cNvPr id="32336" name="Freeform 118" descr="50%"/>
                  <p:cNvSpPr>
                    <a:spLocks/>
                  </p:cNvSpPr>
                  <p:nvPr/>
                </p:nvSpPr>
                <p:spPr bwMode="auto">
                  <a:xfrm>
                    <a:off x="1157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37" name="Freeform 119" descr="50%"/>
                  <p:cNvSpPr>
                    <a:spLocks/>
                  </p:cNvSpPr>
                  <p:nvPr/>
                </p:nvSpPr>
                <p:spPr bwMode="auto">
                  <a:xfrm>
                    <a:off x="1158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8" name="Group 120"/>
              <p:cNvGrpSpPr>
                <a:grpSpLocks/>
              </p:cNvGrpSpPr>
              <p:nvPr/>
            </p:nvGrpSpPr>
            <p:grpSpPr bwMode="auto">
              <a:xfrm>
                <a:off x="1093" y="2960"/>
                <a:ext cx="321" cy="113"/>
                <a:chOff x="1093" y="2960"/>
                <a:chExt cx="321" cy="113"/>
              </a:xfrm>
            </p:grpSpPr>
            <p:sp>
              <p:nvSpPr>
                <p:cNvPr id="32315" name="Freeform 121" descr="50%"/>
                <p:cNvSpPr>
                  <a:spLocks/>
                </p:cNvSpPr>
                <p:nvPr/>
              </p:nvSpPr>
              <p:spPr bwMode="auto">
                <a:xfrm>
                  <a:off x="1174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316" name="Freeform 122" descr="50%"/>
                <p:cNvSpPr>
                  <a:spLocks/>
                </p:cNvSpPr>
                <p:nvPr/>
              </p:nvSpPr>
              <p:spPr bwMode="auto">
                <a:xfrm>
                  <a:off x="1093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" name="Group 123"/>
                <p:cNvGrpSpPr>
                  <a:grpSpLocks/>
                </p:cNvGrpSpPr>
                <p:nvPr/>
              </p:nvGrpSpPr>
              <p:grpSpPr bwMode="auto">
                <a:xfrm>
                  <a:off x="1120" y="3022"/>
                  <a:ext cx="2" cy="3"/>
                  <a:chOff x="1120" y="3022"/>
                  <a:chExt cx="2" cy="3"/>
                </a:xfrm>
              </p:grpSpPr>
              <p:sp>
                <p:nvSpPr>
                  <p:cNvPr id="32328" name="Oval 124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9" name="Arc 125" descr="50%"/>
                  <p:cNvSpPr>
                    <a:spLocks/>
                  </p:cNvSpPr>
                  <p:nvPr/>
                </p:nvSpPr>
                <p:spPr bwMode="auto">
                  <a:xfrm>
                    <a:off x="1121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0" name="Group 126"/>
                <p:cNvGrpSpPr>
                  <a:grpSpLocks/>
                </p:cNvGrpSpPr>
                <p:nvPr/>
              </p:nvGrpSpPr>
              <p:grpSpPr bwMode="auto">
                <a:xfrm>
                  <a:off x="1137" y="3034"/>
                  <a:ext cx="23" cy="4"/>
                  <a:chOff x="1137" y="3034"/>
                  <a:chExt cx="23" cy="4"/>
                </a:xfrm>
              </p:grpSpPr>
              <p:sp>
                <p:nvSpPr>
                  <p:cNvPr id="32323" name="Arc 127" descr="50%"/>
                  <p:cNvSpPr>
                    <a:spLocks/>
                  </p:cNvSpPr>
                  <p:nvPr/>
                </p:nvSpPr>
                <p:spPr bwMode="auto">
                  <a:xfrm>
                    <a:off x="1141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4" name="Arc 128" descr="50%"/>
                  <p:cNvSpPr>
                    <a:spLocks/>
                  </p:cNvSpPr>
                  <p:nvPr/>
                </p:nvSpPr>
                <p:spPr bwMode="auto">
                  <a:xfrm>
                    <a:off x="1137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5" name="Arc 129" descr="50%"/>
                  <p:cNvSpPr>
                    <a:spLocks/>
                  </p:cNvSpPr>
                  <p:nvPr/>
                </p:nvSpPr>
                <p:spPr bwMode="auto">
                  <a:xfrm>
                    <a:off x="1144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6" name="Arc 130" descr="50%"/>
                  <p:cNvSpPr>
                    <a:spLocks/>
                  </p:cNvSpPr>
                  <p:nvPr/>
                </p:nvSpPr>
                <p:spPr bwMode="auto">
                  <a:xfrm>
                    <a:off x="1148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7" name="Arc 131" descr="50%"/>
                  <p:cNvSpPr>
                    <a:spLocks/>
                  </p:cNvSpPr>
                  <p:nvPr/>
                </p:nvSpPr>
                <p:spPr bwMode="auto">
                  <a:xfrm>
                    <a:off x="1154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319" name="Freeform 132" descr="50%"/>
                <p:cNvSpPr>
                  <a:spLocks/>
                </p:cNvSpPr>
                <p:nvPr/>
              </p:nvSpPr>
              <p:spPr bwMode="auto">
                <a:xfrm>
                  <a:off x="1093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" name="Group 133"/>
                <p:cNvGrpSpPr>
                  <a:grpSpLocks/>
                </p:cNvGrpSpPr>
                <p:nvPr/>
              </p:nvGrpSpPr>
              <p:grpSpPr bwMode="auto">
                <a:xfrm>
                  <a:off x="1157" y="3036"/>
                  <a:ext cx="47" cy="37"/>
                  <a:chOff x="1157" y="3036"/>
                  <a:chExt cx="47" cy="37"/>
                </a:xfrm>
              </p:grpSpPr>
              <p:sp>
                <p:nvSpPr>
                  <p:cNvPr id="32321" name="Freeform 134" descr="50%"/>
                  <p:cNvSpPr>
                    <a:spLocks/>
                  </p:cNvSpPr>
                  <p:nvPr/>
                </p:nvSpPr>
                <p:spPr bwMode="auto">
                  <a:xfrm>
                    <a:off x="1157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22" name="Freeform 135" descr="50%"/>
                  <p:cNvSpPr>
                    <a:spLocks/>
                  </p:cNvSpPr>
                  <p:nvPr/>
                </p:nvSpPr>
                <p:spPr bwMode="auto">
                  <a:xfrm>
                    <a:off x="1158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412" name="Group 136"/>
              <p:cNvGrpSpPr>
                <a:grpSpLocks/>
              </p:cNvGrpSpPr>
              <p:nvPr/>
            </p:nvGrpSpPr>
            <p:grpSpPr bwMode="auto">
              <a:xfrm>
                <a:off x="1093" y="3056"/>
                <a:ext cx="321" cy="113"/>
                <a:chOff x="1093" y="3056"/>
                <a:chExt cx="321" cy="113"/>
              </a:xfrm>
            </p:grpSpPr>
            <p:sp>
              <p:nvSpPr>
                <p:cNvPr id="32300" name="Freeform 137" descr="50%"/>
                <p:cNvSpPr>
                  <a:spLocks/>
                </p:cNvSpPr>
                <p:nvPr/>
              </p:nvSpPr>
              <p:spPr bwMode="auto">
                <a:xfrm>
                  <a:off x="1174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301" name="Freeform 138" descr="50%"/>
                <p:cNvSpPr>
                  <a:spLocks/>
                </p:cNvSpPr>
                <p:nvPr/>
              </p:nvSpPr>
              <p:spPr bwMode="auto">
                <a:xfrm>
                  <a:off x="1093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413" name="Group 139"/>
                <p:cNvGrpSpPr>
                  <a:grpSpLocks/>
                </p:cNvGrpSpPr>
                <p:nvPr/>
              </p:nvGrpSpPr>
              <p:grpSpPr bwMode="auto">
                <a:xfrm>
                  <a:off x="1120" y="3118"/>
                  <a:ext cx="2" cy="3"/>
                  <a:chOff x="1120" y="3118"/>
                  <a:chExt cx="2" cy="3"/>
                </a:xfrm>
              </p:grpSpPr>
              <p:sp>
                <p:nvSpPr>
                  <p:cNvPr id="32313" name="Oval 140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14" name="Arc 141" descr="50%"/>
                  <p:cNvSpPr>
                    <a:spLocks/>
                  </p:cNvSpPr>
                  <p:nvPr/>
                </p:nvSpPr>
                <p:spPr bwMode="auto">
                  <a:xfrm>
                    <a:off x="1121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414" name="Group 142"/>
                <p:cNvGrpSpPr>
                  <a:grpSpLocks/>
                </p:cNvGrpSpPr>
                <p:nvPr/>
              </p:nvGrpSpPr>
              <p:grpSpPr bwMode="auto">
                <a:xfrm>
                  <a:off x="1137" y="3130"/>
                  <a:ext cx="23" cy="4"/>
                  <a:chOff x="1137" y="3130"/>
                  <a:chExt cx="23" cy="4"/>
                </a:xfrm>
              </p:grpSpPr>
              <p:sp>
                <p:nvSpPr>
                  <p:cNvPr id="32308" name="Arc 143" descr="50%"/>
                  <p:cNvSpPr>
                    <a:spLocks/>
                  </p:cNvSpPr>
                  <p:nvPr/>
                </p:nvSpPr>
                <p:spPr bwMode="auto">
                  <a:xfrm>
                    <a:off x="1141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09" name="Arc 144" descr="50%"/>
                  <p:cNvSpPr>
                    <a:spLocks/>
                  </p:cNvSpPr>
                  <p:nvPr/>
                </p:nvSpPr>
                <p:spPr bwMode="auto">
                  <a:xfrm>
                    <a:off x="1137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10" name="Arc 145" descr="50%"/>
                  <p:cNvSpPr>
                    <a:spLocks/>
                  </p:cNvSpPr>
                  <p:nvPr/>
                </p:nvSpPr>
                <p:spPr bwMode="auto">
                  <a:xfrm>
                    <a:off x="1144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11" name="Arc 146" descr="50%"/>
                  <p:cNvSpPr>
                    <a:spLocks/>
                  </p:cNvSpPr>
                  <p:nvPr/>
                </p:nvSpPr>
                <p:spPr bwMode="auto">
                  <a:xfrm>
                    <a:off x="1148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12" name="Arc 147" descr="50%"/>
                  <p:cNvSpPr>
                    <a:spLocks/>
                  </p:cNvSpPr>
                  <p:nvPr/>
                </p:nvSpPr>
                <p:spPr bwMode="auto">
                  <a:xfrm>
                    <a:off x="1154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304" name="Freeform 148" descr="50%"/>
                <p:cNvSpPr>
                  <a:spLocks/>
                </p:cNvSpPr>
                <p:nvPr/>
              </p:nvSpPr>
              <p:spPr bwMode="auto">
                <a:xfrm>
                  <a:off x="1093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415" name="Group 149"/>
                <p:cNvGrpSpPr>
                  <a:grpSpLocks/>
                </p:cNvGrpSpPr>
                <p:nvPr/>
              </p:nvGrpSpPr>
              <p:grpSpPr bwMode="auto">
                <a:xfrm>
                  <a:off x="1157" y="3132"/>
                  <a:ext cx="47" cy="37"/>
                  <a:chOff x="1157" y="3132"/>
                  <a:chExt cx="47" cy="37"/>
                </a:xfrm>
              </p:grpSpPr>
              <p:sp>
                <p:nvSpPr>
                  <p:cNvPr id="32306" name="Freeform 150" descr="50%"/>
                  <p:cNvSpPr>
                    <a:spLocks/>
                  </p:cNvSpPr>
                  <p:nvPr/>
                </p:nvSpPr>
                <p:spPr bwMode="auto">
                  <a:xfrm>
                    <a:off x="1157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07" name="Freeform 151" descr="50%"/>
                  <p:cNvSpPr>
                    <a:spLocks/>
                  </p:cNvSpPr>
                  <p:nvPr/>
                </p:nvSpPr>
                <p:spPr bwMode="auto">
                  <a:xfrm>
                    <a:off x="1158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44" name="Group 152"/>
              <p:cNvGrpSpPr>
                <a:grpSpLocks/>
              </p:cNvGrpSpPr>
              <p:nvPr/>
            </p:nvGrpSpPr>
            <p:grpSpPr bwMode="auto">
              <a:xfrm>
                <a:off x="1093" y="3152"/>
                <a:ext cx="321" cy="113"/>
                <a:chOff x="1093" y="3152"/>
                <a:chExt cx="321" cy="113"/>
              </a:xfrm>
            </p:grpSpPr>
            <p:sp>
              <p:nvSpPr>
                <p:cNvPr id="32285" name="Freeform 153" descr="50%"/>
                <p:cNvSpPr>
                  <a:spLocks/>
                </p:cNvSpPr>
                <p:nvPr/>
              </p:nvSpPr>
              <p:spPr bwMode="auto">
                <a:xfrm>
                  <a:off x="1174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86" name="Freeform 154" descr="50%"/>
                <p:cNvSpPr>
                  <a:spLocks/>
                </p:cNvSpPr>
                <p:nvPr/>
              </p:nvSpPr>
              <p:spPr bwMode="auto">
                <a:xfrm>
                  <a:off x="1093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45" name="Group 155"/>
                <p:cNvGrpSpPr>
                  <a:grpSpLocks/>
                </p:cNvGrpSpPr>
                <p:nvPr/>
              </p:nvGrpSpPr>
              <p:grpSpPr bwMode="auto">
                <a:xfrm>
                  <a:off x="1120" y="3214"/>
                  <a:ext cx="2" cy="3"/>
                  <a:chOff x="1120" y="3214"/>
                  <a:chExt cx="2" cy="3"/>
                </a:xfrm>
              </p:grpSpPr>
              <p:sp>
                <p:nvSpPr>
                  <p:cNvPr id="32298" name="Oval 156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9" name="Arc 157" descr="50%"/>
                  <p:cNvSpPr>
                    <a:spLocks/>
                  </p:cNvSpPr>
                  <p:nvPr/>
                </p:nvSpPr>
                <p:spPr bwMode="auto">
                  <a:xfrm>
                    <a:off x="1121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55" name="Group 158"/>
                <p:cNvGrpSpPr>
                  <a:grpSpLocks/>
                </p:cNvGrpSpPr>
                <p:nvPr/>
              </p:nvGrpSpPr>
              <p:grpSpPr bwMode="auto">
                <a:xfrm>
                  <a:off x="1137" y="3226"/>
                  <a:ext cx="23" cy="4"/>
                  <a:chOff x="1137" y="3226"/>
                  <a:chExt cx="23" cy="4"/>
                </a:xfrm>
              </p:grpSpPr>
              <p:sp>
                <p:nvSpPr>
                  <p:cNvPr id="32293" name="Arc 159" descr="50%"/>
                  <p:cNvSpPr>
                    <a:spLocks/>
                  </p:cNvSpPr>
                  <p:nvPr/>
                </p:nvSpPr>
                <p:spPr bwMode="auto">
                  <a:xfrm>
                    <a:off x="1141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4" name="Arc 160" descr="50%"/>
                  <p:cNvSpPr>
                    <a:spLocks/>
                  </p:cNvSpPr>
                  <p:nvPr/>
                </p:nvSpPr>
                <p:spPr bwMode="auto">
                  <a:xfrm>
                    <a:off x="1137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5" name="Arc 161" descr="50%"/>
                  <p:cNvSpPr>
                    <a:spLocks/>
                  </p:cNvSpPr>
                  <p:nvPr/>
                </p:nvSpPr>
                <p:spPr bwMode="auto">
                  <a:xfrm>
                    <a:off x="1144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6" name="Arc 162" descr="50%"/>
                  <p:cNvSpPr>
                    <a:spLocks/>
                  </p:cNvSpPr>
                  <p:nvPr/>
                </p:nvSpPr>
                <p:spPr bwMode="auto">
                  <a:xfrm>
                    <a:off x="1148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7" name="Arc 163" descr="50%"/>
                  <p:cNvSpPr>
                    <a:spLocks/>
                  </p:cNvSpPr>
                  <p:nvPr/>
                </p:nvSpPr>
                <p:spPr bwMode="auto">
                  <a:xfrm>
                    <a:off x="1154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89" name="Freeform 164" descr="50%"/>
                <p:cNvSpPr>
                  <a:spLocks/>
                </p:cNvSpPr>
                <p:nvPr/>
              </p:nvSpPr>
              <p:spPr bwMode="auto">
                <a:xfrm>
                  <a:off x="1093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56" name="Group 165"/>
                <p:cNvGrpSpPr>
                  <a:grpSpLocks/>
                </p:cNvGrpSpPr>
                <p:nvPr/>
              </p:nvGrpSpPr>
              <p:grpSpPr bwMode="auto">
                <a:xfrm>
                  <a:off x="1157" y="3228"/>
                  <a:ext cx="47" cy="37"/>
                  <a:chOff x="1157" y="3228"/>
                  <a:chExt cx="47" cy="37"/>
                </a:xfrm>
              </p:grpSpPr>
              <p:sp>
                <p:nvSpPr>
                  <p:cNvPr id="32291" name="Freeform 166" descr="50%"/>
                  <p:cNvSpPr>
                    <a:spLocks/>
                  </p:cNvSpPr>
                  <p:nvPr/>
                </p:nvSpPr>
                <p:spPr bwMode="auto">
                  <a:xfrm>
                    <a:off x="1157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92" name="Freeform 167" descr="50%"/>
                  <p:cNvSpPr>
                    <a:spLocks/>
                  </p:cNvSpPr>
                  <p:nvPr/>
                </p:nvSpPr>
                <p:spPr bwMode="auto">
                  <a:xfrm>
                    <a:off x="1158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58" name="Group 168"/>
              <p:cNvGrpSpPr>
                <a:grpSpLocks/>
              </p:cNvGrpSpPr>
              <p:nvPr/>
            </p:nvGrpSpPr>
            <p:grpSpPr bwMode="auto">
              <a:xfrm>
                <a:off x="1093" y="3248"/>
                <a:ext cx="321" cy="113"/>
                <a:chOff x="1093" y="3248"/>
                <a:chExt cx="321" cy="113"/>
              </a:xfrm>
            </p:grpSpPr>
            <p:sp>
              <p:nvSpPr>
                <p:cNvPr id="32270" name="Freeform 169" descr="50%"/>
                <p:cNvSpPr>
                  <a:spLocks/>
                </p:cNvSpPr>
                <p:nvPr/>
              </p:nvSpPr>
              <p:spPr bwMode="auto">
                <a:xfrm>
                  <a:off x="1174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71" name="Freeform 170" descr="50%"/>
                <p:cNvSpPr>
                  <a:spLocks/>
                </p:cNvSpPr>
                <p:nvPr/>
              </p:nvSpPr>
              <p:spPr bwMode="auto">
                <a:xfrm>
                  <a:off x="1093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61" name="Group 171"/>
                <p:cNvGrpSpPr>
                  <a:grpSpLocks/>
                </p:cNvGrpSpPr>
                <p:nvPr/>
              </p:nvGrpSpPr>
              <p:grpSpPr bwMode="auto">
                <a:xfrm>
                  <a:off x="1120" y="3310"/>
                  <a:ext cx="2" cy="3"/>
                  <a:chOff x="1120" y="3310"/>
                  <a:chExt cx="2" cy="3"/>
                </a:xfrm>
              </p:grpSpPr>
              <p:sp>
                <p:nvSpPr>
                  <p:cNvPr id="32283" name="Oval 172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120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84" name="Arc 173" descr="50%"/>
                  <p:cNvSpPr>
                    <a:spLocks/>
                  </p:cNvSpPr>
                  <p:nvPr/>
                </p:nvSpPr>
                <p:spPr bwMode="auto">
                  <a:xfrm>
                    <a:off x="1121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62" name="Group 174"/>
                <p:cNvGrpSpPr>
                  <a:grpSpLocks/>
                </p:cNvGrpSpPr>
                <p:nvPr/>
              </p:nvGrpSpPr>
              <p:grpSpPr bwMode="auto">
                <a:xfrm>
                  <a:off x="1137" y="3322"/>
                  <a:ext cx="23" cy="4"/>
                  <a:chOff x="1137" y="3322"/>
                  <a:chExt cx="23" cy="4"/>
                </a:xfrm>
              </p:grpSpPr>
              <p:sp>
                <p:nvSpPr>
                  <p:cNvPr id="32278" name="Arc 175" descr="50%"/>
                  <p:cNvSpPr>
                    <a:spLocks/>
                  </p:cNvSpPr>
                  <p:nvPr/>
                </p:nvSpPr>
                <p:spPr bwMode="auto">
                  <a:xfrm>
                    <a:off x="1141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79" name="Arc 176" descr="50%"/>
                  <p:cNvSpPr>
                    <a:spLocks/>
                  </p:cNvSpPr>
                  <p:nvPr/>
                </p:nvSpPr>
                <p:spPr bwMode="auto">
                  <a:xfrm>
                    <a:off x="1137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80" name="Arc 177" descr="50%"/>
                  <p:cNvSpPr>
                    <a:spLocks/>
                  </p:cNvSpPr>
                  <p:nvPr/>
                </p:nvSpPr>
                <p:spPr bwMode="auto">
                  <a:xfrm>
                    <a:off x="1144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81" name="Arc 178" descr="50%"/>
                  <p:cNvSpPr>
                    <a:spLocks/>
                  </p:cNvSpPr>
                  <p:nvPr/>
                </p:nvSpPr>
                <p:spPr bwMode="auto">
                  <a:xfrm>
                    <a:off x="1148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82" name="Arc 179" descr="50%"/>
                  <p:cNvSpPr>
                    <a:spLocks/>
                  </p:cNvSpPr>
                  <p:nvPr/>
                </p:nvSpPr>
                <p:spPr bwMode="auto">
                  <a:xfrm>
                    <a:off x="1154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74" name="Freeform 180" descr="50%"/>
                <p:cNvSpPr>
                  <a:spLocks/>
                </p:cNvSpPr>
                <p:nvPr/>
              </p:nvSpPr>
              <p:spPr bwMode="auto">
                <a:xfrm>
                  <a:off x="1093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64" name="Group 181"/>
                <p:cNvGrpSpPr>
                  <a:grpSpLocks/>
                </p:cNvGrpSpPr>
                <p:nvPr/>
              </p:nvGrpSpPr>
              <p:grpSpPr bwMode="auto">
                <a:xfrm>
                  <a:off x="1157" y="3324"/>
                  <a:ext cx="47" cy="37"/>
                  <a:chOff x="1157" y="3324"/>
                  <a:chExt cx="47" cy="37"/>
                </a:xfrm>
              </p:grpSpPr>
              <p:sp>
                <p:nvSpPr>
                  <p:cNvPr id="32276" name="Freeform 182" descr="50%"/>
                  <p:cNvSpPr>
                    <a:spLocks/>
                  </p:cNvSpPr>
                  <p:nvPr/>
                </p:nvSpPr>
                <p:spPr bwMode="auto">
                  <a:xfrm>
                    <a:off x="1157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77" name="Freeform 183" descr="50%"/>
                  <p:cNvSpPr>
                    <a:spLocks/>
                  </p:cNvSpPr>
                  <p:nvPr/>
                </p:nvSpPr>
                <p:spPr bwMode="auto">
                  <a:xfrm>
                    <a:off x="1158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1767" name="Group 184"/>
            <p:cNvGrpSpPr>
              <a:grpSpLocks/>
            </p:cNvGrpSpPr>
            <p:nvPr/>
          </p:nvGrpSpPr>
          <p:grpSpPr bwMode="auto">
            <a:xfrm>
              <a:off x="1441" y="2864"/>
              <a:ext cx="321" cy="497"/>
              <a:chOff x="1441" y="2864"/>
              <a:chExt cx="321" cy="497"/>
            </a:xfrm>
          </p:grpSpPr>
          <p:grpSp>
            <p:nvGrpSpPr>
              <p:cNvPr id="31768" name="Group 185"/>
              <p:cNvGrpSpPr>
                <a:grpSpLocks/>
              </p:cNvGrpSpPr>
              <p:nvPr/>
            </p:nvGrpSpPr>
            <p:grpSpPr bwMode="auto">
              <a:xfrm>
                <a:off x="1441" y="2864"/>
                <a:ext cx="321" cy="113"/>
                <a:chOff x="1441" y="2864"/>
                <a:chExt cx="321" cy="113"/>
              </a:xfrm>
            </p:grpSpPr>
            <p:sp>
              <p:nvSpPr>
                <p:cNvPr id="32250" name="Freeform 186" descr="50%"/>
                <p:cNvSpPr>
                  <a:spLocks/>
                </p:cNvSpPr>
                <p:nvPr/>
              </p:nvSpPr>
              <p:spPr bwMode="auto">
                <a:xfrm>
                  <a:off x="1522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51" name="Freeform 187" descr="50%"/>
                <p:cNvSpPr>
                  <a:spLocks/>
                </p:cNvSpPr>
                <p:nvPr/>
              </p:nvSpPr>
              <p:spPr bwMode="auto">
                <a:xfrm>
                  <a:off x="1441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70" name="Group 188"/>
                <p:cNvGrpSpPr>
                  <a:grpSpLocks/>
                </p:cNvGrpSpPr>
                <p:nvPr/>
              </p:nvGrpSpPr>
              <p:grpSpPr bwMode="auto">
                <a:xfrm>
                  <a:off x="1468" y="2926"/>
                  <a:ext cx="2" cy="3"/>
                  <a:chOff x="1468" y="2926"/>
                  <a:chExt cx="2" cy="3"/>
                </a:xfrm>
              </p:grpSpPr>
              <p:sp>
                <p:nvSpPr>
                  <p:cNvPr id="32263" name="Oval 189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64" name="Arc 190" descr="50%"/>
                  <p:cNvSpPr>
                    <a:spLocks/>
                  </p:cNvSpPr>
                  <p:nvPr/>
                </p:nvSpPr>
                <p:spPr bwMode="auto">
                  <a:xfrm>
                    <a:off x="1469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73" name="Group 191"/>
                <p:cNvGrpSpPr>
                  <a:grpSpLocks/>
                </p:cNvGrpSpPr>
                <p:nvPr/>
              </p:nvGrpSpPr>
              <p:grpSpPr bwMode="auto">
                <a:xfrm>
                  <a:off x="1485" y="2938"/>
                  <a:ext cx="23" cy="4"/>
                  <a:chOff x="1485" y="2938"/>
                  <a:chExt cx="23" cy="4"/>
                </a:xfrm>
              </p:grpSpPr>
              <p:sp>
                <p:nvSpPr>
                  <p:cNvPr id="32258" name="Arc 192" descr="50%"/>
                  <p:cNvSpPr>
                    <a:spLocks/>
                  </p:cNvSpPr>
                  <p:nvPr/>
                </p:nvSpPr>
                <p:spPr bwMode="auto">
                  <a:xfrm>
                    <a:off x="1489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59" name="Arc 193" descr="50%"/>
                  <p:cNvSpPr>
                    <a:spLocks/>
                  </p:cNvSpPr>
                  <p:nvPr/>
                </p:nvSpPr>
                <p:spPr bwMode="auto">
                  <a:xfrm>
                    <a:off x="1485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60" name="Arc 194" descr="50%"/>
                  <p:cNvSpPr>
                    <a:spLocks/>
                  </p:cNvSpPr>
                  <p:nvPr/>
                </p:nvSpPr>
                <p:spPr bwMode="auto">
                  <a:xfrm>
                    <a:off x="1492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61" name="Arc 195" descr="50%"/>
                  <p:cNvSpPr>
                    <a:spLocks/>
                  </p:cNvSpPr>
                  <p:nvPr/>
                </p:nvSpPr>
                <p:spPr bwMode="auto">
                  <a:xfrm>
                    <a:off x="1496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62" name="Arc 196" descr="50%"/>
                  <p:cNvSpPr>
                    <a:spLocks/>
                  </p:cNvSpPr>
                  <p:nvPr/>
                </p:nvSpPr>
                <p:spPr bwMode="auto">
                  <a:xfrm>
                    <a:off x="1502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54" name="Freeform 197" descr="50%"/>
                <p:cNvSpPr>
                  <a:spLocks/>
                </p:cNvSpPr>
                <p:nvPr/>
              </p:nvSpPr>
              <p:spPr bwMode="auto">
                <a:xfrm>
                  <a:off x="1441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74" name="Group 198"/>
                <p:cNvGrpSpPr>
                  <a:grpSpLocks/>
                </p:cNvGrpSpPr>
                <p:nvPr/>
              </p:nvGrpSpPr>
              <p:grpSpPr bwMode="auto">
                <a:xfrm>
                  <a:off x="1505" y="2940"/>
                  <a:ext cx="47" cy="37"/>
                  <a:chOff x="1505" y="2940"/>
                  <a:chExt cx="47" cy="37"/>
                </a:xfrm>
              </p:grpSpPr>
              <p:sp>
                <p:nvSpPr>
                  <p:cNvPr id="32256" name="Freeform 199" descr="50%"/>
                  <p:cNvSpPr>
                    <a:spLocks/>
                  </p:cNvSpPr>
                  <p:nvPr/>
                </p:nvSpPr>
                <p:spPr bwMode="auto">
                  <a:xfrm>
                    <a:off x="1505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57" name="Freeform 200" descr="50%"/>
                  <p:cNvSpPr>
                    <a:spLocks/>
                  </p:cNvSpPr>
                  <p:nvPr/>
                </p:nvSpPr>
                <p:spPr bwMode="auto">
                  <a:xfrm>
                    <a:off x="1506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76" name="Group 201"/>
              <p:cNvGrpSpPr>
                <a:grpSpLocks/>
              </p:cNvGrpSpPr>
              <p:nvPr/>
            </p:nvGrpSpPr>
            <p:grpSpPr bwMode="auto">
              <a:xfrm>
                <a:off x="1441" y="2960"/>
                <a:ext cx="321" cy="113"/>
                <a:chOff x="1441" y="2960"/>
                <a:chExt cx="321" cy="113"/>
              </a:xfrm>
            </p:grpSpPr>
            <p:sp>
              <p:nvSpPr>
                <p:cNvPr id="32235" name="Freeform 202" descr="50%"/>
                <p:cNvSpPr>
                  <a:spLocks/>
                </p:cNvSpPr>
                <p:nvPr/>
              </p:nvSpPr>
              <p:spPr bwMode="auto">
                <a:xfrm>
                  <a:off x="1522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36" name="Freeform 203" descr="50%"/>
                <p:cNvSpPr>
                  <a:spLocks/>
                </p:cNvSpPr>
                <p:nvPr/>
              </p:nvSpPr>
              <p:spPr bwMode="auto">
                <a:xfrm>
                  <a:off x="1441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77" name="Group 204"/>
                <p:cNvGrpSpPr>
                  <a:grpSpLocks/>
                </p:cNvGrpSpPr>
                <p:nvPr/>
              </p:nvGrpSpPr>
              <p:grpSpPr bwMode="auto">
                <a:xfrm>
                  <a:off x="1468" y="3022"/>
                  <a:ext cx="2" cy="3"/>
                  <a:chOff x="1468" y="3022"/>
                  <a:chExt cx="2" cy="3"/>
                </a:xfrm>
              </p:grpSpPr>
              <p:sp>
                <p:nvSpPr>
                  <p:cNvPr id="32248" name="Oval 205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9" name="Arc 206" descr="50%"/>
                  <p:cNvSpPr>
                    <a:spLocks/>
                  </p:cNvSpPr>
                  <p:nvPr/>
                </p:nvSpPr>
                <p:spPr bwMode="auto">
                  <a:xfrm>
                    <a:off x="1469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79" name="Group 207"/>
                <p:cNvGrpSpPr>
                  <a:grpSpLocks/>
                </p:cNvGrpSpPr>
                <p:nvPr/>
              </p:nvGrpSpPr>
              <p:grpSpPr bwMode="auto">
                <a:xfrm>
                  <a:off x="1485" y="3034"/>
                  <a:ext cx="23" cy="4"/>
                  <a:chOff x="1485" y="3034"/>
                  <a:chExt cx="23" cy="4"/>
                </a:xfrm>
              </p:grpSpPr>
              <p:sp>
                <p:nvSpPr>
                  <p:cNvPr id="32243" name="Arc 208" descr="50%"/>
                  <p:cNvSpPr>
                    <a:spLocks/>
                  </p:cNvSpPr>
                  <p:nvPr/>
                </p:nvSpPr>
                <p:spPr bwMode="auto">
                  <a:xfrm>
                    <a:off x="1489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4" name="Arc 209" descr="50%"/>
                  <p:cNvSpPr>
                    <a:spLocks/>
                  </p:cNvSpPr>
                  <p:nvPr/>
                </p:nvSpPr>
                <p:spPr bwMode="auto">
                  <a:xfrm>
                    <a:off x="1485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5" name="Arc 210" descr="50%"/>
                  <p:cNvSpPr>
                    <a:spLocks/>
                  </p:cNvSpPr>
                  <p:nvPr/>
                </p:nvSpPr>
                <p:spPr bwMode="auto">
                  <a:xfrm>
                    <a:off x="1492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6" name="Arc 211" descr="50%"/>
                  <p:cNvSpPr>
                    <a:spLocks/>
                  </p:cNvSpPr>
                  <p:nvPr/>
                </p:nvSpPr>
                <p:spPr bwMode="auto">
                  <a:xfrm>
                    <a:off x="1496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7" name="Arc 212" descr="50%"/>
                  <p:cNvSpPr>
                    <a:spLocks/>
                  </p:cNvSpPr>
                  <p:nvPr/>
                </p:nvSpPr>
                <p:spPr bwMode="auto">
                  <a:xfrm>
                    <a:off x="1502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39" name="Freeform 213" descr="50%"/>
                <p:cNvSpPr>
                  <a:spLocks/>
                </p:cNvSpPr>
                <p:nvPr/>
              </p:nvSpPr>
              <p:spPr bwMode="auto">
                <a:xfrm>
                  <a:off x="1441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80" name="Group 214"/>
                <p:cNvGrpSpPr>
                  <a:grpSpLocks/>
                </p:cNvGrpSpPr>
                <p:nvPr/>
              </p:nvGrpSpPr>
              <p:grpSpPr bwMode="auto">
                <a:xfrm>
                  <a:off x="1505" y="3036"/>
                  <a:ext cx="47" cy="37"/>
                  <a:chOff x="1505" y="3036"/>
                  <a:chExt cx="47" cy="37"/>
                </a:xfrm>
              </p:grpSpPr>
              <p:sp>
                <p:nvSpPr>
                  <p:cNvPr id="32241" name="Freeform 215" descr="50%"/>
                  <p:cNvSpPr>
                    <a:spLocks/>
                  </p:cNvSpPr>
                  <p:nvPr/>
                </p:nvSpPr>
                <p:spPr bwMode="auto">
                  <a:xfrm>
                    <a:off x="1505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42" name="Freeform 216" descr="50%"/>
                  <p:cNvSpPr>
                    <a:spLocks/>
                  </p:cNvSpPr>
                  <p:nvPr/>
                </p:nvSpPr>
                <p:spPr bwMode="auto">
                  <a:xfrm>
                    <a:off x="1506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83" name="Group 217"/>
              <p:cNvGrpSpPr>
                <a:grpSpLocks/>
              </p:cNvGrpSpPr>
              <p:nvPr/>
            </p:nvGrpSpPr>
            <p:grpSpPr bwMode="auto">
              <a:xfrm>
                <a:off x="1441" y="3056"/>
                <a:ext cx="321" cy="113"/>
                <a:chOff x="1441" y="3056"/>
                <a:chExt cx="321" cy="113"/>
              </a:xfrm>
            </p:grpSpPr>
            <p:sp>
              <p:nvSpPr>
                <p:cNvPr id="32220" name="Freeform 218" descr="50%"/>
                <p:cNvSpPr>
                  <a:spLocks/>
                </p:cNvSpPr>
                <p:nvPr/>
              </p:nvSpPr>
              <p:spPr bwMode="auto">
                <a:xfrm>
                  <a:off x="1522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21" name="Freeform 219" descr="50%"/>
                <p:cNvSpPr>
                  <a:spLocks/>
                </p:cNvSpPr>
                <p:nvPr/>
              </p:nvSpPr>
              <p:spPr bwMode="auto">
                <a:xfrm>
                  <a:off x="1441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84" name="Group 220"/>
                <p:cNvGrpSpPr>
                  <a:grpSpLocks/>
                </p:cNvGrpSpPr>
                <p:nvPr/>
              </p:nvGrpSpPr>
              <p:grpSpPr bwMode="auto">
                <a:xfrm>
                  <a:off x="1468" y="3118"/>
                  <a:ext cx="2" cy="3"/>
                  <a:chOff x="1468" y="3118"/>
                  <a:chExt cx="2" cy="3"/>
                </a:xfrm>
              </p:grpSpPr>
              <p:sp>
                <p:nvSpPr>
                  <p:cNvPr id="32233" name="Oval 221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34" name="Arc 222" descr="50%"/>
                  <p:cNvSpPr>
                    <a:spLocks/>
                  </p:cNvSpPr>
                  <p:nvPr/>
                </p:nvSpPr>
                <p:spPr bwMode="auto">
                  <a:xfrm>
                    <a:off x="1469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86" name="Group 223"/>
                <p:cNvGrpSpPr>
                  <a:grpSpLocks/>
                </p:cNvGrpSpPr>
                <p:nvPr/>
              </p:nvGrpSpPr>
              <p:grpSpPr bwMode="auto">
                <a:xfrm>
                  <a:off x="1485" y="3130"/>
                  <a:ext cx="23" cy="4"/>
                  <a:chOff x="1485" y="3130"/>
                  <a:chExt cx="23" cy="4"/>
                </a:xfrm>
              </p:grpSpPr>
              <p:sp>
                <p:nvSpPr>
                  <p:cNvPr id="32228" name="Arc 224" descr="50%"/>
                  <p:cNvSpPr>
                    <a:spLocks/>
                  </p:cNvSpPr>
                  <p:nvPr/>
                </p:nvSpPr>
                <p:spPr bwMode="auto">
                  <a:xfrm>
                    <a:off x="1489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29" name="Arc 225" descr="50%"/>
                  <p:cNvSpPr>
                    <a:spLocks/>
                  </p:cNvSpPr>
                  <p:nvPr/>
                </p:nvSpPr>
                <p:spPr bwMode="auto">
                  <a:xfrm>
                    <a:off x="1485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30" name="Arc 226" descr="50%"/>
                  <p:cNvSpPr>
                    <a:spLocks/>
                  </p:cNvSpPr>
                  <p:nvPr/>
                </p:nvSpPr>
                <p:spPr bwMode="auto">
                  <a:xfrm>
                    <a:off x="1492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31" name="Arc 227" descr="50%"/>
                  <p:cNvSpPr>
                    <a:spLocks/>
                  </p:cNvSpPr>
                  <p:nvPr/>
                </p:nvSpPr>
                <p:spPr bwMode="auto">
                  <a:xfrm>
                    <a:off x="1496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32" name="Arc 228" descr="50%"/>
                  <p:cNvSpPr>
                    <a:spLocks/>
                  </p:cNvSpPr>
                  <p:nvPr/>
                </p:nvSpPr>
                <p:spPr bwMode="auto">
                  <a:xfrm>
                    <a:off x="1502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24" name="Freeform 229" descr="50%"/>
                <p:cNvSpPr>
                  <a:spLocks/>
                </p:cNvSpPr>
                <p:nvPr/>
              </p:nvSpPr>
              <p:spPr bwMode="auto">
                <a:xfrm>
                  <a:off x="1441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89" name="Group 230"/>
                <p:cNvGrpSpPr>
                  <a:grpSpLocks/>
                </p:cNvGrpSpPr>
                <p:nvPr/>
              </p:nvGrpSpPr>
              <p:grpSpPr bwMode="auto">
                <a:xfrm>
                  <a:off x="1505" y="3132"/>
                  <a:ext cx="47" cy="37"/>
                  <a:chOff x="1505" y="3132"/>
                  <a:chExt cx="47" cy="37"/>
                </a:xfrm>
              </p:grpSpPr>
              <p:sp>
                <p:nvSpPr>
                  <p:cNvPr id="32226" name="Freeform 231" descr="50%"/>
                  <p:cNvSpPr>
                    <a:spLocks/>
                  </p:cNvSpPr>
                  <p:nvPr/>
                </p:nvSpPr>
                <p:spPr bwMode="auto">
                  <a:xfrm>
                    <a:off x="1505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27" name="Freeform 232" descr="50%"/>
                  <p:cNvSpPr>
                    <a:spLocks/>
                  </p:cNvSpPr>
                  <p:nvPr/>
                </p:nvSpPr>
                <p:spPr bwMode="auto">
                  <a:xfrm>
                    <a:off x="1506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90" name="Group 233"/>
              <p:cNvGrpSpPr>
                <a:grpSpLocks/>
              </p:cNvGrpSpPr>
              <p:nvPr/>
            </p:nvGrpSpPr>
            <p:grpSpPr bwMode="auto">
              <a:xfrm>
                <a:off x="1441" y="3152"/>
                <a:ext cx="321" cy="113"/>
                <a:chOff x="1441" y="3152"/>
                <a:chExt cx="321" cy="113"/>
              </a:xfrm>
            </p:grpSpPr>
            <p:sp>
              <p:nvSpPr>
                <p:cNvPr id="32205" name="Freeform 234" descr="50%"/>
                <p:cNvSpPr>
                  <a:spLocks/>
                </p:cNvSpPr>
                <p:nvPr/>
              </p:nvSpPr>
              <p:spPr bwMode="auto">
                <a:xfrm>
                  <a:off x="1522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206" name="Freeform 235" descr="50%"/>
                <p:cNvSpPr>
                  <a:spLocks/>
                </p:cNvSpPr>
                <p:nvPr/>
              </p:nvSpPr>
              <p:spPr bwMode="auto">
                <a:xfrm>
                  <a:off x="1441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92" name="Group 236"/>
                <p:cNvGrpSpPr>
                  <a:grpSpLocks/>
                </p:cNvGrpSpPr>
                <p:nvPr/>
              </p:nvGrpSpPr>
              <p:grpSpPr bwMode="auto">
                <a:xfrm>
                  <a:off x="1468" y="3214"/>
                  <a:ext cx="2" cy="3"/>
                  <a:chOff x="1468" y="3214"/>
                  <a:chExt cx="2" cy="3"/>
                </a:xfrm>
              </p:grpSpPr>
              <p:sp>
                <p:nvSpPr>
                  <p:cNvPr id="32218" name="Oval 237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9" name="Arc 238" descr="50%"/>
                  <p:cNvSpPr>
                    <a:spLocks/>
                  </p:cNvSpPr>
                  <p:nvPr/>
                </p:nvSpPr>
                <p:spPr bwMode="auto">
                  <a:xfrm>
                    <a:off x="1469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795" name="Group 239"/>
                <p:cNvGrpSpPr>
                  <a:grpSpLocks/>
                </p:cNvGrpSpPr>
                <p:nvPr/>
              </p:nvGrpSpPr>
              <p:grpSpPr bwMode="auto">
                <a:xfrm>
                  <a:off x="1485" y="3226"/>
                  <a:ext cx="23" cy="4"/>
                  <a:chOff x="1485" y="3226"/>
                  <a:chExt cx="23" cy="4"/>
                </a:xfrm>
              </p:grpSpPr>
              <p:sp>
                <p:nvSpPr>
                  <p:cNvPr id="32213" name="Arc 240" descr="50%"/>
                  <p:cNvSpPr>
                    <a:spLocks/>
                  </p:cNvSpPr>
                  <p:nvPr/>
                </p:nvSpPr>
                <p:spPr bwMode="auto">
                  <a:xfrm>
                    <a:off x="1489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4" name="Arc 241" descr="50%"/>
                  <p:cNvSpPr>
                    <a:spLocks/>
                  </p:cNvSpPr>
                  <p:nvPr/>
                </p:nvSpPr>
                <p:spPr bwMode="auto">
                  <a:xfrm>
                    <a:off x="1485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5" name="Arc 242" descr="50%"/>
                  <p:cNvSpPr>
                    <a:spLocks/>
                  </p:cNvSpPr>
                  <p:nvPr/>
                </p:nvSpPr>
                <p:spPr bwMode="auto">
                  <a:xfrm>
                    <a:off x="1492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6" name="Arc 243" descr="50%"/>
                  <p:cNvSpPr>
                    <a:spLocks/>
                  </p:cNvSpPr>
                  <p:nvPr/>
                </p:nvSpPr>
                <p:spPr bwMode="auto">
                  <a:xfrm>
                    <a:off x="1496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7" name="Arc 244" descr="50%"/>
                  <p:cNvSpPr>
                    <a:spLocks/>
                  </p:cNvSpPr>
                  <p:nvPr/>
                </p:nvSpPr>
                <p:spPr bwMode="auto">
                  <a:xfrm>
                    <a:off x="1502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209" name="Freeform 245" descr="50%"/>
                <p:cNvSpPr>
                  <a:spLocks/>
                </p:cNvSpPr>
                <p:nvPr/>
              </p:nvSpPr>
              <p:spPr bwMode="auto">
                <a:xfrm>
                  <a:off x="1441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96" name="Group 246"/>
                <p:cNvGrpSpPr>
                  <a:grpSpLocks/>
                </p:cNvGrpSpPr>
                <p:nvPr/>
              </p:nvGrpSpPr>
              <p:grpSpPr bwMode="auto">
                <a:xfrm>
                  <a:off x="1505" y="3228"/>
                  <a:ext cx="47" cy="37"/>
                  <a:chOff x="1505" y="3228"/>
                  <a:chExt cx="47" cy="37"/>
                </a:xfrm>
              </p:grpSpPr>
              <p:sp>
                <p:nvSpPr>
                  <p:cNvPr id="32211" name="Freeform 247" descr="50%"/>
                  <p:cNvSpPr>
                    <a:spLocks/>
                  </p:cNvSpPr>
                  <p:nvPr/>
                </p:nvSpPr>
                <p:spPr bwMode="auto">
                  <a:xfrm>
                    <a:off x="1505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12" name="Freeform 248" descr="50%"/>
                  <p:cNvSpPr>
                    <a:spLocks/>
                  </p:cNvSpPr>
                  <p:nvPr/>
                </p:nvSpPr>
                <p:spPr bwMode="auto">
                  <a:xfrm>
                    <a:off x="1506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98" name="Group 249"/>
              <p:cNvGrpSpPr>
                <a:grpSpLocks/>
              </p:cNvGrpSpPr>
              <p:nvPr/>
            </p:nvGrpSpPr>
            <p:grpSpPr bwMode="auto">
              <a:xfrm>
                <a:off x="1441" y="3248"/>
                <a:ext cx="321" cy="113"/>
                <a:chOff x="1441" y="3248"/>
                <a:chExt cx="321" cy="113"/>
              </a:xfrm>
            </p:grpSpPr>
            <p:sp>
              <p:nvSpPr>
                <p:cNvPr id="32190" name="Freeform 250" descr="50%"/>
                <p:cNvSpPr>
                  <a:spLocks/>
                </p:cNvSpPr>
                <p:nvPr/>
              </p:nvSpPr>
              <p:spPr bwMode="auto">
                <a:xfrm>
                  <a:off x="1522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91" name="Freeform 251" descr="50%"/>
                <p:cNvSpPr>
                  <a:spLocks/>
                </p:cNvSpPr>
                <p:nvPr/>
              </p:nvSpPr>
              <p:spPr bwMode="auto">
                <a:xfrm>
                  <a:off x="1441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01" name="Group 252"/>
                <p:cNvGrpSpPr>
                  <a:grpSpLocks/>
                </p:cNvGrpSpPr>
                <p:nvPr/>
              </p:nvGrpSpPr>
              <p:grpSpPr bwMode="auto">
                <a:xfrm>
                  <a:off x="1468" y="3310"/>
                  <a:ext cx="2" cy="3"/>
                  <a:chOff x="1468" y="3310"/>
                  <a:chExt cx="2" cy="3"/>
                </a:xfrm>
              </p:grpSpPr>
              <p:sp>
                <p:nvSpPr>
                  <p:cNvPr id="32203" name="Oval 253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468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04" name="Arc 254" descr="50%"/>
                  <p:cNvSpPr>
                    <a:spLocks/>
                  </p:cNvSpPr>
                  <p:nvPr/>
                </p:nvSpPr>
                <p:spPr bwMode="auto">
                  <a:xfrm>
                    <a:off x="1469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02" name="Group 255"/>
                <p:cNvGrpSpPr>
                  <a:grpSpLocks/>
                </p:cNvGrpSpPr>
                <p:nvPr/>
              </p:nvGrpSpPr>
              <p:grpSpPr bwMode="auto">
                <a:xfrm>
                  <a:off x="1485" y="3322"/>
                  <a:ext cx="23" cy="4"/>
                  <a:chOff x="1485" y="3322"/>
                  <a:chExt cx="23" cy="4"/>
                </a:xfrm>
              </p:grpSpPr>
              <p:sp>
                <p:nvSpPr>
                  <p:cNvPr id="32198" name="Arc 256" descr="50%"/>
                  <p:cNvSpPr>
                    <a:spLocks/>
                  </p:cNvSpPr>
                  <p:nvPr/>
                </p:nvSpPr>
                <p:spPr bwMode="auto">
                  <a:xfrm>
                    <a:off x="1489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99" name="Arc 257" descr="50%"/>
                  <p:cNvSpPr>
                    <a:spLocks/>
                  </p:cNvSpPr>
                  <p:nvPr/>
                </p:nvSpPr>
                <p:spPr bwMode="auto">
                  <a:xfrm>
                    <a:off x="1485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00" name="Arc 258" descr="50%"/>
                  <p:cNvSpPr>
                    <a:spLocks/>
                  </p:cNvSpPr>
                  <p:nvPr/>
                </p:nvSpPr>
                <p:spPr bwMode="auto">
                  <a:xfrm>
                    <a:off x="1492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01" name="Arc 259" descr="50%"/>
                  <p:cNvSpPr>
                    <a:spLocks/>
                  </p:cNvSpPr>
                  <p:nvPr/>
                </p:nvSpPr>
                <p:spPr bwMode="auto">
                  <a:xfrm>
                    <a:off x="1496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02" name="Arc 260" descr="50%"/>
                  <p:cNvSpPr>
                    <a:spLocks/>
                  </p:cNvSpPr>
                  <p:nvPr/>
                </p:nvSpPr>
                <p:spPr bwMode="auto">
                  <a:xfrm>
                    <a:off x="1502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94" name="Freeform 261" descr="50%"/>
                <p:cNvSpPr>
                  <a:spLocks/>
                </p:cNvSpPr>
                <p:nvPr/>
              </p:nvSpPr>
              <p:spPr bwMode="auto">
                <a:xfrm>
                  <a:off x="1441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04" name="Group 262"/>
                <p:cNvGrpSpPr>
                  <a:grpSpLocks/>
                </p:cNvGrpSpPr>
                <p:nvPr/>
              </p:nvGrpSpPr>
              <p:grpSpPr bwMode="auto">
                <a:xfrm>
                  <a:off x="1505" y="3324"/>
                  <a:ext cx="47" cy="37"/>
                  <a:chOff x="1505" y="3324"/>
                  <a:chExt cx="47" cy="37"/>
                </a:xfrm>
              </p:grpSpPr>
              <p:sp>
                <p:nvSpPr>
                  <p:cNvPr id="32196" name="Freeform 263" descr="50%"/>
                  <p:cNvSpPr>
                    <a:spLocks/>
                  </p:cNvSpPr>
                  <p:nvPr/>
                </p:nvSpPr>
                <p:spPr bwMode="auto">
                  <a:xfrm>
                    <a:off x="1505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97" name="Freeform 264" descr="50%"/>
                  <p:cNvSpPr>
                    <a:spLocks/>
                  </p:cNvSpPr>
                  <p:nvPr/>
                </p:nvSpPr>
                <p:spPr bwMode="auto">
                  <a:xfrm>
                    <a:off x="1506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1842" name="Group 265"/>
            <p:cNvGrpSpPr>
              <a:grpSpLocks/>
            </p:cNvGrpSpPr>
            <p:nvPr/>
          </p:nvGrpSpPr>
          <p:grpSpPr bwMode="auto">
            <a:xfrm>
              <a:off x="1789" y="2864"/>
              <a:ext cx="321" cy="497"/>
              <a:chOff x="1789" y="2864"/>
              <a:chExt cx="321" cy="497"/>
            </a:xfrm>
          </p:grpSpPr>
          <p:grpSp>
            <p:nvGrpSpPr>
              <p:cNvPr id="31846" name="Group 266"/>
              <p:cNvGrpSpPr>
                <a:grpSpLocks/>
              </p:cNvGrpSpPr>
              <p:nvPr/>
            </p:nvGrpSpPr>
            <p:grpSpPr bwMode="auto">
              <a:xfrm>
                <a:off x="1789" y="2864"/>
                <a:ext cx="321" cy="113"/>
                <a:chOff x="1789" y="2864"/>
                <a:chExt cx="321" cy="113"/>
              </a:xfrm>
            </p:grpSpPr>
            <p:sp>
              <p:nvSpPr>
                <p:cNvPr id="32170" name="Freeform 267" descr="50%"/>
                <p:cNvSpPr>
                  <a:spLocks/>
                </p:cNvSpPr>
                <p:nvPr/>
              </p:nvSpPr>
              <p:spPr bwMode="auto">
                <a:xfrm>
                  <a:off x="1870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71" name="Freeform 268" descr="50%"/>
                <p:cNvSpPr>
                  <a:spLocks/>
                </p:cNvSpPr>
                <p:nvPr/>
              </p:nvSpPr>
              <p:spPr bwMode="auto">
                <a:xfrm>
                  <a:off x="1789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47" name="Group 269"/>
                <p:cNvGrpSpPr>
                  <a:grpSpLocks/>
                </p:cNvGrpSpPr>
                <p:nvPr/>
              </p:nvGrpSpPr>
              <p:grpSpPr bwMode="auto">
                <a:xfrm>
                  <a:off x="1816" y="2926"/>
                  <a:ext cx="2" cy="3"/>
                  <a:chOff x="1816" y="2926"/>
                  <a:chExt cx="2" cy="3"/>
                </a:xfrm>
              </p:grpSpPr>
              <p:sp>
                <p:nvSpPr>
                  <p:cNvPr id="32183" name="Oval 270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84" name="Arc 271" descr="50%"/>
                  <p:cNvSpPr>
                    <a:spLocks/>
                  </p:cNvSpPr>
                  <p:nvPr/>
                </p:nvSpPr>
                <p:spPr bwMode="auto">
                  <a:xfrm>
                    <a:off x="1817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49" name="Group 272"/>
                <p:cNvGrpSpPr>
                  <a:grpSpLocks/>
                </p:cNvGrpSpPr>
                <p:nvPr/>
              </p:nvGrpSpPr>
              <p:grpSpPr bwMode="auto">
                <a:xfrm>
                  <a:off x="1833" y="2938"/>
                  <a:ext cx="23" cy="4"/>
                  <a:chOff x="1833" y="2938"/>
                  <a:chExt cx="23" cy="4"/>
                </a:xfrm>
              </p:grpSpPr>
              <p:sp>
                <p:nvSpPr>
                  <p:cNvPr id="32178" name="Arc 273" descr="50%"/>
                  <p:cNvSpPr>
                    <a:spLocks/>
                  </p:cNvSpPr>
                  <p:nvPr/>
                </p:nvSpPr>
                <p:spPr bwMode="auto">
                  <a:xfrm>
                    <a:off x="1837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79" name="Arc 274" descr="50%"/>
                  <p:cNvSpPr>
                    <a:spLocks/>
                  </p:cNvSpPr>
                  <p:nvPr/>
                </p:nvSpPr>
                <p:spPr bwMode="auto">
                  <a:xfrm>
                    <a:off x="1833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80" name="Arc 275" descr="50%"/>
                  <p:cNvSpPr>
                    <a:spLocks/>
                  </p:cNvSpPr>
                  <p:nvPr/>
                </p:nvSpPr>
                <p:spPr bwMode="auto">
                  <a:xfrm>
                    <a:off x="1840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81" name="Arc 276" descr="50%"/>
                  <p:cNvSpPr>
                    <a:spLocks/>
                  </p:cNvSpPr>
                  <p:nvPr/>
                </p:nvSpPr>
                <p:spPr bwMode="auto">
                  <a:xfrm>
                    <a:off x="1844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82" name="Arc 277" descr="50%"/>
                  <p:cNvSpPr>
                    <a:spLocks/>
                  </p:cNvSpPr>
                  <p:nvPr/>
                </p:nvSpPr>
                <p:spPr bwMode="auto">
                  <a:xfrm>
                    <a:off x="1850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74" name="Freeform 278" descr="50%"/>
                <p:cNvSpPr>
                  <a:spLocks/>
                </p:cNvSpPr>
                <p:nvPr/>
              </p:nvSpPr>
              <p:spPr bwMode="auto">
                <a:xfrm>
                  <a:off x="1789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59" name="Group 279"/>
                <p:cNvGrpSpPr>
                  <a:grpSpLocks/>
                </p:cNvGrpSpPr>
                <p:nvPr/>
              </p:nvGrpSpPr>
              <p:grpSpPr bwMode="auto">
                <a:xfrm>
                  <a:off x="1853" y="2940"/>
                  <a:ext cx="47" cy="37"/>
                  <a:chOff x="1853" y="2940"/>
                  <a:chExt cx="47" cy="37"/>
                </a:xfrm>
              </p:grpSpPr>
              <p:sp>
                <p:nvSpPr>
                  <p:cNvPr id="32176" name="Freeform 280" descr="50%"/>
                  <p:cNvSpPr>
                    <a:spLocks/>
                  </p:cNvSpPr>
                  <p:nvPr/>
                </p:nvSpPr>
                <p:spPr bwMode="auto">
                  <a:xfrm>
                    <a:off x="1853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77" name="Freeform 281" descr="50%"/>
                  <p:cNvSpPr>
                    <a:spLocks/>
                  </p:cNvSpPr>
                  <p:nvPr/>
                </p:nvSpPr>
                <p:spPr bwMode="auto">
                  <a:xfrm>
                    <a:off x="1854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860" name="Group 282"/>
              <p:cNvGrpSpPr>
                <a:grpSpLocks/>
              </p:cNvGrpSpPr>
              <p:nvPr/>
            </p:nvGrpSpPr>
            <p:grpSpPr bwMode="auto">
              <a:xfrm>
                <a:off x="1789" y="2960"/>
                <a:ext cx="321" cy="113"/>
                <a:chOff x="1789" y="2960"/>
                <a:chExt cx="321" cy="113"/>
              </a:xfrm>
            </p:grpSpPr>
            <p:sp>
              <p:nvSpPr>
                <p:cNvPr id="32155" name="Freeform 283" descr="50%"/>
                <p:cNvSpPr>
                  <a:spLocks/>
                </p:cNvSpPr>
                <p:nvPr/>
              </p:nvSpPr>
              <p:spPr bwMode="auto">
                <a:xfrm>
                  <a:off x="1870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56" name="Freeform 284" descr="50%"/>
                <p:cNvSpPr>
                  <a:spLocks/>
                </p:cNvSpPr>
                <p:nvPr/>
              </p:nvSpPr>
              <p:spPr bwMode="auto">
                <a:xfrm>
                  <a:off x="1789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1" name="Group 285"/>
                <p:cNvGrpSpPr>
                  <a:grpSpLocks/>
                </p:cNvGrpSpPr>
                <p:nvPr/>
              </p:nvGrpSpPr>
              <p:grpSpPr bwMode="auto">
                <a:xfrm>
                  <a:off x="1816" y="3022"/>
                  <a:ext cx="2" cy="3"/>
                  <a:chOff x="1816" y="3022"/>
                  <a:chExt cx="2" cy="3"/>
                </a:xfrm>
              </p:grpSpPr>
              <p:sp>
                <p:nvSpPr>
                  <p:cNvPr id="32168" name="Oval 286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9" name="Arc 287" descr="50%"/>
                  <p:cNvSpPr>
                    <a:spLocks/>
                  </p:cNvSpPr>
                  <p:nvPr/>
                </p:nvSpPr>
                <p:spPr bwMode="auto">
                  <a:xfrm>
                    <a:off x="1817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62" name="Group 288"/>
                <p:cNvGrpSpPr>
                  <a:grpSpLocks/>
                </p:cNvGrpSpPr>
                <p:nvPr/>
              </p:nvGrpSpPr>
              <p:grpSpPr bwMode="auto">
                <a:xfrm>
                  <a:off x="1833" y="3034"/>
                  <a:ext cx="23" cy="4"/>
                  <a:chOff x="1833" y="3034"/>
                  <a:chExt cx="23" cy="4"/>
                </a:xfrm>
              </p:grpSpPr>
              <p:sp>
                <p:nvSpPr>
                  <p:cNvPr id="32163" name="Arc 289" descr="50%"/>
                  <p:cNvSpPr>
                    <a:spLocks/>
                  </p:cNvSpPr>
                  <p:nvPr/>
                </p:nvSpPr>
                <p:spPr bwMode="auto">
                  <a:xfrm>
                    <a:off x="1837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4" name="Arc 290" descr="50%"/>
                  <p:cNvSpPr>
                    <a:spLocks/>
                  </p:cNvSpPr>
                  <p:nvPr/>
                </p:nvSpPr>
                <p:spPr bwMode="auto">
                  <a:xfrm>
                    <a:off x="1833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5" name="Arc 291" descr="50%"/>
                  <p:cNvSpPr>
                    <a:spLocks/>
                  </p:cNvSpPr>
                  <p:nvPr/>
                </p:nvSpPr>
                <p:spPr bwMode="auto">
                  <a:xfrm>
                    <a:off x="1840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6" name="Arc 292" descr="50%"/>
                  <p:cNvSpPr>
                    <a:spLocks/>
                  </p:cNvSpPr>
                  <p:nvPr/>
                </p:nvSpPr>
                <p:spPr bwMode="auto">
                  <a:xfrm>
                    <a:off x="1844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7" name="Arc 293" descr="50%"/>
                  <p:cNvSpPr>
                    <a:spLocks/>
                  </p:cNvSpPr>
                  <p:nvPr/>
                </p:nvSpPr>
                <p:spPr bwMode="auto">
                  <a:xfrm>
                    <a:off x="1850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59" name="Freeform 294" descr="50%"/>
                <p:cNvSpPr>
                  <a:spLocks/>
                </p:cNvSpPr>
                <p:nvPr/>
              </p:nvSpPr>
              <p:spPr bwMode="auto">
                <a:xfrm>
                  <a:off x="1789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3" name="Group 295"/>
                <p:cNvGrpSpPr>
                  <a:grpSpLocks/>
                </p:cNvGrpSpPr>
                <p:nvPr/>
              </p:nvGrpSpPr>
              <p:grpSpPr bwMode="auto">
                <a:xfrm>
                  <a:off x="1853" y="3036"/>
                  <a:ext cx="47" cy="37"/>
                  <a:chOff x="1853" y="3036"/>
                  <a:chExt cx="47" cy="37"/>
                </a:xfrm>
              </p:grpSpPr>
              <p:sp>
                <p:nvSpPr>
                  <p:cNvPr id="32161" name="Freeform 296" descr="50%"/>
                  <p:cNvSpPr>
                    <a:spLocks/>
                  </p:cNvSpPr>
                  <p:nvPr/>
                </p:nvSpPr>
                <p:spPr bwMode="auto">
                  <a:xfrm>
                    <a:off x="1853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62" name="Freeform 297" descr="50%"/>
                  <p:cNvSpPr>
                    <a:spLocks/>
                  </p:cNvSpPr>
                  <p:nvPr/>
                </p:nvSpPr>
                <p:spPr bwMode="auto">
                  <a:xfrm>
                    <a:off x="1854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864" name="Group 298"/>
              <p:cNvGrpSpPr>
                <a:grpSpLocks/>
              </p:cNvGrpSpPr>
              <p:nvPr/>
            </p:nvGrpSpPr>
            <p:grpSpPr bwMode="auto">
              <a:xfrm>
                <a:off x="1789" y="3056"/>
                <a:ext cx="321" cy="113"/>
                <a:chOff x="1789" y="3056"/>
                <a:chExt cx="321" cy="113"/>
              </a:xfrm>
            </p:grpSpPr>
            <p:sp>
              <p:nvSpPr>
                <p:cNvPr id="32140" name="Freeform 299" descr="50%"/>
                <p:cNvSpPr>
                  <a:spLocks/>
                </p:cNvSpPr>
                <p:nvPr/>
              </p:nvSpPr>
              <p:spPr bwMode="auto">
                <a:xfrm>
                  <a:off x="1870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41" name="Freeform 300" descr="50%"/>
                <p:cNvSpPr>
                  <a:spLocks/>
                </p:cNvSpPr>
                <p:nvPr/>
              </p:nvSpPr>
              <p:spPr bwMode="auto">
                <a:xfrm>
                  <a:off x="1789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5" name="Group 301"/>
                <p:cNvGrpSpPr>
                  <a:grpSpLocks/>
                </p:cNvGrpSpPr>
                <p:nvPr/>
              </p:nvGrpSpPr>
              <p:grpSpPr bwMode="auto">
                <a:xfrm>
                  <a:off x="1816" y="3118"/>
                  <a:ext cx="2" cy="3"/>
                  <a:chOff x="1816" y="3118"/>
                  <a:chExt cx="2" cy="3"/>
                </a:xfrm>
              </p:grpSpPr>
              <p:sp>
                <p:nvSpPr>
                  <p:cNvPr id="32153" name="Oval 302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54" name="Arc 303" descr="50%"/>
                  <p:cNvSpPr>
                    <a:spLocks/>
                  </p:cNvSpPr>
                  <p:nvPr/>
                </p:nvSpPr>
                <p:spPr bwMode="auto">
                  <a:xfrm>
                    <a:off x="1817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66" name="Group 304"/>
                <p:cNvGrpSpPr>
                  <a:grpSpLocks/>
                </p:cNvGrpSpPr>
                <p:nvPr/>
              </p:nvGrpSpPr>
              <p:grpSpPr bwMode="auto">
                <a:xfrm>
                  <a:off x="1833" y="3130"/>
                  <a:ext cx="23" cy="4"/>
                  <a:chOff x="1833" y="3130"/>
                  <a:chExt cx="23" cy="4"/>
                </a:xfrm>
              </p:grpSpPr>
              <p:sp>
                <p:nvSpPr>
                  <p:cNvPr id="32148" name="Arc 305" descr="50%"/>
                  <p:cNvSpPr>
                    <a:spLocks/>
                  </p:cNvSpPr>
                  <p:nvPr/>
                </p:nvSpPr>
                <p:spPr bwMode="auto">
                  <a:xfrm>
                    <a:off x="1837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49" name="Arc 306" descr="50%"/>
                  <p:cNvSpPr>
                    <a:spLocks/>
                  </p:cNvSpPr>
                  <p:nvPr/>
                </p:nvSpPr>
                <p:spPr bwMode="auto">
                  <a:xfrm>
                    <a:off x="1833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50" name="Arc 307" descr="50%"/>
                  <p:cNvSpPr>
                    <a:spLocks/>
                  </p:cNvSpPr>
                  <p:nvPr/>
                </p:nvSpPr>
                <p:spPr bwMode="auto">
                  <a:xfrm>
                    <a:off x="1840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51" name="Arc 308" descr="50%"/>
                  <p:cNvSpPr>
                    <a:spLocks/>
                  </p:cNvSpPr>
                  <p:nvPr/>
                </p:nvSpPr>
                <p:spPr bwMode="auto">
                  <a:xfrm>
                    <a:off x="1844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52" name="Arc 309" descr="50%"/>
                  <p:cNvSpPr>
                    <a:spLocks/>
                  </p:cNvSpPr>
                  <p:nvPr/>
                </p:nvSpPr>
                <p:spPr bwMode="auto">
                  <a:xfrm>
                    <a:off x="1850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44" name="Freeform 310" descr="50%"/>
                <p:cNvSpPr>
                  <a:spLocks/>
                </p:cNvSpPr>
                <p:nvPr/>
              </p:nvSpPr>
              <p:spPr bwMode="auto">
                <a:xfrm>
                  <a:off x="1789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7" name="Group 311"/>
                <p:cNvGrpSpPr>
                  <a:grpSpLocks/>
                </p:cNvGrpSpPr>
                <p:nvPr/>
              </p:nvGrpSpPr>
              <p:grpSpPr bwMode="auto">
                <a:xfrm>
                  <a:off x="1853" y="3132"/>
                  <a:ext cx="47" cy="37"/>
                  <a:chOff x="1853" y="3132"/>
                  <a:chExt cx="47" cy="37"/>
                </a:xfrm>
              </p:grpSpPr>
              <p:sp>
                <p:nvSpPr>
                  <p:cNvPr id="32146" name="Freeform 312" descr="50%"/>
                  <p:cNvSpPr>
                    <a:spLocks/>
                  </p:cNvSpPr>
                  <p:nvPr/>
                </p:nvSpPr>
                <p:spPr bwMode="auto">
                  <a:xfrm>
                    <a:off x="1853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47" name="Freeform 313" descr="50%"/>
                  <p:cNvSpPr>
                    <a:spLocks/>
                  </p:cNvSpPr>
                  <p:nvPr/>
                </p:nvSpPr>
                <p:spPr bwMode="auto">
                  <a:xfrm>
                    <a:off x="1854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868" name="Group 314"/>
              <p:cNvGrpSpPr>
                <a:grpSpLocks/>
              </p:cNvGrpSpPr>
              <p:nvPr/>
            </p:nvGrpSpPr>
            <p:grpSpPr bwMode="auto">
              <a:xfrm>
                <a:off x="1789" y="3152"/>
                <a:ext cx="321" cy="113"/>
                <a:chOff x="1789" y="3152"/>
                <a:chExt cx="321" cy="113"/>
              </a:xfrm>
            </p:grpSpPr>
            <p:sp>
              <p:nvSpPr>
                <p:cNvPr id="32125" name="Freeform 315" descr="50%"/>
                <p:cNvSpPr>
                  <a:spLocks/>
                </p:cNvSpPr>
                <p:nvPr/>
              </p:nvSpPr>
              <p:spPr bwMode="auto">
                <a:xfrm>
                  <a:off x="1870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26" name="Freeform 316" descr="50%"/>
                <p:cNvSpPr>
                  <a:spLocks/>
                </p:cNvSpPr>
                <p:nvPr/>
              </p:nvSpPr>
              <p:spPr bwMode="auto">
                <a:xfrm>
                  <a:off x="1789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69" name="Group 317"/>
                <p:cNvGrpSpPr>
                  <a:grpSpLocks/>
                </p:cNvGrpSpPr>
                <p:nvPr/>
              </p:nvGrpSpPr>
              <p:grpSpPr bwMode="auto">
                <a:xfrm>
                  <a:off x="1816" y="3214"/>
                  <a:ext cx="2" cy="3"/>
                  <a:chOff x="1816" y="3214"/>
                  <a:chExt cx="2" cy="3"/>
                </a:xfrm>
              </p:grpSpPr>
              <p:sp>
                <p:nvSpPr>
                  <p:cNvPr id="32138" name="Oval 318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9" name="Arc 319" descr="50%"/>
                  <p:cNvSpPr>
                    <a:spLocks/>
                  </p:cNvSpPr>
                  <p:nvPr/>
                </p:nvSpPr>
                <p:spPr bwMode="auto">
                  <a:xfrm>
                    <a:off x="1817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72" name="Group 320"/>
                <p:cNvGrpSpPr>
                  <a:grpSpLocks/>
                </p:cNvGrpSpPr>
                <p:nvPr/>
              </p:nvGrpSpPr>
              <p:grpSpPr bwMode="auto">
                <a:xfrm>
                  <a:off x="1833" y="3226"/>
                  <a:ext cx="23" cy="4"/>
                  <a:chOff x="1833" y="3226"/>
                  <a:chExt cx="23" cy="4"/>
                </a:xfrm>
              </p:grpSpPr>
              <p:sp>
                <p:nvSpPr>
                  <p:cNvPr id="32133" name="Arc 321" descr="50%"/>
                  <p:cNvSpPr>
                    <a:spLocks/>
                  </p:cNvSpPr>
                  <p:nvPr/>
                </p:nvSpPr>
                <p:spPr bwMode="auto">
                  <a:xfrm>
                    <a:off x="1837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4" name="Arc 322" descr="50%"/>
                  <p:cNvSpPr>
                    <a:spLocks/>
                  </p:cNvSpPr>
                  <p:nvPr/>
                </p:nvSpPr>
                <p:spPr bwMode="auto">
                  <a:xfrm>
                    <a:off x="1833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5" name="Arc 323" descr="50%"/>
                  <p:cNvSpPr>
                    <a:spLocks/>
                  </p:cNvSpPr>
                  <p:nvPr/>
                </p:nvSpPr>
                <p:spPr bwMode="auto">
                  <a:xfrm>
                    <a:off x="1840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6" name="Arc 324" descr="50%"/>
                  <p:cNvSpPr>
                    <a:spLocks/>
                  </p:cNvSpPr>
                  <p:nvPr/>
                </p:nvSpPr>
                <p:spPr bwMode="auto">
                  <a:xfrm>
                    <a:off x="1844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7" name="Arc 325" descr="50%"/>
                  <p:cNvSpPr>
                    <a:spLocks/>
                  </p:cNvSpPr>
                  <p:nvPr/>
                </p:nvSpPr>
                <p:spPr bwMode="auto">
                  <a:xfrm>
                    <a:off x="1850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29" name="Freeform 326" descr="50%"/>
                <p:cNvSpPr>
                  <a:spLocks/>
                </p:cNvSpPr>
                <p:nvPr/>
              </p:nvSpPr>
              <p:spPr bwMode="auto">
                <a:xfrm>
                  <a:off x="1789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73" name="Group 327"/>
                <p:cNvGrpSpPr>
                  <a:grpSpLocks/>
                </p:cNvGrpSpPr>
                <p:nvPr/>
              </p:nvGrpSpPr>
              <p:grpSpPr bwMode="auto">
                <a:xfrm>
                  <a:off x="1853" y="3228"/>
                  <a:ext cx="47" cy="37"/>
                  <a:chOff x="1853" y="3228"/>
                  <a:chExt cx="47" cy="37"/>
                </a:xfrm>
              </p:grpSpPr>
              <p:sp>
                <p:nvSpPr>
                  <p:cNvPr id="32131" name="Freeform 328" descr="50%"/>
                  <p:cNvSpPr>
                    <a:spLocks/>
                  </p:cNvSpPr>
                  <p:nvPr/>
                </p:nvSpPr>
                <p:spPr bwMode="auto">
                  <a:xfrm>
                    <a:off x="1853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32" name="Freeform 329" descr="50%"/>
                  <p:cNvSpPr>
                    <a:spLocks/>
                  </p:cNvSpPr>
                  <p:nvPr/>
                </p:nvSpPr>
                <p:spPr bwMode="auto">
                  <a:xfrm>
                    <a:off x="1854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875" name="Group 330"/>
              <p:cNvGrpSpPr>
                <a:grpSpLocks/>
              </p:cNvGrpSpPr>
              <p:nvPr/>
            </p:nvGrpSpPr>
            <p:grpSpPr bwMode="auto">
              <a:xfrm>
                <a:off x="1789" y="3248"/>
                <a:ext cx="321" cy="113"/>
                <a:chOff x="1789" y="3248"/>
                <a:chExt cx="321" cy="113"/>
              </a:xfrm>
            </p:grpSpPr>
            <p:sp>
              <p:nvSpPr>
                <p:cNvPr id="32110" name="Freeform 331" descr="50%"/>
                <p:cNvSpPr>
                  <a:spLocks/>
                </p:cNvSpPr>
                <p:nvPr/>
              </p:nvSpPr>
              <p:spPr bwMode="auto">
                <a:xfrm>
                  <a:off x="1870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111" name="Freeform 332" descr="50%"/>
                <p:cNvSpPr>
                  <a:spLocks/>
                </p:cNvSpPr>
                <p:nvPr/>
              </p:nvSpPr>
              <p:spPr bwMode="auto">
                <a:xfrm>
                  <a:off x="1789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87" name="Group 333"/>
                <p:cNvGrpSpPr>
                  <a:grpSpLocks/>
                </p:cNvGrpSpPr>
                <p:nvPr/>
              </p:nvGrpSpPr>
              <p:grpSpPr bwMode="auto">
                <a:xfrm>
                  <a:off x="1816" y="3310"/>
                  <a:ext cx="2" cy="3"/>
                  <a:chOff x="1816" y="3310"/>
                  <a:chExt cx="2" cy="3"/>
                </a:xfrm>
              </p:grpSpPr>
              <p:sp>
                <p:nvSpPr>
                  <p:cNvPr id="32123" name="Oval 334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1816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24" name="Arc 335" descr="50%"/>
                  <p:cNvSpPr>
                    <a:spLocks/>
                  </p:cNvSpPr>
                  <p:nvPr/>
                </p:nvSpPr>
                <p:spPr bwMode="auto">
                  <a:xfrm>
                    <a:off x="1817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888" name="Group 336"/>
                <p:cNvGrpSpPr>
                  <a:grpSpLocks/>
                </p:cNvGrpSpPr>
                <p:nvPr/>
              </p:nvGrpSpPr>
              <p:grpSpPr bwMode="auto">
                <a:xfrm>
                  <a:off x="1833" y="3322"/>
                  <a:ext cx="23" cy="4"/>
                  <a:chOff x="1833" y="3322"/>
                  <a:chExt cx="23" cy="4"/>
                </a:xfrm>
              </p:grpSpPr>
              <p:sp>
                <p:nvSpPr>
                  <p:cNvPr id="32118" name="Arc 337" descr="50%"/>
                  <p:cNvSpPr>
                    <a:spLocks/>
                  </p:cNvSpPr>
                  <p:nvPr/>
                </p:nvSpPr>
                <p:spPr bwMode="auto">
                  <a:xfrm>
                    <a:off x="1837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19" name="Arc 338" descr="50%"/>
                  <p:cNvSpPr>
                    <a:spLocks/>
                  </p:cNvSpPr>
                  <p:nvPr/>
                </p:nvSpPr>
                <p:spPr bwMode="auto">
                  <a:xfrm>
                    <a:off x="1833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20" name="Arc 339" descr="50%"/>
                  <p:cNvSpPr>
                    <a:spLocks/>
                  </p:cNvSpPr>
                  <p:nvPr/>
                </p:nvSpPr>
                <p:spPr bwMode="auto">
                  <a:xfrm>
                    <a:off x="1840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21" name="Arc 340" descr="50%"/>
                  <p:cNvSpPr>
                    <a:spLocks/>
                  </p:cNvSpPr>
                  <p:nvPr/>
                </p:nvSpPr>
                <p:spPr bwMode="auto">
                  <a:xfrm>
                    <a:off x="1844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22" name="Arc 341" descr="50%"/>
                  <p:cNvSpPr>
                    <a:spLocks/>
                  </p:cNvSpPr>
                  <p:nvPr/>
                </p:nvSpPr>
                <p:spPr bwMode="auto">
                  <a:xfrm>
                    <a:off x="1850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114" name="Freeform 342" descr="50%"/>
                <p:cNvSpPr>
                  <a:spLocks/>
                </p:cNvSpPr>
                <p:nvPr/>
              </p:nvSpPr>
              <p:spPr bwMode="auto">
                <a:xfrm>
                  <a:off x="1789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890" name="Group 343"/>
                <p:cNvGrpSpPr>
                  <a:grpSpLocks/>
                </p:cNvGrpSpPr>
                <p:nvPr/>
              </p:nvGrpSpPr>
              <p:grpSpPr bwMode="auto">
                <a:xfrm>
                  <a:off x="1853" y="3324"/>
                  <a:ext cx="47" cy="37"/>
                  <a:chOff x="1853" y="3324"/>
                  <a:chExt cx="47" cy="37"/>
                </a:xfrm>
              </p:grpSpPr>
              <p:sp>
                <p:nvSpPr>
                  <p:cNvPr id="32116" name="Freeform 344" descr="50%"/>
                  <p:cNvSpPr>
                    <a:spLocks/>
                  </p:cNvSpPr>
                  <p:nvPr/>
                </p:nvSpPr>
                <p:spPr bwMode="auto">
                  <a:xfrm>
                    <a:off x="1853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17" name="Freeform 345" descr="50%"/>
                  <p:cNvSpPr>
                    <a:spLocks/>
                  </p:cNvSpPr>
                  <p:nvPr/>
                </p:nvSpPr>
                <p:spPr bwMode="auto">
                  <a:xfrm>
                    <a:off x="1854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1902" name="Group 346"/>
            <p:cNvGrpSpPr>
              <a:grpSpLocks/>
            </p:cNvGrpSpPr>
            <p:nvPr/>
          </p:nvGrpSpPr>
          <p:grpSpPr bwMode="auto">
            <a:xfrm>
              <a:off x="2137" y="2864"/>
              <a:ext cx="321" cy="497"/>
              <a:chOff x="2137" y="2864"/>
              <a:chExt cx="321" cy="497"/>
            </a:xfrm>
          </p:grpSpPr>
          <p:grpSp>
            <p:nvGrpSpPr>
              <p:cNvPr id="31903" name="Group 347"/>
              <p:cNvGrpSpPr>
                <a:grpSpLocks/>
              </p:cNvGrpSpPr>
              <p:nvPr/>
            </p:nvGrpSpPr>
            <p:grpSpPr bwMode="auto">
              <a:xfrm>
                <a:off x="2137" y="2864"/>
                <a:ext cx="321" cy="113"/>
                <a:chOff x="2137" y="2864"/>
                <a:chExt cx="321" cy="113"/>
              </a:xfrm>
            </p:grpSpPr>
            <p:sp>
              <p:nvSpPr>
                <p:cNvPr id="32090" name="Freeform 348" descr="50%"/>
                <p:cNvSpPr>
                  <a:spLocks/>
                </p:cNvSpPr>
                <p:nvPr/>
              </p:nvSpPr>
              <p:spPr bwMode="auto">
                <a:xfrm>
                  <a:off x="2218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91" name="Freeform 349" descr="50%"/>
                <p:cNvSpPr>
                  <a:spLocks/>
                </p:cNvSpPr>
                <p:nvPr/>
              </p:nvSpPr>
              <p:spPr bwMode="auto">
                <a:xfrm>
                  <a:off x="2137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05" name="Group 350"/>
                <p:cNvGrpSpPr>
                  <a:grpSpLocks/>
                </p:cNvGrpSpPr>
                <p:nvPr/>
              </p:nvGrpSpPr>
              <p:grpSpPr bwMode="auto">
                <a:xfrm>
                  <a:off x="2164" y="2926"/>
                  <a:ext cx="2" cy="3"/>
                  <a:chOff x="2164" y="2926"/>
                  <a:chExt cx="2" cy="3"/>
                </a:xfrm>
              </p:grpSpPr>
              <p:sp>
                <p:nvSpPr>
                  <p:cNvPr id="32103" name="Oval 351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04" name="Arc 352" descr="50%"/>
                  <p:cNvSpPr>
                    <a:spLocks/>
                  </p:cNvSpPr>
                  <p:nvPr/>
                </p:nvSpPr>
                <p:spPr bwMode="auto">
                  <a:xfrm>
                    <a:off x="2165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17" name="Group 353"/>
                <p:cNvGrpSpPr>
                  <a:grpSpLocks/>
                </p:cNvGrpSpPr>
                <p:nvPr/>
              </p:nvGrpSpPr>
              <p:grpSpPr bwMode="auto">
                <a:xfrm>
                  <a:off x="2181" y="2938"/>
                  <a:ext cx="23" cy="4"/>
                  <a:chOff x="2181" y="2938"/>
                  <a:chExt cx="23" cy="4"/>
                </a:xfrm>
              </p:grpSpPr>
              <p:sp>
                <p:nvSpPr>
                  <p:cNvPr id="32098" name="Arc 354" descr="50%"/>
                  <p:cNvSpPr>
                    <a:spLocks/>
                  </p:cNvSpPr>
                  <p:nvPr/>
                </p:nvSpPr>
                <p:spPr bwMode="auto">
                  <a:xfrm>
                    <a:off x="2185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99" name="Arc 355" descr="50%"/>
                  <p:cNvSpPr>
                    <a:spLocks/>
                  </p:cNvSpPr>
                  <p:nvPr/>
                </p:nvSpPr>
                <p:spPr bwMode="auto">
                  <a:xfrm>
                    <a:off x="2181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00" name="Arc 356" descr="50%"/>
                  <p:cNvSpPr>
                    <a:spLocks/>
                  </p:cNvSpPr>
                  <p:nvPr/>
                </p:nvSpPr>
                <p:spPr bwMode="auto">
                  <a:xfrm>
                    <a:off x="2188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01" name="Arc 357" descr="50%"/>
                  <p:cNvSpPr>
                    <a:spLocks/>
                  </p:cNvSpPr>
                  <p:nvPr/>
                </p:nvSpPr>
                <p:spPr bwMode="auto">
                  <a:xfrm>
                    <a:off x="2192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02" name="Arc 358" descr="50%"/>
                  <p:cNvSpPr>
                    <a:spLocks/>
                  </p:cNvSpPr>
                  <p:nvPr/>
                </p:nvSpPr>
                <p:spPr bwMode="auto">
                  <a:xfrm>
                    <a:off x="2198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94" name="Freeform 359" descr="50%"/>
                <p:cNvSpPr>
                  <a:spLocks/>
                </p:cNvSpPr>
                <p:nvPr/>
              </p:nvSpPr>
              <p:spPr bwMode="auto">
                <a:xfrm>
                  <a:off x="2137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18" name="Group 360"/>
                <p:cNvGrpSpPr>
                  <a:grpSpLocks/>
                </p:cNvGrpSpPr>
                <p:nvPr/>
              </p:nvGrpSpPr>
              <p:grpSpPr bwMode="auto">
                <a:xfrm>
                  <a:off x="2201" y="2940"/>
                  <a:ext cx="47" cy="37"/>
                  <a:chOff x="2201" y="2940"/>
                  <a:chExt cx="47" cy="37"/>
                </a:xfrm>
              </p:grpSpPr>
              <p:sp>
                <p:nvSpPr>
                  <p:cNvPr id="32096" name="Freeform 361" descr="50%"/>
                  <p:cNvSpPr>
                    <a:spLocks/>
                  </p:cNvSpPr>
                  <p:nvPr/>
                </p:nvSpPr>
                <p:spPr bwMode="auto">
                  <a:xfrm>
                    <a:off x="2201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97" name="Freeform 362" descr="50%"/>
                  <p:cNvSpPr>
                    <a:spLocks/>
                  </p:cNvSpPr>
                  <p:nvPr/>
                </p:nvSpPr>
                <p:spPr bwMode="auto">
                  <a:xfrm>
                    <a:off x="2202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920" name="Group 363"/>
              <p:cNvGrpSpPr>
                <a:grpSpLocks/>
              </p:cNvGrpSpPr>
              <p:nvPr/>
            </p:nvGrpSpPr>
            <p:grpSpPr bwMode="auto">
              <a:xfrm>
                <a:off x="2137" y="2960"/>
                <a:ext cx="321" cy="113"/>
                <a:chOff x="2137" y="2960"/>
                <a:chExt cx="321" cy="113"/>
              </a:xfrm>
            </p:grpSpPr>
            <p:sp>
              <p:nvSpPr>
                <p:cNvPr id="32075" name="Freeform 364" descr="50%"/>
                <p:cNvSpPr>
                  <a:spLocks/>
                </p:cNvSpPr>
                <p:nvPr/>
              </p:nvSpPr>
              <p:spPr bwMode="auto">
                <a:xfrm>
                  <a:off x="2218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76" name="Freeform 365" descr="50%"/>
                <p:cNvSpPr>
                  <a:spLocks/>
                </p:cNvSpPr>
                <p:nvPr/>
              </p:nvSpPr>
              <p:spPr bwMode="auto">
                <a:xfrm>
                  <a:off x="2137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32" name="Group 366"/>
                <p:cNvGrpSpPr>
                  <a:grpSpLocks/>
                </p:cNvGrpSpPr>
                <p:nvPr/>
              </p:nvGrpSpPr>
              <p:grpSpPr bwMode="auto">
                <a:xfrm>
                  <a:off x="2164" y="3022"/>
                  <a:ext cx="2" cy="3"/>
                  <a:chOff x="2164" y="3022"/>
                  <a:chExt cx="2" cy="3"/>
                </a:xfrm>
              </p:grpSpPr>
              <p:sp>
                <p:nvSpPr>
                  <p:cNvPr id="32088" name="Oval 367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9" name="Arc 368" descr="50%"/>
                  <p:cNvSpPr>
                    <a:spLocks/>
                  </p:cNvSpPr>
                  <p:nvPr/>
                </p:nvSpPr>
                <p:spPr bwMode="auto">
                  <a:xfrm>
                    <a:off x="2165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33" name="Group 369"/>
                <p:cNvGrpSpPr>
                  <a:grpSpLocks/>
                </p:cNvGrpSpPr>
                <p:nvPr/>
              </p:nvGrpSpPr>
              <p:grpSpPr bwMode="auto">
                <a:xfrm>
                  <a:off x="2181" y="3034"/>
                  <a:ext cx="23" cy="4"/>
                  <a:chOff x="2181" y="3034"/>
                  <a:chExt cx="23" cy="4"/>
                </a:xfrm>
              </p:grpSpPr>
              <p:sp>
                <p:nvSpPr>
                  <p:cNvPr id="32083" name="Arc 370" descr="50%"/>
                  <p:cNvSpPr>
                    <a:spLocks/>
                  </p:cNvSpPr>
                  <p:nvPr/>
                </p:nvSpPr>
                <p:spPr bwMode="auto">
                  <a:xfrm>
                    <a:off x="2185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4" name="Arc 371" descr="50%"/>
                  <p:cNvSpPr>
                    <a:spLocks/>
                  </p:cNvSpPr>
                  <p:nvPr/>
                </p:nvSpPr>
                <p:spPr bwMode="auto">
                  <a:xfrm>
                    <a:off x="2181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5" name="Arc 372" descr="50%"/>
                  <p:cNvSpPr>
                    <a:spLocks/>
                  </p:cNvSpPr>
                  <p:nvPr/>
                </p:nvSpPr>
                <p:spPr bwMode="auto">
                  <a:xfrm>
                    <a:off x="2188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6" name="Arc 373" descr="50%"/>
                  <p:cNvSpPr>
                    <a:spLocks/>
                  </p:cNvSpPr>
                  <p:nvPr/>
                </p:nvSpPr>
                <p:spPr bwMode="auto">
                  <a:xfrm>
                    <a:off x="2192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7" name="Arc 374" descr="50%"/>
                  <p:cNvSpPr>
                    <a:spLocks/>
                  </p:cNvSpPr>
                  <p:nvPr/>
                </p:nvSpPr>
                <p:spPr bwMode="auto">
                  <a:xfrm>
                    <a:off x="2198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79" name="Freeform 375" descr="50%"/>
                <p:cNvSpPr>
                  <a:spLocks/>
                </p:cNvSpPr>
                <p:nvPr/>
              </p:nvSpPr>
              <p:spPr bwMode="auto">
                <a:xfrm>
                  <a:off x="2137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35" name="Group 376"/>
                <p:cNvGrpSpPr>
                  <a:grpSpLocks/>
                </p:cNvGrpSpPr>
                <p:nvPr/>
              </p:nvGrpSpPr>
              <p:grpSpPr bwMode="auto">
                <a:xfrm>
                  <a:off x="2201" y="3036"/>
                  <a:ext cx="47" cy="37"/>
                  <a:chOff x="2201" y="3036"/>
                  <a:chExt cx="47" cy="37"/>
                </a:xfrm>
              </p:grpSpPr>
              <p:sp>
                <p:nvSpPr>
                  <p:cNvPr id="32081" name="Freeform 377" descr="50%"/>
                  <p:cNvSpPr>
                    <a:spLocks/>
                  </p:cNvSpPr>
                  <p:nvPr/>
                </p:nvSpPr>
                <p:spPr bwMode="auto">
                  <a:xfrm>
                    <a:off x="2201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82" name="Freeform 378" descr="50%"/>
                  <p:cNvSpPr>
                    <a:spLocks/>
                  </p:cNvSpPr>
                  <p:nvPr/>
                </p:nvSpPr>
                <p:spPr bwMode="auto">
                  <a:xfrm>
                    <a:off x="2202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945" name="Group 379"/>
              <p:cNvGrpSpPr>
                <a:grpSpLocks/>
              </p:cNvGrpSpPr>
              <p:nvPr/>
            </p:nvGrpSpPr>
            <p:grpSpPr bwMode="auto">
              <a:xfrm>
                <a:off x="2137" y="3056"/>
                <a:ext cx="321" cy="113"/>
                <a:chOff x="2137" y="3056"/>
                <a:chExt cx="321" cy="113"/>
              </a:xfrm>
            </p:grpSpPr>
            <p:sp>
              <p:nvSpPr>
                <p:cNvPr id="32060" name="Freeform 380" descr="50%"/>
                <p:cNvSpPr>
                  <a:spLocks/>
                </p:cNvSpPr>
                <p:nvPr/>
              </p:nvSpPr>
              <p:spPr bwMode="auto">
                <a:xfrm>
                  <a:off x="2218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" name="Freeform 381" descr="50%"/>
                <p:cNvSpPr>
                  <a:spLocks/>
                </p:cNvSpPr>
                <p:nvPr/>
              </p:nvSpPr>
              <p:spPr bwMode="auto">
                <a:xfrm>
                  <a:off x="2137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46" name="Group 382"/>
                <p:cNvGrpSpPr>
                  <a:grpSpLocks/>
                </p:cNvGrpSpPr>
                <p:nvPr/>
              </p:nvGrpSpPr>
              <p:grpSpPr bwMode="auto">
                <a:xfrm>
                  <a:off x="2164" y="3118"/>
                  <a:ext cx="2" cy="3"/>
                  <a:chOff x="2164" y="3118"/>
                  <a:chExt cx="2" cy="3"/>
                </a:xfrm>
              </p:grpSpPr>
              <p:sp>
                <p:nvSpPr>
                  <p:cNvPr id="32073" name="Oval 383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74" name="Arc 384" descr="50%"/>
                  <p:cNvSpPr>
                    <a:spLocks/>
                  </p:cNvSpPr>
                  <p:nvPr/>
                </p:nvSpPr>
                <p:spPr bwMode="auto">
                  <a:xfrm>
                    <a:off x="2165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47" name="Group 385"/>
                <p:cNvGrpSpPr>
                  <a:grpSpLocks/>
                </p:cNvGrpSpPr>
                <p:nvPr/>
              </p:nvGrpSpPr>
              <p:grpSpPr bwMode="auto">
                <a:xfrm>
                  <a:off x="2181" y="3130"/>
                  <a:ext cx="23" cy="4"/>
                  <a:chOff x="2181" y="3130"/>
                  <a:chExt cx="23" cy="4"/>
                </a:xfrm>
              </p:grpSpPr>
              <p:sp>
                <p:nvSpPr>
                  <p:cNvPr id="32068" name="Arc 386" descr="50%"/>
                  <p:cNvSpPr>
                    <a:spLocks/>
                  </p:cNvSpPr>
                  <p:nvPr/>
                </p:nvSpPr>
                <p:spPr bwMode="auto">
                  <a:xfrm>
                    <a:off x="2185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69" name="Arc 387" descr="50%"/>
                  <p:cNvSpPr>
                    <a:spLocks/>
                  </p:cNvSpPr>
                  <p:nvPr/>
                </p:nvSpPr>
                <p:spPr bwMode="auto">
                  <a:xfrm>
                    <a:off x="2181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70" name="Arc 388" descr="50%"/>
                  <p:cNvSpPr>
                    <a:spLocks/>
                  </p:cNvSpPr>
                  <p:nvPr/>
                </p:nvSpPr>
                <p:spPr bwMode="auto">
                  <a:xfrm>
                    <a:off x="2188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71" name="Arc 389" descr="50%"/>
                  <p:cNvSpPr>
                    <a:spLocks/>
                  </p:cNvSpPr>
                  <p:nvPr/>
                </p:nvSpPr>
                <p:spPr bwMode="auto">
                  <a:xfrm>
                    <a:off x="2192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72" name="Arc 390" descr="50%"/>
                  <p:cNvSpPr>
                    <a:spLocks/>
                  </p:cNvSpPr>
                  <p:nvPr/>
                </p:nvSpPr>
                <p:spPr bwMode="auto">
                  <a:xfrm>
                    <a:off x="2198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64" name="Freeform 391" descr="50%"/>
                <p:cNvSpPr>
                  <a:spLocks/>
                </p:cNvSpPr>
                <p:nvPr/>
              </p:nvSpPr>
              <p:spPr bwMode="auto">
                <a:xfrm>
                  <a:off x="2137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48" name="Group 392"/>
                <p:cNvGrpSpPr>
                  <a:grpSpLocks/>
                </p:cNvGrpSpPr>
                <p:nvPr/>
              </p:nvGrpSpPr>
              <p:grpSpPr bwMode="auto">
                <a:xfrm>
                  <a:off x="2201" y="3132"/>
                  <a:ext cx="47" cy="37"/>
                  <a:chOff x="2201" y="3132"/>
                  <a:chExt cx="47" cy="37"/>
                </a:xfrm>
              </p:grpSpPr>
              <p:sp>
                <p:nvSpPr>
                  <p:cNvPr id="32066" name="Freeform 393" descr="50%"/>
                  <p:cNvSpPr>
                    <a:spLocks/>
                  </p:cNvSpPr>
                  <p:nvPr/>
                </p:nvSpPr>
                <p:spPr bwMode="auto">
                  <a:xfrm>
                    <a:off x="2201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67" name="Freeform 394" descr="50%"/>
                  <p:cNvSpPr>
                    <a:spLocks/>
                  </p:cNvSpPr>
                  <p:nvPr/>
                </p:nvSpPr>
                <p:spPr bwMode="auto">
                  <a:xfrm>
                    <a:off x="2202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949" name="Group 395"/>
              <p:cNvGrpSpPr>
                <a:grpSpLocks/>
              </p:cNvGrpSpPr>
              <p:nvPr/>
            </p:nvGrpSpPr>
            <p:grpSpPr bwMode="auto">
              <a:xfrm>
                <a:off x="2137" y="3152"/>
                <a:ext cx="321" cy="113"/>
                <a:chOff x="2137" y="3152"/>
                <a:chExt cx="321" cy="113"/>
              </a:xfrm>
            </p:grpSpPr>
            <p:sp>
              <p:nvSpPr>
                <p:cNvPr id="32045" name="Freeform 396" descr="50%"/>
                <p:cNvSpPr>
                  <a:spLocks/>
                </p:cNvSpPr>
                <p:nvPr/>
              </p:nvSpPr>
              <p:spPr bwMode="auto">
                <a:xfrm>
                  <a:off x="2218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46" name="Freeform 397" descr="50%"/>
                <p:cNvSpPr>
                  <a:spLocks/>
                </p:cNvSpPr>
                <p:nvPr/>
              </p:nvSpPr>
              <p:spPr bwMode="auto">
                <a:xfrm>
                  <a:off x="2137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52" name="Group 398"/>
                <p:cNvGrpSpPr>
                  <a:grpSpLocks/>
                </p:cNvGrpSpPr>
                <p:nvPr/>
              </p:nvGrpSpPr>
              <p:grpSpPr bwMode="auto">
                <a:xfrm>
                  <a:off x="2164" y="3214"/>
                  <a:ext cx="2" cy="3"/>
                  <a:chOff x="2164" y="3214"/>
                  <a:chExt cx="2" cy="3"/>
                </a:xfrm>
              </p:grpSpPr>
              <p:sp>
                <p:nvSpPr>
                  <p:cNvPr id="32058" name="Oval 399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9" name="Arc 400" descr="50%"/>
                  <p:cNvSpPr>
                    <a:spLocks/>
                  </p:cNvSpPr>
                  <p:nvPr/>
                </p:nvSpPr>
                <p:spPr bwMode="auto">
                  <a:xfrm>
                    <a:off x="2165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53" name="Group 401"/>
                <p:cNvGrpSpPr>
                  <a:grpSpLocks/>
                </p:cNvGrpSpPr>
                <p:nvPr/>
              </p:nvGrpSpPr>
              <p:grpSpPr bwMode="auto">
                <a:xfrm>
                  <a:off x="2181" y="3226"/>
                  <a:ext cx="23" cy="4"/>
                  <a:chOff x="2181" y="3226"/>
                  <a:chExt cx="23" cy="4"/>
                </a:xfrm>
              </p:grpSpPr>
              <p:sp>
                <p:nvSpPr>
                  <p:cNvPr id="32053" name="Arc 402" descr="50%"/>
                  <p:cNvSpPr>
                    <a:spLocks/>
                  </p:cNvSpPr>
                  <p:nvPr/>
                </p:nvSpPr>
                <p:spPr bwMode="auto">
                  <a:xfrm>
                    <a:off x="2185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4" name="Arc 403" descr="50%"/>
                  <p:cNvSpPr>
                    <a:spLocks/>
                  </p:cNvSpPr>
                  <p:nvPr/>
                </p:nvSpPr>
                <p:spPr bwMode="auto">
                  <a:xfrm>
                    <a:off x="2181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5" name="Arc 404" descr="50%"/>
                  <p:cNvSpPr>
                    <a:spLocks/>
                  </p:cNvSpPr>
                  <p:nvPr/>
                </p:nvSpPr>
                <p:spPr bwMode="auto">
                  <a:xfrm>
                    <a:off x="2188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6" name="Arc 405" descr="50%"/>
                  <p:cNvSpPr>
                    <a:spLocks/>
                  </p:cNvSpPr>
                  <p:nvPr/>
                </p:nvSpPr>
                <p:spPr bwMode="auto">
                  <a:xfrm>
                    <a:off x="2192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7" name="Arc 406" descr="50%"/>
                  <p:cNvSpPr>
                    <a:spLocks/>
                  </p:cNvSpPr>
                  <p:nvPr/>
                </p:nvSpPr>
                <p:spPr bwMode="auto">
                  <a:xfrm>
                    <a:off x="2198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49" name="Freeform 407" descr="50%"/>
                <p:cNvSpPr>
                  <a:spLocks/>
                </p:cNvSpPr>
                <p:nvPr/>
              </p:nvSpPr>
              <p:spPr bwMode="auto">
                <a:xfrm>
                  <a:off x="2137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55" name="Group 408"/>
                <p:cNvGrpSpPr>
                  <a:grpSpLocks/>
                </p:cNvGrpSpPr>
                <p:nvPr/>
              </p:nvGrpSpPr>
              <p:grpSpPr bwMode="auto">
                <a:xfrm>
                  <a:off x="2201" y="3228"/>
                  <a:ext cx="47" cy="37"/>
                  <a:chOff x="2201" y="3228"/>
                  <a:chExt cx="47" cy="37"/>
                </a:xfrm>
              </p:grpSpPr>
              <p:sp>
                <p:nvSpPr>
                  <p:cNvPr id="32051" name="Freeform 409" descr="50%"/>
                  <p:cNvSpPr>
                    <a:spLocks/>
                  </p:cNvSpPr>
                  <p:nvPr/>
                </p:nvSpPr>
                <p:spPr bwMode="auto">
                  <a:xfrm>
                    <a:off x="2201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52" name="Freeform 410" descr="50%"/>
                  <p:cNvSpPr>
                    <a:spLocks/>
                  </p:cNvSpPr>
                  <p:nvPr/>
                </p:nvSpPr>
                <p:spPr bwMode="auto">
                  <a:xfrm>
                    <a:off x="2202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967" name="Group 411"/>
              <p:cNvGrpSpPr>
                <a:grpSpLocks/>
              </p:cNvGrpSpPr>
              <p:nvPr/>
            </p:nvGrpSpPr>
            <p:grpSpPr bwMode="auto">
              <a:xfrm>
                <a:off x="2137" y="3248"/>
                <a:ext cx="321" cy="113"/>
                <a:chOff x="2137" y="3248"/>
                <a:chExt cx="321" cy="113"/>
              </a:xfrm>
            </p:grpSpPr>
            <p:sp>
              <p:nvSpPr>
                <p:cNvPr id="32030" name="Freeform 412" descr="50%"/>
                <p:cNvSpPr>
                  <a:spLocks/>
                </p:cNvSpPr>
                <p:nvPr/>
              </p:nvSpPr>
              <p:spPr bwMode="auto">
                <a:xfrm>
                  <a:off x="2218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31" name="Freeform 413" descr="50%"/>
                <p:cNvSpPr>
                  <a:spLocks/>
                </p:cNvSpPr>
                <p:nvPr/>
              </p:nvSpPr>
              <p:spPr bwMode="auto">
                <a:xfrm>
                  <a:off x="2137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68" name="Group 414"/>
                <p:cNvGrpSpPr>
                  <a:grpSpLocks/>
                </p:cNvGrpSpPr>
                <p:nvPr/>
              </p:nvGrpSpPr>
              <p:grpSpPr bwMode="auto">
                <a:xfrm>
                  <a:off x="2164" y="3310"/>
                  <a:ext cx="2" cy="3"/>
                  <a:chOff x="2164" y="3310"/>
                  <a:chExt cx="2" cy="3"/>
                </a:xfrm>
              </p:grpSpPr>
              <p:sp>
                <p:nvSpPr>
                  <p:cNvPr id="32043" name="Oval 415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44" name="Arc 416" descr="50%"/>
                  <p:cNvSpPr>
                    <a:spLocks/>
                  </p:cNvSpPr>
                  <p:nvPr/>
                </p:nvSpPr>
                <p:spPr bwMode="auto">
                  <a:xfrm>
                    <a:off x="2165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70" name="Group 417"/>
                <p:cNvGrpSpPr>
                  <a:grpSpLocks/>
                </p:cNvGrpSpPr>
                <p:nvPr/>
              </p:nvGrpSpPr>
              <p:grpSpPr bwMode="auto">
                <a:xfrm>
                  <a:off x="2181" y="3322"/>
                  <a:ext cx="23" cy="4"/>
                  <a:chOff x="2181" y="3322"/>
                  <a:chExt cx="23" cy="4"/>
                </a:xfrm>
              </p:grpSpPr>
              <p:sp>
                <p:nvSpPr>
                  <p:cNvPr id="32038" name="Arc 418" descr="50%"/>
                  <p:cNvSpPr>
                    <a:spLocks/>
                  </p:cNvSpPr>
                  <p:nvPr/>
                </p:nvSpPr>
                <p:spPr bwMode="auto">
                  <a:xfrm>
                    <a:off x="2185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39" name="Arc 419" descr="50%"/>
                  <p:cNvSpPr>
                    <a:spLocks/>
                  </p:cNvSpPr>
                  <p:nvPr/>
                </p:nvSpPr>
                <p:spPr bwMode="auto">
                  <a:xfrm>
                    <a:off x="2181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40" name="Arc 420" descr="50%"/>
                  <p:cNvSpPr>
                    <a:spLocks/>
                  </p:cNvSpPr>
                  <p:nvPr/>
                </p:nvSpPr>
                <p:spPr bwMode="auto">
                  <a:xfrm>
                    <a:off x="2188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41" name="Arc 421" descr="50%"/>
                  <p:cNvSpPr>
                    <a:spLocks/>
                  </p:cNvSpPr>
                  <p:nvPr/>
                </p:nvSpPr>
                <p:spPr bwMode="auto">
                  <a:xfrm>
                    <a:off x="2192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42" name="Arc 422" descr="50%"/>
                  <p:cNvSpPr>
                    <a:spLocks/>
                  </p:cNvSpPr>
                  <p:nvPr/>
                </p:nvSpPr>
                <p:spPr bwMode="auto">
                  <a:xfrm>
                    <a:off x="2198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34" name="Freeform 423" descr="50%"/>
                <p:cNvSpPr>
                  <a:spLocks/>
                </p:cNvSpPr>
                <p:nvPr/>
              </p:nvSpPr>
              <p:spPr bwMode="auto">
                <a:xfrm>
                  <a:off x="2137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82" name="Group 424"/>
                <p:cNvGrpSpPr>
                  <a:grpSpLocks/>
                </p:cNvGrpSpPr>
                <p:nvPr/>
              </p:nvGrpSpPr>
              <p:grpSpPr bwMode="auto">
                <a:xfrm>
                  <a:off x="2201" y="3324"/>
                  <a:ext cx="47" cy="37"/>
                  <a:chOff x="2201" y="3324"/>
                  <a:chExt cx="47" cy="37"/>
                </a:xfrm>
              </p:grpSpPr>
              <p:sp>
                <p:nvSpPr>
                  <p:cNvPr id="32036" name="Freeform 425" descr="50%"/>
                  <p:cNvSpPr>
                    <a:spLocks/>
                  </p:cNvSpPr>
                  <p:nvPr/>
                </p:nvSpPr>
                <p:spPr bwMode="auto">
                  <a:xfrm>
                    <a:off x="2201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37" name="Freeform 426" descr="50%"/>
                  <p:cNvSpPr>
                    <a:spLocks/>
                  </p:cNvSpPr>
                  <p:nvPr/>
                </p:nvSpPr>
                <p:spPr bwMode="auto">
                  <a:xfrm>
                    <a:off x="2202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1983" name="Group 427"/>
            <p:cNvGrpSpPr>
              <a:grpSpLocks/>
            </p:cNvGrpSpPr>
            <p:nvPr/>
          </p:nvGrpSpPr>
          <p:grpSpPr bwMode="auto">
            <a:xfrm>
              <a:off x="2509" y="2864"/>
              <a:ext cx="321" cy="497"/>
              <a:chOff x="2509" y="2864"/>
              <a:chExt cx="321" cy="497"/>
            </a:xfrm>
          </p:grpSpPr>
          <p:grpSp>
            <p:nvGrpSpPr>
              <p:cNvPr id="31985" name="Group 428"/>
              <p:cNvGrpSpPr>
                <a:grpSpLocks/>
              </p:cNvGrpSpPr>
              <p:nvPr/>
            </p:nvGrpSpPr>
            <p:grpSpPr bwMode="auto">
              <a:xfrm>
                <a:off x="2509" y="2864"/>
                <a:ext cx="321" cy="113"/>
                <a:chOff x="2509" y="2864"/>
                <a:chExt cx="321" cy="113"/>
              </a:xfrm>
            </p:grpSpPr>
            <p:sp>
              <p:nvSpPr>
                <p:cNvPr id="32010" name="Freeform 429" descr="50%"/>
                <p:cNvSpPr>
                  <a:spLocks/>
                </p:cNvSpPr>
                <p:nvPr/>
              </p:nvSpPr>
              <p:spPr bwMode="auto">
                <a:xfrm>
                  <a:off x="2590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11" name="Freeform 430" descr="50%"/>
                <p:cNvSpPr>
                  <a:spLocks/>
                </p:cNvSpPr>
                <p:nvPr/>
              </p:nvSpPr>
              <p:spPr bwMode="auto">
                <a:xfrm>
                  <a:off x="2509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997" name="Group 431"/>
                <p:cNvGrpSpPr>
                  <a:grpSpLocks/>
                </p:cNvGrpSpPr>
                <p:nvPr/>
              </p:nvGrpSpPr>
              <p:grpSpPr bwMode="auto">
                <a:xfrm>
                  <a:off x="2536" y="2926"/>
                  <a:ext cx="2" cy="3"/>
                  <a:chOff x="2536" y="2926"/>
                  <a:chExt cx="2" cy="3"/>
                </a:xfrm>
              </p:grpSpPr>
              <p:sp>
                <p:nvSpPr>
                  <p:cNvPr id="32023" name="Oval 432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24" name="Arc 433" descr="50%"/>
                  <p:cNvSpPr>
                    <a:spLocks/>
                  </p:cNvSpPr>
                  <p:nvPr/>
                </p:nvSpPr>
                <p:spPr bwMode="auto">
                  <a:xfrm>
                    <a:off x="2537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998" name="Group 434"/>
                <p:cNvGrpSpPr>
                  <a:grpSpLocks/>
                </p:cNvGrpSpPr>
                <p:nvPr/>
              </p:nvGrpSpPr>
              <p:grpSpPr bwMode="auto">
                <a:xfrm>
                  <a:off x="2553" y="2938"/>
                  <a:ext cx="23" cy="4"/>
                  <a:chOff x="2553" y="2938"/>
                  <a:chExt cx="23" cy="4"/>
                </a:xfrm>
              </p:grpSpPr>
              <p:sp>
                <p:nvSpPr>
                  <p:cNvPr id="32018" name="Arc 435" descr="50%"/>
                  <p:cNvSpPr>
                    <a:spLocks/>
                  </p:cNvSpPr>
                  <p:nvPr/>
                </p:nvSpPr>
                <p:spPr bwMode="auto">
                  <a:xfrm>
                    <a:off x="2557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19" name="Arc 436" descr="50%"/>
                  <p:cNvSpPr>
                    <a:spLocks/>
                  </p:cNvSpPr>
                  <p:nvPr/>
                </p:nvSpPr>
                <p:spPr bwMode="auto">
                  <a:xfrm>
                    <a:off x="2553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20" name="Arc 437" descr="50%"/>
                  <p:cNvSpPr>
                    <a:spLocks/>
                  </p:cNvSpPr>
                  <p:nvPr/>
                </p:nvSpPr>
                <p:spPr bwMode="auto">
                  <a:xfrm>
                    <a:off x="2560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21" name="Arc 438" descr="50%"/>
                  <p:cNvSpPr>
                    <a:spLocks/>
                  </p:cNvSpPr>
                  <p:nvPr/>
                </p:nvSpPr>
                <p:spPr bwMode="auto">
                  <a:xfrm>
                    <a:off x="2564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22" name="Arc 439" descr="50%"/>
                  <p:cNvSpPr>
                    <a:spLocks/>
                  </p:cNvSpPr>
                  <p:nvPr/>
                </p:nvSpPr>
                <p:spPr bwMode="auto">
                  <a:xfrm>
                    <a:off x="2570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014" name="Freeform 440" descr="50%"/>
                <p:cNvSpPr>
                  <a:spLocks/>
                </p:cNvSpPr>
                <p:nvPr/>
              </p:nvSpPr>
              <p:spPr bwMode="auto">
                <a:xfrm>
                  <a:off x="2509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00" name="Group 441"/>
                <p:cNvGrpSpPr>
                  <a:grpSpLocks/>
                </p:cNvGrpSpPr>
                <p:nvPr/>
              </p:nvGrpSpPr>
              <p:grpSpPr bwMode="auto">
                <a:xfrm>
                  <a:off x="2573" y="2940"/>
                  <a:ext cx="47" cy="37"/>
                  <a:chOff x="2573" y="2940"/>
                  <a:chExt cx="47" cy="37"/>
                </a:xfrm>
              </p:grpSpPr>
              <p:sp>
                <p:nvSpPr>
                  <p:cNvPr id="32016" name="Freeform 442" descr="50%"/>
                  <p:cNvSpPr>
                    <a:spLocks/>
                  </p:cNvSpPr>
                  <p:nvPr/>
                </p:nvSpPr>
                <p:spPr bwMode="auto">
                  <a:xfrm>
                    <a:off x="2573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17" name="Freeform 443" descr="50%"/>
                  <p:cNvSpPr>
                    <a:spLocks/>
                  </p:cNvSpPr>
                  <p:nvPr/>
                </p:nvSpPr>
                <p:spPr bwMode="auto">
                  <a:xfrm>
                    <a:off x="2574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12" name="Group 444"/>
              <p:cNvGrpSpPr>
                <a:grpSpLocks/>
              </p:cNvGrpSpPr>
              <p:nvPr/>
            </p:nvGrpSpPr>
            <p:grpSpPr bwMode="auto">
              <a:xfrm>
                <a:off x="2509" y="2960"/>
                <a:ext cx="321" cy="113"/>
                <a:chOff x="2509" y="2960"/>
                <a:chExt cx="321" cy="113"/>
              </a:xfrm>
            </p:grpSpPr>
            <p:sp>
              <p:nvSpPr>
                <p:cNvPr id="31995" name="Freeform 445" descr="50%"/>
                <p:cNvSpPr>
                  <a:spLocks/>
                </p:cNvSpPr>
                <p:nvPr/>
              </p:nvSpPr>
              <p:spPr bwMode="auto">
                <a:xfrm>
                  <a:off x="2590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96" name="Freeform 446" descr="50%"/>
                <p:cNvSpPr>
                  <a:spLocks/>
                </p:cNvSpPr>
                <p:nvPr/>
              </p:nvSpPr>
              <p:spPr bwMode="auto">
                <a:xfrm>
                  <a:off x="2509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13" name="Group 447"/>
                <p:cNvGrpSpPr>
                  <a:grpSpLocks/>
                </p:cNvGrpSpPr>
                <p:nvPr/>
              </p:nvGrpSpPr>
              <p:grpSpPr bwMode="auto">
                <a:xfrm>
                  <a:off x="2536" y="3022"/>
                  <a:ext cx="2" cy="3"/>
                  <a:chOff x="2536" y="3022"/>
                  <a:chExt cx="2" cy="3"/>
                </a:xfrm>
              </p:grpSpPr>
              <p:sp>
                <p:nvSpPr>
                  <p:cNvPr id="32008" name="Oval 448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9" name="Arc 449" descr="50%"/>
                  <p:cNvSpPr>
                    <a:spLocks/>
                  </p:cNvSpPr>
                  <p:nvPr/>
                </p:nvSpPr>
                <p:spPr bwMode="auto">
                  <a:xfrm>
                    <a:off x="2537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15" name="Group 450"/>
                <p:cNvGrpSpPr>
                  <a:grpSpLocks/>
                </p:cNvGrpSpPr>
                <p:nvPr/>
              </p:nvGrpSpPr>
              <p:grpSpPr bwMode="auto">
                <a:xfrm>
                  <a:off x="2553" y="3034"/>
                  <a:ext cx="23" cy="4"/>
                  <a:chOff x="2553" y="3034"/>
                  <a:chExt cx="23" cy="4"/>
                </a:xfrm>
              </p:grpSpPr>
              <p:sp>
                <p:nvSpPr>
                  <p:cNvPr id="32003" name="Arc 451" descr="50%"/>
                  <p:cNvSpPr>
                    <a:spLocks/>
                  </p:cNvSpPr>
                  <p:nvPr/>
                </p:nvSpPr>
                <p:spPr bwMode="auto">
                  <a:xfrm>
                    <a:off x="2557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4" name="Arc 452" descr="50%"/>
                  <p:cNvSpPr>
                    <a:spLocks/>
                  </p:cNvSpPr>
                  <p:nvPr/>
                </p:nvSpPr>
                <p:spPr bwMode="auto">
                  <a:xfrm>
                    <a:off x="2553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5" name="Arc 453" descr="50%"/>
                  <p:cNvSpPr>
                    <a:spLocks/>
                  </p:cNvSpPr>
                  <p:nvPr/>
                </p:nvSpPr>
                <p:spPr bwMode="auto">
                  <a:xfrm>
                    <a:off x="2560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6" name="Arc 454" descr="50%"/>
                  <p:cNvSpPr>
                    <a:spLocks/>
                  </p:cNvSpPr>
                  <p:nvPr/>
                </p:nvSpPr>
                <p:spPr bwMode="auto">
                  <a:xfrm>
                    <a:off x="2564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7" name="Arc 455" descr="50%"/>
                  <p:cNvSpPr>
                    <a:spLocks/>
                  </p:cNvSpPr>
                  <p:nvPr/>
                </p:nvSpPr>
                <p:spPr bwMode="auto">
                  <a:xfrm>
                    <a:off x="2570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99" name="Freeform 456" descr="50%"/>
                <p:cNvSpPr>
                  <a:spLocks/>
                </p:cNvSpPr>
                <p:nvPr/>
              </p:nvSpPr>
              <p:spPr bwMode="auto">
                <a:xfrm>
                  <a:off x="2509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25" name="Group 457"/>
                <p:cNvGrpSpPr>
                  <a:grpSpLocks/>
                </p:cNvGrpSpPr>
                <p:nvPr/>
              </p:nvGrpSpPr>
              <p:grpSpPr bwMode="auto">
                <a:xfrm>
                  <a:off x="2573" y="3036"/>
                  <a:ext cx="47" cy="37"/>
                  <a:chOff x="2573" y="3036"/>
                  <a:chExt cx="47" cy="37"/>
                </a:xfrm>
              </p:grpSpPr>
              <p:sp>
                <p:nvSpPr>
                  <p:cNvPr id="32001" name="Freeform 458" descr="50%"/>
                  <p:cNvSpPr>
                    <a:spLocks/>
                  </p:cNvSpPr>
                  <p:nvPr/>
                </p:nvSpPr>
                <p:spPr bwMode="auto">
                  <a:xfrm>
                    <a:off x="2573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02" name="Freeform 459" descr="50%"/>
                  <p:cNvSpPr>
                    <a:spLocks/>
                  </p:cNvSpPr>
                  <p:nvPr/>
                </p:nvSpPr>
                <p:spPr bwMode="auto">
                  <a:xfrm>
                    <a:off x="2574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26" name="Group 460"/>
              <p:cNvGrpSpPr>
                <a:grpSpLocks/>
              </p:cNvGrpSpPr>
              <p:nvPr/>
            </p:nvGrpSpPr>
            <p:grpSpPr bwMode="auto">
              <a:xfrm>
                <a:off x="2509" y="3056"/>
                <a:ext cx="321" cy="113"/>
                <a:chOff x="2509" y="3056"/>
                <a:chExt cx="321" cy="113"/>
              </a:xfrm>
            </p:grpSpPr>
            <p:sp>
              <p:nvSpPr>
                <p:cNvPr id="31980" name="Freeform 461" descr="50%"/>
                <p:cNvSpPr>
                  <a:spLocks/>
                </p:cNvSpPr>
                <p:nvPr/>
              </p:nvSpPr>
              <p:spPr bwMode="auto">
                <a:xfrm>
                  <a:off x="2590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81" name="Freeform 462" descr="50%"/>
                <p:cNvSpPr>
                  <a:spLocks/>
                </p:cNvSpPr>
                <p:nvPr/>
              </p:nvSpPr>
              <p:spPr bwMode="auto">
                <a:xfrm>
                  <a:off x="2509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27" name="Group 463"/>
                <p:cNvGrpSpPr>
                  <a:grpSpLocks/>
                </p:cNvGrpSpPr>
                <p:nvPr/>
              </p:nvGrpSpPr>
              <p:grpSpPr bwMode="auto">
                <a:xfrm>
                  <a:off x="2536" y="3118"/>
                  <a:ext cx="2" cy="3"/>
                  <a:chOff x="2536" y="3118"/>
                  <a:chExt cx="2" cy="3"/>
                </a:xfrm>
              </p:grpSpPr>
              <p:sp>
                <p:nvSpPr>
                  <p:cNvPr id="31993" name="Oval 464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94" name="Arc 465" descr="50%"/>
                  <p:cNvSpPr>
                    <a:spLocks/>
                  </p:cNvSpPr>
                  <p:nvPr/>
                </p:nvSpPr>
                <p:spPr bwMode="auto">
                  <a:xfrm>
                    <a:off x="2537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28" name="Group 466"/>
                <p:cNvGrpSpPr>
                  <a:grpSpLocks/>
                </p:cNvGrpSpPr>
                <p:nvPr/>
              </p:nvGrpSpPr>
              <p:grpSpPr bwMode="auto">
                <a:xfrm>
                  <a:off x="2553" y="3130"/>
                  <a:ext cx="23" cy="4"/>
                  <a:chOff x="2553" y="3130"/>
                  <a:chExt cx="23" cy="4"/>
                </a:xfrm>
              </p:grpSpPr>
              <p:sp>
                <p:nvSpPr>
                  <p:cNvPr id="31988" name="Arc 467" descr="50%"/>
                  <p:cNvSpPr>
                    <a:spLocks/>
                  </p:cNvSpPr>
                  <p:nvPr/>
                </p:nvSpPr>
                <p:spPr bwMode="auto">
                  <a:xfrm>
                    <a:off x="2557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89" name="Arc 468" descr="50%"/>
                  <p:cNvSpPr>
                    <a:spLocks/>
                  </p:cNvSpPr>
                  <p:nvPr/>
                </p:nvSpPr>
                <p:spPr bwMode="auto">
                  <a:xfrm>
                    <a:off x="2553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90" name="Arc 469" descr="50%"/>
                  <p:cNvSpPr>
                    <a:spLocks/>
                  </p:cNvSpPr>
                  <p:nvPr/>
                </p:nvSpPr>
                <p:spPr bwMode="auto">
                  <a:xfrm>
                    <a:off x="2560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91" name="Arc 470" descr="50%"/>
                  <p:cNvSpPr>
                    <a:spLocks/>
                  </p:cNvSpPr>
                  <p:nvPr/>
                </p:nvSpPr>
                <p:spPr bwMode="auto">
                  <a:xfrm>
                    <a:off x="2564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92" name="Arc 471" descr="50%"/>
                  <p:cNvSpPr>
                    <a:spLocks/>
                  </p:cNvSpPr>
                  <p:nvPr/>
                </p:nvSpPr>
                <p:spPr bwMode="auto">
                  <a:xfrm>
                    <a:off x="2570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84" name="Freeform 472" descr="50%"/>
                <p:cNvSpPr>
                  <a:spLocks/>
                </p:cNvSpPr>
                <p:nvPr/>
              </p:nvSpPr>
              <p:spPr bwMode="auto">
                <a:xfrm>
                  <a:off x="2509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29" name="Group 473"/>
                <p:cNvGrpSpPr>
                  <a:grpSpLocks/>
                </p:cNvGrpSpPr>
                <p:nvPr/>
              </p:nvGrpSpPr>
              <p:grpSpPr bwMode="auto">
                <a:xfrm>
                  <a:off x="2573" y="3132"/>
                  <a:ext cx="47" cy="37"/>
                  <a:chOff x="2573" y="3132"/>
                  <a:chExt cx="47" cy="37"/>
                </a:xfrm>
              </p:grpSpPr>
              <p:sp>
                <p:nvSpPr>
                  <p:cNvPr id="31986" name="Freeform 474" descr="50%"/>
                  <p:cNvSpPr>
                    <a:spLocks/>
                  </p:cNvSpPr>
                  <p:nvPr/>
                </p:nvSpPr>
                <p:spPr bwMode="auto">
                  <a:xfrm>
                    <a:off x="2573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87" name="Freeform 475" descr="50%"/>
                  <p:cNvSpPr>
                    <a:spLocks/>
                  </p:cNvSpPr>
                  <p:nvPr/>
                </p:nvSpPr>
                <p:spPr bwMode="auto">
                  <a:xfrm>
                    <a:off x="2574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32" name="Group 476"/>
              <p:cNvGrpSpPr>
                <a:grpSpLocks/>
              </p:cNvGrpSpPr>
              <p:nvPr/>
            </p:nvGrpSpPr>
            <p:grpSpPr bwMode="auto">
              <a:xfrm>
                <a:off x="2509" y="3152"/>
                <a:ext cx="321" cy="113"/>
                <a:chOff x="2509" y="3152"/>
                <a:chExt cx="321" cy="113"/>
              </a:xfrm>
            </p:grpSpPr>
            <p:sp>
              <p:nvSpPr>
                <p:cNvPr id="31965" name="Freeform 477" descr="50%"/>
                <p:cNvSpPr>
                  <a:spLocks/>
                </p:cNvSpPr>
                <p:nvPr/>
              </p:nvSpPr>
              <p:spPr bwMode="auto">
                <a:xfrm>
                  <a:off x="2590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66" name="Freeform 478" descr="50%"/>
                <p:cNvSpPr>
                  <a:spLocks/>
                </p:cNvSpPr>
                <p:nvPr/>
              </p:nvSpPr>
              <p:spPr bwMode="auto">
                <a:xfrm>
                  <a:off x="2509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33" name="Group 479"/>
                <p:cNvGrpSpPr>
                  <a:grpSpLocks/>
                </p:cNvGrpSpPr>
                <p:nvPr/>
              </p:nvGrpSpPr>
              <p:grpSpPr bwMode="auto">
                <a:xfrm>
                  <a:off x="2536" y="3214"/>
                  <a:ext cx="2" cy="3"/>
                  <a:chOff x="2536" y="3214"/>
                  <a:chExt cx="2" cy="3"/>
                </a:xfrm>
              </p:grpSpPr>
              <p:sp>
                <p:nvSpPr>
                  <p:cNvPr id="31978" name="Oval 480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9" name="Arc 481" descr="50%"/>
                  <p:cNvSpPr>
                    <a:spLocks/>
                  </p:cNvSpPr>
                  <p:nvPr/>
                </p:nvSpPr>
                <p:spPr bwMode="auto">
                  <a:xfrm>
                    <a:off x="2537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35" name="Group 482"/>
                <p:cNvGrpSpPr>
                  <a:grpSpLocks/>
                </p:cNvGrpSpPr>
                <p:nvPr/>
              </p:nvGrpSpPr>
              <p:grpSpPr bwMode="auto">
                <a:xfrm>
                  <a:off x="2553" y="3226"/>
                  <a:ext cx="23" cy="4"/>
                  <a:chOff x="2553" y="3226"/>
                  <a:chExt cx="23" cy="4"/>
                </a:xfrm>
              </p:grpSpPr>
              <p:sp>
                <p:nvSpPr>
                  <p:cNvPr id="31973" name="Arc 483" descr="50%"/>
                  <p:cNvSpPr>
                    <a:spLocks/>
                  </p:cNvSpPr>
                  <p:nvPr/>
                </p:nvSpPr>
                <p:spPr bwMode="auto">
                  <a:xfrm>
                    <a:off x="2557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4" name="Arc 484" descr="50%"/>
                  <p:cNvSpPr>
                    <a:spLocks/>
                  </p:cNvSpPr>
                  <p:nvPr/>
                </p:nvSpPr>
                <p:spPr bwMode="auto">
                  <a:xfrm>
                    <a:off x="2553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5" name="Arc 485" descr="50%"/>
                  <p:cNvSpPr>
                    <a:spLocks/>
                  </p:cNvSpPr>
                  <p:nvPr/>
                </p:nvSpPr>
                <p:spPr bwMode="auto">
                  <a:xfrm>
                    <a:off x="2560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6" name="Arc 486" descr="50%"/>
                  <p:cNvSpPr>
                    <a:spLocks/>
                  </p:cNvSpPr>
                  <p:nvPr/>
                </p:nvSpPr>
                <p:spPr bwMode="auto">
                  <a:xfrm>
                    <a:off x="2564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7" name="Arc 487" descr="50%"/>
                  <p:cNvSpPr>
                    <a:spLocks/>
                  </p:cNvSpPr>
                  <p:nvPr/>
                </p:nvSpPr>
                <p:spPr bwMode="auto">
                  <a:xfrm>
                    <a:off x="2570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69" name="Freeform 488" descr="50%"/>
                <p:cNvSpPr>
                  <a:spLocks/>
                </p:cNvSpPr>
                <p:nvPr/>
              </p:nvSpPr>
              <p:spPr bwMode="auto">
                <a:xfrm>
                  <a:off x="2509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47" name="Group 489"/>
                <p:cNvGrpSpPr>
                  <a:grpSpLocks/>
                </p:cNvGrpSpPr>
                <p:nvPr/>
              </p:nvGrpSpPr>
              <p:grpSpPr bwMode="auto">
                <a:xfrm>
                  <a:off x="2573" y="3228"/>
                  <a:ext cx="47" cy="37"/>
                  <a:chOff x="2573" y="3228"/>
                  <a:chExt cx="47" cy="37"/>
                </a:xfrm>
              </p:grpSpPr>
              <p:sp>
                <p:nvSpPr>
                  <p:cNvPr id="31971" name="Freeform 490" descr="50%"/>
                  <p:cNvSpPr>
                    <a:spLocks/>
                  </p:cNvSpPr>
                  <p:nvPr/>
                </p:nvSpPr>
                <p:spPr bwMode="auto">
                  <a:xfrm>
                    <a:off x="2573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72" name="Freeform 491" descr="50%"/>
                  <p:cNvSpPr>
                    <a:spLocks/>
                  </p:cNvSpPr>
                  <p:nvPr/>
                </p:nvSpPr>
                <p:spPr bwMode="auto">
                  <a:xfrm>
                    <a:off x="2574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48" name="Group 492"/>
              <p:cNvGrpSpPr>
                <a:grpSpLocks/>
              </p:cNvGrpSpPr>
              <p:nvPr/>
            </p:nvGrpSpPr>
            <p:grpSpPr bwMode="auto">
              <a:xfrm>
                <a:off x="2509" y="3248"/>
                <a:ext cx="321" cy="113"/>
                <a:chOff x="2509" y="3248"/>
                <a:chExt cx="321" cy="113"/>
              </a:xfrm>
            </p:grpSpPr>
            <p:sp>
              <p:nvSpPr>
                <p:cNvPr id="31950" name="Freeform 493" descr="50%"/>
                <p:cNvSpPr>
                  <a:spLocks/>
                </p:cNvSpPr>
                <p:nvPr/>
              </p:nvSpPr>
              <p:spPr bwMode="auto">
                <a:xfrm>
                  <a:off x="2590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51" name="Freeform 494" descr="50%"/>
                <p:cNvSpPr>
                  <a:spLocks/>
                </p:cNvSpPr>
                <p:nvPr/>
              </p:nvSpPr>
              <p:spPr bwMode="auto">
                <a:xfrm>
                  <a:off x="2509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50" name="Group 495"/>
                <p:cNvGrpSpPr>
                  <a:grpSpLocks/>
                </p:cNvGrpSpPr>
                <p:nvPr/>
              </p:nvGrpSpPr>
              <p:grpSpPr bwMode="auto">
                <a:xfrm>
                  <a:off x="2536" y="3310"/>
                  <a:ext cx="2" cy="3"/>
                  <a:chOff x="2536" y="3310"/>
                  <a:chExt cx="2" cy="3"/>
                </a:xfrm>
              </p:grpSpPr>
              <p:sp>
                <p:nvSpPr>
                  <p:cNvPr id="31963" name="Oval 496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64" name="Arc 497" descr="50%"/>
                  <p:cNvSpPr>
                    <a:spLocks/>
                  </p:cNvSpPr>
                  <p:nvPr/>
                </p:nvSpPr>
                <p:spPr bwMode="auto">
                  <a:xfrm>
                    <a:off x="2537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62" name="Group 498"/>
                <p:cNvGrpSpPr>
                  <a:grpSpLocks/>
                </p:cNvGrpSpPr>
                <p:nvPr/>
              </p:nvGrpSpPr>
              <p:grpSpPr bwMode="auto">
                <a:xfrm>
                  <a:off x="2553" y="3322"/>
                  <a:ext cx="23" cy="4"/>
                  <a:chOff x="2553" y="3322"/>
                  <a:chExt cx="23" cy="4"/>
                </a:xfrm>
              </p:grpSpPr>
              <p:sp>
                <p:nvSpPr>
                  <p:cNvPr id="31958" name="Arc 499" descr="50%"/>
                  <p:cNvSpPr>
                    <a:spLocks/>
                  </p:cNvSpPr>
                  <p:nvPr/>
                </p:nvSpPr>
                <p:spPr bwMode="auto">
                  <a:xfrm>
                    <a:off x="2557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59" name="Arc 500" descr="50%"/>
                  <p:cNvSpPr>
                    <a:spLocks/>
                  </p:cNvSpPr>
                  <p:nvPr/>
                </p:nvSpPr>
                <p:spPr bwMode="auto">
                  <a:xfrm>
                    <a:off x="2553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60" name="Arc 501" descr="50%"/>
                  <p:cNvSpPr>
                    <a:spLocks/>
                  </p:cNvSpPr>
                  <p:nvPr/>
                </p:nvSpPr>
                <p:spPr bwMode="auto">
                  <a:xfrm>
                    <a:off x="2560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61" name="Arc 502" descr="50%"/>
                  <p:cNvSpPr>
                    <a:spLocks/>
                  </p:cNvSpPr>
                  <p:nvPr/>
                </p:nvSpPr>
                <p:spPr bwMode="auto">
                  <a:xfrm>
                    <a:off x="2564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62" name="Arc 503" descr="50%"/>
                  <p:cNvSpPr>
                    <a:spLocks/>
                  </p:cNvSpPr>
                  <p:nvPr/>
                </p:nvSpPr>
                <p:spPr bwMode="auto">
                  <a:xfrm>
                    <a:off x="2570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54" name="Freeform 504" descr="50%"/>
                <p:cNvSpPr>
                  <a:spLocks/>
                </p:cNvSpPr>
                <p:nvPr/>
              </p:nvSpPr>
              <p:spPr bwMode="auto">
                <a:xfrm>
                  <a:off x="2509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63" name="Group 505"/>
                <p:cNvGrpSpPr>
                  <a:grpSpLocks/>
                </p:cNvGrpSpPr>
                <p:nvPr/>
              </p:nvGrpSpPr>
              <p:grpSpPr bwMode="auto">
                <a:xfrm>
                  <a:off x="2573" y="3324"/>
                  <a:ext cx="47" cy="37"/>
                  <a:chOff x="2573" y="3324"/>
                  <a:chExt cx="47" cy="37"/>
                </a:xfrm>
              </p:grpSpPr>
              <p:sp>
                <p:nvSpPr>
                  <p:cNvPr id="31956" name="Freeform 506" descr="50%"/>
                  <p:cNvSpPr>
                    <a:spLocks/>
                  </p:cNvSpPr>
                  <p:nvPr/>
                </p:nvSpPr>
                <p:spPr bwMode="auto">
                  <a:xfrm>
                    <a:off x="2573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57" name="Freeform 507" descr="50%"/>
                  <p:cNvSpPr>
                    <a:spLocks/>
                  </p:cNvSpPr>
                  <p:nvPr/>
                </p:nvSpPr>
                <p:spPr bwMode="auto">
                  <a:xfrm>
                    <a:off x="2574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2065" name="Group 508"/>
            <p:cNvGrpSpPr>
              <a:grpSpLocks/>
            </p:cNvGrpSpPr>
            <p:nvPr/>
          </p:nvGrpSpPr>
          <p:grpSpPr bwMode="auto">
            <a:xfrm>
              <a:off x="2893" y="2864"/>
              <a:ext cx="321" cy="497"/>
              <a:chOff x="2893" y="2864"/>
              <a:chExt cx="321" cy="497"/>
            </a:xfrm>
          </p:grpSpPr>
          <p:grpSp>
            <p:nvGrpSpPr>
              <p:cNvPr id="32077" name="Group 509"/>
              <p:cNvGrpSpPr>
                <a:grpSpLocks/>
              </p:cNvGrpSpPr>
              <p:nvPr/>
            </p:nvGrpSpPr>
            <p:grpSpPr bwMode="auto">
              <a:xfrm>
                <a:off x="2893" y="2864"/>
                <a:ext cx="321" cy="113"/>
                <a:chOff x="2893" y="2864"/>
                <a:chExt cx="321" cy="113"/>
              </a:xfrm>
            </p:grpSpPr>
            <p:sp>
              <p:nvSpPr>
                <p:cNvPr id="31930" name="Freeform 510" descr="50%"/>
                <p:cNvSpPr>
                  <a:spLocks/>
                </p:cNvSpPr>
                <p:nvPr/>
              </p:nvSpPr>
              <p:spPr bwMode="auto">
                <a:xfrm>
                  <a:off x="2974" y="2937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31" name="Freeform 511" descr="50%"/>
                <p:cNvSpPr>
                  <a:spLocks/>
                </p:cNvSpPr>
                <p:nvPr/>
              </p:nvSpPr>
              <p:spPr bwMode="auto">
                <a:xfrm>
                  <a:off x="2893" y="2864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78" name="Group 512"/>
                <p:cNvGrpSpPr>
                  <a:grpSpLocks/>
                </p:cNvGrpSpPr>
                <p:nvPr/>
              </p:nvGrpSpPr>
              <p:grpSpPr bwMode="auto">
                <a:xfrm>
                  <a:off x="2920" y="2926"/>
                  <a:ext cx="2" cy="3"/>
                  <a:chOff x="2920" y="2926"/>
                  <a:chExt cx="2" cy="3"/>
                </a:xfrm>
              </p:grpSpPr>
              <p:sp>
                <p:nvSpPr>
                  <p:cNvPr id="31943" name="Oval 513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2926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44" name="Arc 514" descr="50%"/>
                  <p:cNvSpPr>
                    <a:spLocks/>
                  </p:cNvSpPr>
                  <p:nvPr/>
                </p:nvSpPr>
                <p:spPr bwMode="auto">
                  <a:xfrm>
                    <a:off x="2921" y="2927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080" name="Group 515"/>
                <p:cNvGrpSpPr>
                  <a:grpSpLocks/>
                </p:cNvGrpSpPr>
                <p:nvPr/>
              </p:nvGrpSpPr>
              <p:grpSpPr bwMode="auto">
                <a:xfrm>
                  <a:off x="2937" y="2938"/>
                  <a:ext cx="23" cy="4"/>
                  <a:chOff x="2937" y="2938"/>
                  <a:chExt cx="23" cy="4"/>
                </a:xfrm>
              </p:grpSpPr>
              <p:sp>
                <p:nvSpPr>
                  <p:cNvPr id="31938" name="Arc 516" descr="50%"/>
                  <p:cNvSpPr>
                    <a:spLocks/>
                  </p:cNvSpPr>
                  <p:nvPr/>
                </p:nvSpPr>
                <p:spPr bwMode="auto">
                  <a:xfrm>
                    <a:off x="2941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39" name="Arc 517" descr="50%"/>
                  <p:cNvSpPr>
                    <a:spLocks/>
                  </p:cNvSpPr>
                  <p:nvPr/>
                </p:nvSpPr>
                <p:spPr bwMode="auto">
                  <a:xfrm>
                    <a:off x="2937" y="2938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40" name="Arc 518" descr="50%"/>
                  <p:cNvSpPr>
                    <a:spLocks/>
                  </p:cNvSpPr>
                  <p:nvPr/>
                </p:nvSpPr>
                <p:spPr bwMode="auto">
                  <a:xfrm>
                    <a:off x="2944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41" name="Arc 519" descr="50%"/>
                  <p:cNvSpPr>
                    <a:spLocks/>
                  </p:cNvSpPr>
                  <p:nvPr/>
                </p:nvSpPr>
                <p:spPr bwMode="auto">
                  <a:xfrm>
                    <a:off x="2948" y="2938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42" name="Arc 520" descr="50%"/>
                  <p:cNvSpPr>
                    <a:spLocks/>
                  </p:cNvSpPr>
                  <p:nvPr/>
                </p:nvSpPr>
                <p:spPr bwMode="auto">
                  <a:xfrm>
                    <a:off x="2954" y="2938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34" name="Freeform 521" descr="50%"/>
                <p:cNvSpPr>
                  <a:spLocks/>
                </p:cNvSpPr>
                <p:nvPr/>
              </p:nvSpPr>
              <p:spPr bwMode="auto">
                <a:xfrm>
                  <a:off x="2893" y="2866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92" name="Group 522"/>
                <p:cNvGrpSpPr>
                  <a:grpSpLocks/>
                </p:cNvGrpSpPr>
                <p:nvPr/>
              </p:nvGrpSpPr>
              <p:grpSpPr bwMode="auto">
                <a:xfrm>
                  <a:off x="2957" y="2940"/>
                  <a:ext cx="47" cy="37"/>
                  <a:chOff x="2957" y="2940"/>
                  <a:chExt cx="47" cy="37"/>
                </a:xfrm>
              </p:grpSpPr>
              <p:sp>
                <p:nvSpPr>
                  <p:cNvPr id="31936" name="Freeform 523" descr="50%"/>
                  <p:cNvSpPr>
                    <a:spLocks/>
                  </p:cNvSpPr>
                  <p:nvPr/>
                </p:nvSpPr>
                <p:spPr bwMode="auto">
                  <a:xfrm>
                    <a:off x="2957" y="2946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37" name="Freeform 524" descr="50%"/>
                  <p:cNvSpPr>
                    <a:spLocks/>
                  </p:cNvSpPr>
                  <p:nvPr/>
                </p:nvSpPr>
                <p:spPr bwMode="auto">
                  <a:xfrm>
                    <a:off x="2958" y="2940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093" name="Group 525"/>
              <p:cNvGrpSpPr>
                <a:grpSpLocks/>
              </p:cNvGrpSpPr>
              <p:nvPr/>
            </p:nvGrpSpPr>
            <p:grpSpPr bwMode="auto">
              <a:xfrm>
                <a:off x="2893" y="2960"/>
                <a:ext cx="321" cy="113"/>
                <a:chOff x="2893" y="2960"/>
                <a:chExt cx="321" cy="113"/>
              </a:xfrm>
            </p:grpSpPr>
            <p:sp>
              <p:nvSpPr>
                <p:cNvPr id="31915" name="Freeform 526" descr="50%"/>
                <p:cNvSpPr>
                  <a:spLocks/>
                </p:cNvSpPr>
                <p:nvPr/>
              </p:nvSpPr>
              <p:spPr bwMode="auto">
                <a:xfrm>
                  <a:off x="2974" y="3033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16" name="Freeform 527" descr="50%"/>
                <p:cNvSpPr>
                  <a:spLocks/>
                </p:cNvSpPr>
                <p:nvPr/>
              </p:nvSpPr>
              <p:spPr bwMode="auto">
                <a:xfrm>
                  <a:off x="2893" y="2960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095" name="Group 528"/>
                <p:cNvGrpSpPr>
                  <a:grpSpLocks/>
                </p:cNvGrpSpPr>
                <p:nvPr/>
              </p:nvGrpSpPr>
              <p:grpSpPr bwMode="auto">
                <a:xfrm>
                  <a:off x="2920" y="3022"/>
                  <a:ext cx="2" cy="3"/>
                  <a:chOff x="2920" y="3022"/>
                  <a:chExt cx="2" cy="3"/>
                </a:xfrm>
              </p:grpSpPr>
              <p:sp>
                <p:nvSpPr>
                  <p:cNvPr id="31928" name="Oval 529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3022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9" name="Arc 530" descr="50%"/>
                  <p:cNvSpPr>
                    <a:spLocks/>
                  </p:cNvSpPr>
                  <p:nvPr/>
                </p:nvSpPr>
                <p:spPr bwMode="auto">
                  <a:xfrm>
                    <a:off x="2921" y="3023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105" name="Group 531"/>
                <p:cNvGrpSpPr>
                  <a:grpSpLocks/>
                </p:cNvGrpSpPr>
                <p:nvPr/>
              </p:nvGrpSpPr>
              <p:grpSpPr bwMode="auto">
                <a:xfrm>
                  <a:off x="2937" y="3034"/>
                  <a:ext cx="23" cy="4"/>
                  <a:chOff x="2937" y="3034"/>
                  <a:chExt cx="23" cy="4"/>
                </a:xfrm>
              </p:grpSpPr>
              <p:sp>
                <p:nvSpPr>
                  <p:cNvPr id="31923" name="Arc 532" descr="50%"/>
                  <p:cNvSpPr>
                    <a:spLocks/>
                  </p:cNvSpPr>
                  <p:nvPr/>
                </p:nvSpPr>
                <p:spPr bwMode="auto">
                  <a:xfrm>
                    <a:off x="2941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4" name="Arc 533" descr="50%"/>
                  <p:cNvSpPr>
                    <a:spLocks/>
                  </p:cNvSpPr>
                  <p:nvPr/>
                </p:nvSpPr>
                <p:spPr bwMode="auto">
                  <a:xfrm>
                    <a:off x="2937" y="3034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5" name="Arc 534" descr="50%"/>
                  <p:cNvSpPr>
                    <a:spLocks/>
                  </p:cNvSpPr>
                  <p:nvPr/>
                </p:nvSpPr>
                <p:spPr bwMode="auto">
                  <a:xfrm>
                    <a:off x="2944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6" name="Arc 535" descr="50%"/>
                  <p:cNvSpPr>
                    <a:spLocks/>
                  </p:cNvSpPr>
                  <p:nvPr/>
                </p:nvSpPr>
                <p:spPr bwMode="auto">
                  <a:xfrm>
                    <a:off x="2948" y="3034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7" name="Arc 536" descr="50%"/>
                  <p:cNvSpPr>
                    <a:spLocks/>
                  </p:cNvSpPr>
                  <p:nvPr/>
                </p:nvSpPr>
                <p:spPr bwMode="auto">
                  <a:xfrm>
                    <a:off x="2954" y="3034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19" name="Freeform 537" descr="50%"/>
                <p:cNvSpPr>
                  <a:spLocks/>
                </p:cNvSpPr>
                <p:nvPr/>
              </p:nvSpPr>
              <p:spPr bwMode="auto">
                <a:xfrm>
                  <a:off x="2893" y="2962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06" name="Group 538"/>
                <p:cNvGrpSpPr>
                  <a:grpSpLocks/>
                </p:cNvGrpSpPr>
                <p:nvPr/>
              </p:nvGrpSpPr>
              <p:grpSpPr bwMode="auto">
                <a:xfrm>
                  <a:off x="2957" y="3036"/>
                  <a:ext cx="47" cy="37"/>
                  <a:chOff x="2957" y="3036"/>
                  <a:chExt cx="47" cy="37"/>
                </a:xfrm>
              </p:grpSpPr>
              <p:sp>
                <p:nvSpPr>
                  <p:cNvPr id="31921" name="Freeform 539" descr="50%"/>
                  <p:cNvSpPr>
                    <a:spLocks/>
                  </p:cNvSpPr>
                  <p:nvPr/>
                </p:nvSpPr>
                <p:spPr bwMode="auto">
                  <a:xfrm>
                    <a:off x="2957" y="3042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22" name="Freeform 540" descr="50%"/>
                  <p:cNvSpPr>
                    <a:spLocks/>
                  </p:cNvSpPr>
                  <p:nvPr/>
                </p:nvSpPr>
                <p:spPr bwMode="auto">
                  <a:xfrm>
                    <a:off x="2958" y="3036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107" name="Group 541"/>
              <p:cNvGrpSpPr>
                <a:grpSpLocks/>
              </p:cNvGrpSpPr>
              <p:nvPr/>
            </p:nvGrpSpPr>
            <p:grpSpPr bwMode="auto">
              <a:xfrm>
                <a:off x="2893" y="3056"/>
                <a:ext cx="321" cy="113"/>
                <a:chOff x="2893" y="3056"/>
                <a:chExt cx="321" cy="113"/>
              </a:xfrm>
            </p:grpSpPr>
            <p:sp>
              <p:nvSpPr>
                <p:cNvPr id="31900" name="Freeform 542" descr="50%"/>
                <p:cNvSpPr>
                  <a:spLocks/>
                </p:cNvSpPr>
                <p:nvPr/>
              </p:nvSpPr>
              <p:spPr bwMode="auto">
                <a:xfrm>
                  <a:off x="2974" y="3129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01" name="Freeform 543" descr="50%"/>
                <p:cNvSpPr>
                  <a:spLocks/>
                </p:cNvSpPr>
                <p:nvPr/>
              </p:nvSpPr>
              <p:spPr bwMode="auto">
                <a:xfrm>
                  <a:off x="2893" y="3056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08" name="Group 544"/>
                <p:cNvGrpSpPr>
                  <a:grpSpLocks/>
                </p:cNvGrpSpPr>
                <p:nvPr/>
              </p:nvGrpSpPr>
              <p:grpSpPr bwMode="auto">
                <a:xfrm>
                  <a:off x="2920" y="3118"/>
                  <a:ext cx="2" cy="3"/>
                  <a:chOff x="2920" y="3118"/>
                  <a:chExt cx="2" cy="3"/>
                </a:xfrm>
              </p:grpSpPr>
              <p:sp>
                <p:nvSpPr>
                  <p:cNvPr id="31913" name="Oval 545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3118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14" name="Arc 546" descr="50%"/>
                  <p:cNvSpPr>
                    <a:spLocks/>
                  </p:cNvSpPr>
                  <p:nvPr/>
                </p:nvSpPr>
                <p:spPr bwMode="auto">
                  <a:xfrm>
                    <a:off x="2921" y="3119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109" name="Group 547"/>
                <p:cNvGrpSpPr>
                  <a:grpSpLocks/>
                </p:cNvGrpSpPr>
                <p:nvPr/>
              </p:nvGrpSpPr>
              <p:grpSpPr bwMode="auto">
                <a:xfrm>
                  <a:off x="2937" y="3130"/>
                  <a:ext cx="23" cy="4"/>
                  <a:chOff x="2937" y="3130"/>
                  <a:chExt cx="23" cy="4"/>
                </a:xfrm>
              </p:grpSpPr>
              <p:sp>
                <p:nvSpPr>
                  <p:cNvPr id="31908" name="Arc 548" descr="50%"/>
                  <p:cNvSpPr>
                    <a:spLocks/>
                  </p:cNvSpPr>
                  <p:nvPr/>
                </p:nvSpPr>
                <p:spPr bwMode="auto">
                  <a:xfrm>
                    <a:off x="2941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09" name="Arc 549" descr="50%"/>
                  <p:cNvSpPr>
                    <a:spLocks/>
                  </p:cNvSpPr>
                  <p:nvPr/>
                </p:nvSpPr>
                <p:spPr bwMode="auto">
                  <a:xfrm>
                    <a:off x="2937" y="3130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10" name="Arc 550" descr="50%"/>
                  <p:cNvSpPr>
                    <a:spLocks/>
                  </p:cNvSpPr>
                  <p:nvPr/>
                </p:nvSpPr>
                <p:spPr bwMode="auto">
                  <a:xfrm>
                    <a:off x="2944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11" name="Arc 551" descr="50%"/>
                  <p:cNvSpPr>
                    <a:spLocks/>
                  </p:cNvSpPr>
                  <p:nvPr/>
                </p:nvSpPr>
                <p:spPr bwMode="auto">
                  <a:xfrm>
                    <a:off x="2948" y="3130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12" name="Arc 552" descr="50%"/>
                  <p:cNvSpPr>
                    <a:spLocks/>
                  </p:cNvSpPr>
                  <p:nvPr/>
                </p:nvSpPr>
                <p:spPr bwMode="auto">
                  <a:xfrm>
                    <a:off x="2954" y="3130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904" name="Freeform 553" descr="50%"/>
                <p:cNvSpPr>
                  <a:spLocks/>
                </p:cNvSpPr>
                <p:nvPr/>
              </p:nvSpPr>
              <p:spPr bwMode="auto">
                <a:xfrm>
                  <a:off x="2893" y="3058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12" name="Group 554"/>
                <p:cNvGrpSpPr>
                  <a:grpSpLocks/>
                </p:cNvGrpSpPr>
                <p:nvPr/>
              </p:nvGrpSpPr>
              <p:grpSpPr bwMode="auto">
                <a:xfrm>
                  <a:off x="2957" y="3132"/>
                  <a:ext cx="47" cy="37"/>
                  <a:chOff x="2957" y="3132"/>
                  <a:chExt cx="47" cy="37"/>
                </a:xfrm>
              </p:grpSpPr>
              <p:sp>
                <p:nvSpPr>
                  <p:cNvPr id="31906" name="Freeform 555" descr="50%"/>
                  <p:cNvSpPr>
                    <a:spLocks/>
                  </p:cNvSpPr>
                  <p:nvPr/>
                </p:nvSpPr>
                <p:spPr bwMode="auto">
                  <a:xfrm>
                    <a:off x="2957" y="3138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07" name="Freeform 556" descr="50%"/>
                  <p:cNvSpPr>
                    <a:spLocks/>
                  </p:cNvSpPr>
                  <p:nvPr/>
                </p:nvSpPr>
                <p:spPr bwMode="auto">
                  <a:xfrm>
                    <a:off x="2958" y="3132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113" name="Group 557"/>
              <p:cNvGrpSpPr>
                <a:grpSpLocks/>
              </p:cNvGrpSpPr>
              <p:nvPr/>
            </p:nvGrpSpPr>
            <p:grpSpPr bwMode="auto">
              <a:xfrm>
                <a:off x="2893" y="3152"/>
                <a:ext cx="321" cy="113"/>
                <a:chOff x="2893" y="3152"/>
                <a:chExt cx="321" cy="113"/>
              </a:xfrm>
            </p:grpSpPr>
            <p:sp>
              <p:nvSpPr>
                <p:cNvPr id="31885" name="Freeform 558" descr="50%"/>
                <p:cNvSpPr>
                  <a:spLocks/>
                </p:cNvSpPr>
                <p:nvPr/>
              </p:nvSpPr>
              <p:spPr bwMode="auto">
                <a:xfrm>
                  <a:off x="2974" y="3225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86" name="Freeform 559" descr="50%"/>
                <p:cNvSpPr>
                  <a:spLocks/>
                </p:cNvSpPr>
                <p:nvPr/>
              </p:nvSpPr>
              <p:spPr bwMode="auto">
                <a:xfrm>
                  <a:off x="2893" y="3152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15" name="Group 560"/>
                <p:cNvGrpSpPr>
                  <a:grpSpLocks/>
                </p:cNvGrpSpPr>
                <p:nvPr/>
              </p:nvGrpSpPr>
              <p:grpSpPr bwMode="auto">
                <a:xfrm>
                  <a:off x="2920" y="3214"/>
                  <a:ext cx="2" cy="3"/>
                  <a:chOff x="2920" y="3214"/>
                  <a:chExt cx="2" cy="3"/>
                </a:xfrm>
              </p:grpSpPr>
              <p:sp>
                <p:nvSpPr>
                  <p:cNvPr id="31898" name="Oval 561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3214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9" name="Arc 562" descr="50%"/>
                  <p:cNvSpPr>
                    <a:spLocks/>
                  </p:cNvSpPr>
                  <p:nvPr/>
                </p:nvSpPr>
                <p:spPr bwMode="auto">
                  <a:xfrm>
                    <a:off x="2921" y="3215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127" name="Group 563"/>
                <p:cNvGrpSpPr>
                  <a:grpSpLocks/>
                </p:cNvGrpSpPr>
                <p:nvPr/>
              </p:nvGrpSpPr>
              <p:grpSpPr bwMode="auto">
                <a:xfrm>
                  <a:off x="2937" y="3226"/>
                  <a:ext cx="23" cy="4"/>
                  <a:chOff x="2937" y="3226"/>
                  <a:chExt cx="23" cy="4"/>
                </a:xfrm>
              </p:grpSpPr>
              <p:sp>
                <p:nvSpPr>
                  <p:cNvPr id="31893" name="Arc 564" descr="50%"/>
                  <p:cNvSpPr>
                    <a:spLocks/>
                  </p:cNvSpPr>
                  <p:nvPr/>
                </p:nvSpPr>
                <p:spPr bwMode="auto">
                  <a:xfrm>
                    <a:off x="2941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4" name="Arc 565" descr="50%"/>
                  <p:cNvSpPr>
                    <a:spLocks/>
                  </p:cNvSpPr>
                  <p:nvPr/>
                </p:nvSpPr>
                <p:spPr bwMode="auto">
                  <a:xfrm>
                    <a:off x="2937" y="3226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5" name="Arc 566" descr="50%"/>
                  <p:cNvSpPr>
                    <a:spLocks/>
                  </p:cNvSpPr>
                  <p:nvPr/>
                </p:nvSpPr>
                <p:spPr bwMode="auto">
                  <a:xfrm>
                    <a:off x="2944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6" name="Arc 567" descr="50%"/>
                  <p:cNvSpPr>
                    <a:spLocks/>
                  </p:cNvSpPr>
                  <p:nvPr/>
                </p:nvSpPr>
                <p:spPr bwMode="auto">
                  <a:xfrm>
                    <a:off x="2948" y="3226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7" name="Arc 568" descr="50%"/>
                  <p:cNvSpPr>
                    <a:spLocks/>
                  </p:cNvSpPr>
                  <p:nvPr/>
                </p:nvSpPr>
                <p:spPr bwMode="auto">
                  <a:xfrm>
                    <a:off x="2954" y="3226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889" name="Freeform 569" descr="50%"/>
                <p:cNvSpPr>
                  <a:spLocks/>
                </p:cNvSpPr>
                <p:nvPr/>
              </p:nvSpPr>
              <p:spPr bwMode="auto">
                <a:xfrm>
                  <a:off x="2893" y="3154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28" name="Group 570"/>
                <p:cNvGrpSpPr>
                  <a:grpSpLocks/>
                </p:cNvGrpSpPr>
                <p:nvPr/>
              </p:nvGrpSpPr>
              <p:grpSpPr bwMode="auto">
                <a:xfrm>
                  <a:off x="2957" y="3228"/>
                  <a:ext cx="47" cy="37"/>
                  <a:chOff x="2957" y="3228"/>
                  <a:chExt cx="47" cy="37"/>
                </a:xfrm>
              </p:grpSpPr>
              <p:sp>
                <p:nvSpPr>
                  <p:cNvPr id="31891" name="Freeform 571" descr="50%"/>
                  <p:cNvSpPr>
                    <a:spLocks/>
                  </p:cNvSpPr>
                  <p:nvPr/>
                </p:nvSpPr>
                <p:spPr bwMode="auto">
                  <a:xfrm>
                    <a:off x="2957" y="3234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92" name="Freeform 572" descr="50%"/>
                  <p:cNvSpPr>
                    <a:spLocks/>
                  </p:cNvSpPr>
                  <p:nvPr/>
                </p:nvSpPr>
                <p:spPr bwMode="auto">
                  <a:xfrm>
                    <a:off x="2958" y="3228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130" name="Group 573"/>
              <p:cNvGrpSpPr>
                <a:grpSpLocks/>
              </p:cNvGrpSpPr>
              <p:nvPr/>
            </p:nvGrpSpPr>
            <p:grpSpPr bwMode="auto">
              <a:xfrm>
                <a:off x="2893" y="3248"/>
                <a:ext cx="321" cy="113"/>
                <a:chOff x="2893" y="3248"/>
                <a:chExt cx="321" cy="113"/>
              </a:xfrm>
            </p:grpSpPr>
            <p:sp>
              <p:nvSpPr>
                <p:cNvPr id="31870" name="Freeform 574" descr="50%"/>
                <p:cNvSpPr>
                  <a:spLocks/>
                </p:cNvSpPr>
                <p:nvPr/>
              </p:nvSpPr>
              <p:spPr bwMode="auto">
                <a:xfrm>
                  <a:off x="2974" y="3321"/>
                  <a:ext cx="38" cy="31"/>
                </a:xfrm>
                <a:custGeom>
                  <a:avLst/>
                  <a:gdLst>
                    <a:gd name="T0" fmla="*/ 0 w 38"/>
                    <a:gd name="T1" fmla="*/ 0 h 31"/>
                    <a:gd name="T2" fmla="*/ 1 w 38"/>
                    <a:gd name="T3" fmla="*/ 3 h 31"/>
                    <a:gd name="T4" fmla="*/ 3 w 38"/>
                    <a:gd name="T5" fmla="*/ 6 h 31"/>
                    <a:gd name="T6" fmla="*/ 5 w 38"/>
                    <a:gd name="T7" fmla="*/ 9 h 31"/>
                    <a:gd name="T8" fmla="*/ 7 w 38"/>
                    <a:gd name="T9" fmla="*/ 12 h 31"/>
                    <a:gd name="T10" fmla="*/ 10 w 38"/>
                    <a:gd name="T11" fmla="*/ 15 h 31"/>
                    <a:gd name="T12" fmla="*/ 13 w 38"/>
                    <a:gd name="T13" fmla="*/ 19 h 31"/>
                    <a:gd name="T14" fmla="*/ 15 w 38"/>
                    <a:gd name="T15" fmla="*/ 21 h 31"/>
                    <a:gd name="T16" fmla="*/ 18 w 38"/>
                    <a:gd name="T17" fmla="*/ 23 h 31"/>
                    <a:gd name="T18" fmla="*/ 21 w 38"/>
                    <a:gd name="T19" fmla="*/ 25 h 31"/>
                    <a:gd name="T20" fmla="*/ 24 w 38"/>
                    <a:gd name="T21" fmla="*/ 27 h 31"/>
                    <a:gd name="T22" fmla="*/ 26 w 38"/>
                    <a:gd name="T23" fmla="*/ 28 h 31"/>
                    <a:gd name="T24" fmla="*/ 29 w 38"/>
                    <a:gd name="T25" fmla="*/ 29 h 31"/>
                    <a:gd name="T26" fmla="*/ 33 w 38"/>
                    <a:gd name="T27" fmla="*/ 30 h 31"/>
                    <a:gd name="T28" fmla="*/ 36 w 38"/>
                    <a:gd name="T29" fmla="*/ 30 h 31"/>
                    <a:gd name="T30" fmla="*/ 37 w 38"/>
                    <a:gd name="T31" fmla="*/ 29 h 31"/>
                    <a:gd name="T32" fmla="*/ 35 w 38"/>
                    <a:gd name="T33" fmla="*/ 27 h 31"/>
                    <a:gd name="T34" fmla="*/ 33 w 38"/>
                    <a:gd name="T35" fmla="*/ 25 h 31"/>
                    <a:gd name="T36" fmla="*/ 31 w 38"/>
                    <a:gd name="T37" fmla="*/ 22 h 31"/>
                    <a:gd name="T38" fmla="*/ 29 w 38"/>
                    <a:gd name="T39" fmla="*/ 19 h 31"/>
                    <a:gd name="T40" fmla="*/ 27 w 38"/>
                    <a:gd name="T41" fmla="*/ 16 h 31"/>
                    <a:gd name="T42" fmla="*/ 26 w 38"/>
                    <a:gd name="T43" fmla="*/ 13 h 31"/>
                    <a:gd name="T44" fmla="*/ 25 w 38"/>
                    <a:gd name="T45" fmla="*/ 11 h 31"/>
                    <a:gd name="T46" fmla="*/ 24 w 38"/>
                    <a:gd name="T47" fmla="*/ 6 h 31"/>
                    <a:gd name="T48" fmla="*/ 24 w 38"/>
                    <a:gd name="T49" fmla="*/ 3 h 31"/>
                    <a:gd name="T50" fmla="*/ 24 w 38"/>
                    <a:gd name="T51" fmla="*/ 1 h 31"/>
                    <a:gd name="T52" fmla="*/ 0 w 38"/>
                    <a:gd name="T53" fmla="*/ 0 h 3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8"/>
                    <a:gd name="T82" fmla="*/ 0 h 31"/>
                    <a:gd name="T83" fmla="*/ 38 w 38"/>
                    <a:gd name="T84" fmla="*/ 31 h 31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8" h="31">
                      <a:moveTo>
                        <a:pt x="0" y="0"/>
                      </a:move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5" y="9"/>
                      </a:lnTo>
                      <a:lnTo>
                        <a:pt x="7" y="12"/>
                      </a:lnTo>
                      <a:lnTo>
                        <a:pt x="10" y="15"/>
                      </a:lnTo>
                      <a:lnTo>
                        <a:pt x="13" y="19"/>
                      </a:lnTo>
                      <a:lnTo>
                        <a:pt x="15" y="21"/>
                      </a:lnTo>
                      <a:lnTo>
                        <a:pt x="18" y="23"/>
                      </a:lnTo>
                      <a:lnTo>
                        <a:pt x="21" y="25"/>
                      </a:lnTo>
                      <a:lnTo>
                        <a:pt x="24" y="27"/>
                      </a:lnTo>
                      <a:lnTo>
                        <a:pt x="26" y="28"/>
                      </a:lnTo>
                      <a:lnTo>
                        <a:pt x="29" y="29"/>
                      </a:lnTo>
                      <a:lnTo>
                        <a:pt x="33" y="30"/>
                      </a:lnTo>
                      <a:lnTo>
                        <a:pt x="36" y="30"/>
                      </a:lnTo>
                      <a:lnTo>
                        <a:pt x="37" y="29"/>
                      </a:lnTo>
                      <a:lnTo>
                        <a:pt x="35" y="27"/>
                      </a:lnTo>
                      <a:lnTo>
                        <a:pt x="33" y="25"/>
                      </a:lnTo>
                      <a:lnTo>
                        <a:pt x="31" y="22"/>
                      </a:lnTo>
                      <a:lnTo>
                        <a:pt x="29" y="19"/>
                      </a:lnTo>
                      <a:lnTo>
                        <a:pt x="27" y="16"/>
                      </a:lnTo>
                      <a:lnTo>
                        <a:pt x="26" y="13"/>
                      </a:lnTo>
                      <a:lnTo>
                        <a:pt x="25" y="11"/>
                      </a:lnTo>
                      <a:lnTo>
                        <a:pt x="24" y="6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0" y="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71" name="Freeform 575" descr="50%"/>
                <p:cNvSpPr>
                  <a:spLocks/>
                </p:cNvSpPr>
                <p:nvPr/>
              </p:nvSpPr>
              <p:spPr bwMode="auto">
                <a:xfrm>
                  <a:off x="2893" y="3248"/>
                  <a:ext cx="321" cy="98"/>
                </a:xfrm>
                <a:custGeom>
                  <a:avLst/>
                  <a:gdLst>
                    <a:gd name="T0" fmla="*/ 3 w 321"/>
                    <a:gd name="T1" fmla="*/ 58 h 98"/>
                    <a:gd name="T2" fmla="*/ 13 w 321"/>
                    <a:gd name="T3" fmla="*/ 54 h 98"/>
                    <a:gd name="T4" fmla="*/ 28 w 321"/>
                    <a:gd name="T5" fmla="*/ 49 h 98"/>
                    <a:gd name="T6" fmla="*/ 43 w 321"/>
                    <a:gd name="T7" fmla="*/ 46 h 98"/>
                    <a:gd name="T8" fmla="*/ 59 w 321"/>
                    <a:gd name="T9" fmla="*/ 43 h 98"/>
                    <a:gd name="T10" fmla="*/ 75 w 321"/>
                    <a:gd name="T11" fmla="*/ 40 h 98"/>
                    <a:gd name="T12" fmla="*/ 88 w 321"/>
                    <a:gd name="T13" fmla="*/ 37 h 98"/>
                    <a:gd name="T14" fmla="*/ 95 w 321"/>
                    <a:gd name="T15" fmla="*/ 33 h 98"/>
                    <a:gd name="T16" fmla="*/ 103 w 321"/>
                    <a:gd name="T17" fmla="*/ 25 h 98"/>
                    <a:gd name="T18" fmla="*/ 114 w 321"/>
                    <a:gd name="T19" fmla="*/ 14 h 98"/>
                    <a:gd name="T20" fmla="*/ 125 w 321"/>
                    <a:gd name="T21" fmla="*/ 4 h 98"/>
                    <a:gd name="T22" fmla="*/ 133 w 321"/>
                    <a:gd name="T23" fmla="*/ 12 h 98"/>
                    <a:gd name="T24" fmla="*/ 137 w 321"/>
                    <a:gd name="T25" fmla="*/ 29 h 98"/>
                    <a:gd name="T26" fmla="*/ 140 w 321"/>
                    <a:gd name="T27" fmla="*/ 36 h 98"/>
                    <a:gd name="T28" fmla="*/ 159 w 321"/>
                    <a:gd name="T29" fmla="*/ 39 h 98"/>
                    <a:gd name="T30" fmla="*/ 177 w 321"/>
                    <a:gd name="T31" fmla="*/ 43 h 98"/>
                    <a:gd name="T32" fmla="*/ 191 w 321"/>
                    <a:gd name="T33" fmla="*/ 43 h 98"/>
                    <a:gd name="T34" fmla="*/ 206 w 321"/>
                    <a:gd name="T35" fmla="*/ 39 h 98"/>
                    <a:gd name="T36" fmla="*/ 218 w 321"/>
                    <a:gd name="T37" fmla="*/ 48 h 98"/>
                    <a:gd name="T38" fmla="*/ 229 w 321"/>
                    <a:gd name="T39" fmla="*/ 51 h 98"/>
                    <a:gd name="T40" fmla="*/ 243 w 321"/>
                    <a:gd name="T41" fmla="*/ 51 h 98"/>
                    <a:gd name="T42" fmla="*/ 258 w 321"/>
                    <a:gd name="T43" fmla="*/ 45 h 98"/>
                    <a:gd name="T44" fmla="*/ 275 w 321"/>
                    <a:gd name="T45" fmla="*/ 31 h 98"/>
                    <a:gd name="T46" fmla="*/ 294 w 321"/>
                    <a:gd name="T47" fmla="*/ 14 h 98"/>
                    <a:gd name="T48" fmla="*/ 314 w 321"/>
                    <a:gd name="T49" fmla="*/ 8 h 98"/>
                    <a:gd name="T50" fmla="*/ 314 w 321"/>
                    <a:gd name="T51" fmla="*/ 13 h 98"/>
                    <a:gd name="T52" fmla="*/ 305 w 321"/>
                    <a:gd name="T53" fmla="*/ 25 h 98"/>
                    <a:gd name="T54" fmla="*/ 294 w 321"/>
                    <a:gd name="T55" fmla="*/ 37 h 98"/>
                    <a:gd name="T56" fmla="*/ 287 w 321"/>
                    <a:gd name="T57" fmla="*/ 48 h 98"/>
                    <a:gd name="T58" fmla="*/ 287 w 321"/>
                    <a:gd name="T59" fmla="*/ 60 h 98"/>
                    <a:gd name="T60" fmla="*/ 295 w 321"/>
                    <a:gd name="T61" fmla="*/ 73 h 98"/>
                    <a:gd name="T62" fmla="*/ 305 w 321"/>
                    <a:gd name="T63" fmla="*/ 82 h 98"/>
                    <a:gd name="T64" fmla="*/ 313 w 321"/>
                    <a:gd name="T65" fmla="*/ 89 h 98"/>
                    <a:gd name="T66" fmla="*/ 314 w 321"/>
                    <a:gd name="T67" fmla="*/ 93 h 98"/>
                    <a:gd name="T68" fmla="*/ 302 w 321"/>
                    <a:gd name="T69" fmla="*/ 93 h 98"/>
                    <a:gd name="T70" fmla="*/ 291 w 321"/>
                    <a:gd name="T71" fmla="*/ 90 h 98"/>
                    <a:gd name="T72" fmla="*/ 281 w 321"/>
                    <a:gd name="T73" fmla="*/ 85 h 98"/>
                    <a:gd name="T74" fmla="*/ 264 w 321"/>
                    <a:gd name="T75" fmla="*/ 74 h 98"/>
                    <a:gd name="T76" fmla="*/ 243 w 321"/>
                    <a:gd name="T77" fmla="*/ 72 h 98"/>
                    <a:gd name="T78" fmla="*/ 218 w 321"/>
                    <a:gd name="T79" fmla="*/ 75 h 98"/>
                    <a:gd name="T80" fmla="*/ 202 w 321"/>
                    <a:gd name="T81" fmla="*/ 82 h 98"/>
                    <a:gd name="T82" fmla="*/ 197 w 321"/>
                    <a:gd name="T83" fmla="*/ 89 h 98"/>
                    <a:gd name="T84" fmla="*/ 175 w 321"/>
                    <a:gd name="T85" fmla="*/ 88 h 98"/>
                    <a:gd name="T86" fmla="*/ 156 w 321"/>
                    <a:gd name="T87" fmla="*/ 94 h 98"/>
                    <a:gd name="T88" fmla="*/ 86 w 321"/>
                    <a:gd name="T89" fmla="*/ 97 h 98"/>
                    <a:gd name="T90" fmla="*/ 46 w 321"/>
                    <a:gd name="T91" fmla="*/ 93 h 98"/>
                    <a:gd name="T92" fmla="*/ 11 w 321"/>
                    <a:gd name="T93" fmla="*/ 81 h 98"/>
                    <a:gd name="T94" fmla="*/ 11 w 321"/>
                    <a:gd name="T95" fmla="*/ 74 h 98"/>
                    <a:gd name="T96" fmla="*/ 3 w 321"/>
                    <a:gd name="T97" fmla="*/ 67 h 98"/>
                    <a:gd name="T98" fmla="*/ 0 w 321"/>
                    <a:gd name="T99" fmla="*/ 62 h 9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1"/>
                    <a:gd name="T151" fmla="*/ 0 h 98"/>
                    <a:gd name="T152" fmla="*/ 321 w 321"/>
                    <a:gd name="T153" fmla="*/ 98 h 98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1" h="98">
                      <a:moveTo>
                        <a:pt x="0" y="60"/>
                      </a:moveTo>
                      <a:lnTo>
                        <a:pt x="1" y="59"/>
                      </a:lnTo>
                      <a:lnTo>
                        <a:pt x="3" y="58"/>
                      </a:lnTo>
                      <a:lnTo>
                        <a:pt x="7" y="56"/>
                      </a:lnTo>
                      <a:lnTo>
                        <a:pt x="10" y="55"/>
                      </a:lnTo>
                      <a:lnTo>
                        <a:pt x="13" y="54"/>
                      </a:lnTo>
                      <a:lnTo>
                        <a:pt x="18" y="52"/>
                      </a:lnTo>
                      <a:lnTo>
                        <a:pt x="23" y="51"/>
                      </a:lnTo>
                      <a:lnTo>
                        <a:pt x="28" y="49"/>
                      </a:lnTo>
                      <a:lnTo>
                        <a:pt x="32" y="48"/>
                      </a:lnTo>
                      <a:lnTo>
                        <a:pt x="38" y="47"/>
                      </a:lnTo>
                      <a:lnTo>
                        <a:pt x="43" y="46"/>
                      </a:lnTo>
                      <a:lnTo>
                        <a:pt x="49" y="45"/>
                      </a:lnTo>
                      <a:lnTo>
                        <a:pt x="54" y="44"/>
                      </a:lnTo>
                      <a:lnTo>
                        <a:pt x="59" y="43"/>
                      </a:lnTo>
                      <a:lnTo>
                        <a:pt x="63" y="42"/>
                      </a:lnTo>
                      <a:lnTo>
                        <a:pt x="69" y="41"/>
                      </a:lnTo>
                      <a:lnTo>
                        <a:pt x="75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8" y="37"/>
                      </a:lnTo>
                      <a:lnTo>
                        <a:pt x="91" y="36"/>
                      </a:lnTo>
                      <a:lnTo>
                        <a:pt x="93" y="34"/>
                      </a:lnTo>
                      <a:lnTo>
                        <a:pt x="95" y="33"/>
                      </a:lnTo>
                      <a:lnTo>
                        <a:pt x="97" y="31"/>
                      </a:lnTo>
                      <a:lnTo>
                        <a:pt x="100" y="28"/>
                      </a:lnTo>
                      <a:lnTo>
                        <a:pt x="103" y="25"/>
                      </a:lnTo>
                      <a:lnTo>
                        <a:pt x="106" y="21"/>
                      </a:lnTo>
                      <a:lnTo>
                        <a:pt x="110" y="18"/>
                      </a:lnTo>
                      <a:lnTo>
                        <a:pt x="114" y="14"/>
                      </a:lnTo>
                      <a:lnTo>
                        <a:pt x="117" y="10"/>
                      </a:lnTo>
                      <a:lnTo>
                        <a:pt x="121" y="7"/>
                      </a:lnTo>
                      <a:lnTo>
                        <a:pt x="125" y="4"/>
                      </a:lnTo>
                      <a:lnTo>
                        <a:pt x="130" y="0"/>
                      </a:lnTo>
                      <a:lnTo>
                        <a:pt x="131" y="7"/>
                      </a:lnTo>
                      <a:lnTo>
                        <a:pt x="133" y="12"/>
                      </a:lnTo>
                      <a:lnTo>
                        <a:pt x="135" y="18"/>
                      </a:lnTo>
                      <a:lnTo>
                        <a:pt x="136" y="24"/>
                      </a:lnTo>
                      <a:lnTo>
                        <a:pt x="137" y="29"/>
                      </a:lnTo>
                      <a:lnTo>
                        <a:pt x="137" y="32"/>
                      </a:lnTo>
                      <a:lnTo>
                        <a:pt x="135" y="35"/>
                      </a:lnTo>
                      <a:lnTo>
                        <a:pt x="140" y="36"/>
                      </a:lnTo>
                      <a:lnTo>
                        <a:pt x="145" y="37"/>
                      </a:lnTo>
                      <a:lnTo>
                        <a:pt x="152" y="38"/>
                      </a:lnTo>
                      <a:lnTo>
                        <a:pt x="159" y="39"/>
                      </a:lnTo>
                      <a:lnTo>
                        <a:pt x="166" y="41"/>
                      </a:lnTo>
                      <a:lnTo>
                        <a:pt x="171" y="42"/>
                      </a:lnTo>
                      <a:lnTo>
                        <a:pt x="177" y="43"/>
                      </a:lnTo>
                      <a:lnTo>
                        <a:pt x="183" y="43"/>
                      </a:lnTo>
                      <a:lnTo>
                        <a:pt x="188" y="44"/>
                      </a:lnTo>
                      <a:lnTo>
                        <a:pt x="191" y="43"/>
                      </a:lnTo>
                      <a:lnTo>
                        <a:pt x="195" y="41"/>
                      </a:lnTo>
                      <a:lnTo>
                        <a:pt x="198" y="38"/>
                      </a:lnTo>
                      <a:lnTo>
                        <a:pt x="206" y="39"/>
                      </a:lnTo>
                      <a:lnTo>
                        <a:pt x="215" y="42"/>
                      </a:lnTo>
                      <a:lnTo>
                        <a:pt x="222" y="43"/>
                      </a:lnTo>
                      <a:lnTo>
                        <a:pt x="218" y="48"/>
                      </a:lnTo>
                      <a:lnTo>
                        <a:pt x="220" y="49"/>
                      </a:lnTo>
                      <a:lnTo>
                        <a:pt x="225" y="50"/>
                      </a:lnTo>
                      <a:lnTo>
                        <a:pt x="229" y="51"/>
                      </a:lnTo>
                      <a:lnTo>
                        <a:pt x="234" y="52"/>
                      </a:lnTo>
                      <a:lnTo>
                        <a:pt x="238" y="51"/>
                      </a:lnTo>
                      <a:lnTo>
                        <a:pt x="243" y="51"/>
                      </a:lnTo>
                      <a:lnTo>
                        <a:pt x="248" y="50"/>
                      </a:lnTo>
                      <a:lnTo>
                        <a:pt x="253" y="48"/>
                      </a:lnTo>
                      <a:lnTo>
                        <a:pt x="258" y="45"/>
                      </a:lnTo>
                      <a:lnTo>
                        <a:pt x="264" y="41"/>
                      </a:lnTo>
                      <a:lnTo>
                        <a:pt x="269" y="37"/>
                      </a:lnTo>
                      <a:lnTo>
                        <a:pt x="275" y="31"/>
                      </a:lnTo>
                      <a:lnTo>
                        <a:pt x="281" y="24"/>
                      </a:lnTo>
                      <a:lnTo>
                        <a:pt x="288" y="19"/>
                      </a:lnTo>
                      <a:lnTo>
                        <a:pt x="294" y="14"/>
                      </a:lnTo>
                      <a:lnTo>
                        <a:pt x="300" y="11"/>
                      </a:lnTo>
                      <a:lnTo>
                        <a:pt x="306" y="9"/>
                      </a:lnTo>
                      <a:lnTo>
                        <a:pt x="314" y="8"/>
                      </a:lnTo>
                      <a:lnTo>
                        <a:pt x="320" y="8"/>
                      </a:lnTo>
                      <a:lnTo>
                        <a:pt x="317" y="11"/>
                      </a:lnTo>
                      <a:lnTo>
                        <a:pt x="314" y="13"/>
                      </a:lnTo>
                      <a:lnTo>
                        <a:pt x="313" y="15"/>
                      </a:lnTo>
                      <a:lnTo>
                        <a:pt x="309" y="22"/>
                      </a:lnTo>
                      <a:lnTo>
                        <a:pt x="305" y="25"/>
                      </a:lnTo>
                      <a:lnTo>
                        <a:pt x="301" y="28"/>
                      </a:lnTo>
                      <a:lnTo>
                        <a:pt x="297" y="33"/>
                      </a:lnTo>
                      <a:lnTo>
                        <a:pt x="294" y="37"/>
                      </a:lnTo>
                      <a:lnTo>
                        <a:pt x="292" y="41"/>
                      </a:lnTo>
                      <a:lnTo>
                        <a:pt x="289" y="45"/>
                      </a:lnTo>
                      <a:lnTo>
                        <a:pt x="287" y="48"/>
                      </a:lnTo>
                      <a:lnTo>
                        <a:pt x="286" y="52"/>
                      </a:lnTo>
                      <a:lnTo>
                        <a:pt x="286" y="56"/>
                      </a:lnTo>
                      <a:lnTo>
                        <a:pt x="287" y="60"/>
                      </a:lnTo>
                      <a:lnTo>
                        <a:pt x="289" y="65"/>
                      </a:lnTo>
                      <a:lnTo>
                        <a:pt x="292" y="69"/>
                      </a:lnTo>
                      <a:lnTo>
                        <a:pt x="295" y="73"/>
                      </a:lnTo>
                      <a:lnTo>
                        <a:pt x="298" y="76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9" y="85"/>
                      </a:lnTo>
                      <a:lnTo>
                        <a:pt x="311" y="87"/>
                      </a:lnTo>
                      <a:lnTo>
                        <a:pt x="313" y="89"/>
                      </a:lnTo>
                      <a:lnTo>
                        <a:pt x="316" y="91"/>
                      </a:lnTo>
                      <a:lnTo>
                        <a:pt x="317" y="93"/>
                      </a:lnTo>
                      <a:lnTo>
                        <a:pt x="314" y="93"/>
                      </a:lnTo>
                      <a:lnTo>
                        <a:pt x="309" y="93"/>
                      </a:lnTo>
                      <a:lnTo>
                        <a:pt x="305" y="93"/>
                      </a:lnTo>
                      <a:lnTo>
                        <a:pt x="302" y="93"/>
                      </a:lnTo>
                      <a:lnTo>
                        <a:pt x="297" y="92"/>
                      </a:lnTo>
                      <a:lnTo>
                        <a:pt x="294" y="91"/>
                      </a:lnTo>
                      <a:lnTo>
                        <a:pt x="291" y="90"/>
                      </a:lnTo>
                      <a:lnTo>
                        <a:pt x="288" y="88"/>
                      </a:lnTo>
                      <a:lnTo>
                        <a:pt x="284" y="87"/>
                      </a:lnTo>
                      <a:lnTo>
                        <a:pt x="281" y="85"/>
                      </a:lnTo>
                      <a:lnTo>
                        <a:pt x="274" y="80"/>
                      </a:lnTo>
                      <a:lnTo>
                        <a:pt x="270" y="77"/>
                      </a:lnTo>
                      <a:lnTo>
                        <a:pt x="264" y="74"/>
                      </a:lnTo>
                      <a:lnTo>
                        <a:pt x="258" y="73"/>
                      </a:lnTo>
                      <a:lnTo>
                        <a:pt x="252" y="73"/>
                      </a:lnTo>
                      <a:lnTo>
                        <a:pt x="243" y="72"/>
                      </a:lnTo>
                      <a:lnTo>
                        <a:pt x="235" y="73"/>
                      </a:lnTo>
                      <a:lnTo>
                        <a:pt x="227" y="74"/>
                      </a:lnTo>
                      <a:lnTo>
                        <a:pt x="218" y="75"/>
                      </a:lnTo>
                      <a:lnTo>
                        <a:pt x="209" y="77"/>
                      </a:lnTo>
                      <a:lnTo>
                        <a:pt x="203" y="80"/>
                      </a:lnTo>
                      <a:lnTo>
                        <a:pt x="202" y="82"/>
                      </a:lnTo>
                      <a:lnTo>
                        <a:pt x="203" y="83"/>
                      </a:lnTo>
                      <a:lnTo>
                        <a:pt x="208" y="86"/>
                      </a:lnTo>
                      <a:lnTo>
                        <a:pt x="197" y="89"/>
                      </a:lnTo>
                      <a:lnTo>
                        <a:pt x="182" y="93"/>
                      </a:lnTo>
                      <a:lnTo>
                        <a:pt x="179" y="90"/>
                      </a:lnTo>
                      <a:lnTo>
                        <a:pt x="175" y="88"/>
                      </a:lnTo>
                      <a:lnTo>
                        <a:pt x="171" y="87"/>
                      </a:lnTo>
                      <a:lnTo>
                        <a:pt x="164" y="87"/>
                      </a:lnTo>
                      <a:lnTo>
                        <a:pt x="156" y="94"/>
                      </a:lnTo>
                      <a:lnTo>
                        <a:pt x="149" y="89"/>
                      </a:lnTo>
                      <a:lnTo>
                        <a:pt x="97" y="96"/>
                      </a:lnTo>
                      <a:lnTo>
                        <a:pt x="86" y="97"/>
                      </a:lnTo>
                      <a:lnTo>
                        <a:pt x="77" y="96"/>
                      </a:lnTo>
                      <a:lnTo>
                        <a:pt x="66" y="95"/>
                      </a:lnTo>
                      <a:lnTo>
                        <a:pt x="46" y="93"/>
                      </a:lnTo>
                      <a:lnTo>
                        <a:pt x="28" y="88"/>
                      </a:lnTo>
                      <a:lnTo>
                        <a:pt x="18" y="84"/>
                      </a:lnTo>
                      <a:lnTo>
                        <a:pt x="11" y="81"/>
                      </a:lnTo>
                      <a:lnTo>
                        <a:pt x="18" y="79"/>
                      </a:lnTo>
                      <a:lnTo>
                        <a:pt x="14" y="76"/>
                      </a:lnTo>
                      <a:lnTo>
                        <a:pt x="11" y="74"/>
                      </a:lnTo>
                      <a:lnTo>
                        <a:pt x="6" y="70"/>
                      </a:lnTo>
                      <a:lnTo>
                        <a:pt x="5" y="69"/>
                      </a:lnTo>
                      <a:lnTo>
                        <a:pt x="3" y="67"/>
                      </a:lnTo>
                      <a:lnTo>
                        <a:pt x="2" y="66"/>
                      </a:lnTo>
                      <a:lnTo>
                        <a:pt x="1" y="63"/>
                      </a:lnTo>
                      <a:lnTo>
                        <a:pt x="0" y="62"/>
                      </a:lnTo>
                      <a:lnTo>
                        <a:pt x="0" y="60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42" name="Group 576"/>
                <p:cNvGrpSpPr>
                  <a:grpSpLocks/>
                </p:cNvGrpSpPr>
                <p:nvPr/>
              </p:nvGrpSpPr>
              <p:grpSpPr bwMode="auto">
                <a:xfrm>
                  <a:off x="2920" y="3310"/>
                  <a:ext cx="2" cy="3"/>
                  <a:chOff x="2920" y="3310"/>
                  <a:chExt cx="2" cy="3"/>
                </a:xfrm>
              </p:grpSpPr>
              <p:sp>
                <p:nvSpPr>
                  <p:cNvPr id="31883" name="Oval 577" descr="50%"/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3310"/>
                    <a:ext cx="2" cy="2"/>
                  </a:xfrm>
                  <a:prstGeom prst="ellipse">
                    <a:avLst/>
                  </a:pr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84" name="Arc 578" descr="50%"/>
                  <p:cNvSpPr>
                    <a:spLocks/>
                  </p:cNvSpPr>
                  <p:nvPr/>
                </p:nvSpPr>
                <p:spPr bwMode="auto">
                  <a:xfrm>
                    <a:off x="2921" y="3311"/>
                    <a:ext cx="1" cy="2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4320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2280" y="11940"/>
                        </a:moveTo>
                      </a:path>
                      <a:path w="43200" h="43200" stroke="0" extrusionOk="0">
                        <a:moveTo>
                          <a:pt x="2280" y="11940"/>
                        </a:move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0" cap="rnd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143" name="Group 579"/>
                <p:cNvGrpSpPr>
                  <a:grpSpLocks/>
                </p:cNvGrpSpPr>
                <p:nvPr/>
              </p:nvGrpSpPr>
              <p:grpSpPr bwMode="auto">
                <a:xfrm>
                  <a:off x="2937" y="3322"/>
                  <a:ext cx="23" cy="4"/>
                  <a:chOff x="2937" y="3322"/>
                  <a:chExt cx="23" cy="4"/>
                </a:xfrm>
              </p:grpSpPr>
              <p:sp>
                <p:nvSpPr>
                  <p:cNvPr id="31878" name="Arc 580" descr="50%"/>
                  <p:cNvSpPr>
                    <a:spLocks/>
                  </p:cNvSpPr>
                  <p:nvPr/>
                </p:nvSpPr>
                <p:spPr bwMode="auto">
                  <a:xfrm>
                    <a:off x="2941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79" name="Arc 581" descr="50%"/>
                  <p:cNvSpPr>
                    <a:spLocks/>
                  </p:cNvSpPr>
                  <p:nvPr/>
                </p:nvSpPr>
                <p:spPr bwMode="auto">
                  <a:xfrm>
                    <a:off x="2937" y="3322"/>
                    <a:ext cx="0" cy="4"/>
                  </a:xfrm>
                  <a:custGeom>
                    <a:avLst/>
                    <a:gdLst>
                      <a:gd name="T0" fmla="*/ 0 w 43200"/>
                      <a:gd name="T1" fmla="*/ 0 h 43200"/>
                      <a:gd name="T2" fmla="*/ 0 w 43200"/>
                      <a:gd name="T3" fmla="*/ 0 h 43200"/>
                      <a:gd name="T4" fmla="*/ 0 w 4320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43200"/>
                      <a:gd name="T11" fmla="*/ 0 w 4320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43200" fill="none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</a:path>
                      <a:path w="43200" h="43200" stroke="0" extrusionOk="0">
                        <a:moveTo>
                          <a:pt x="43200" y="21600"/>
                        </a:moveTo>
                        <a:cubicBezTo>
                          <a:pt x="43200" y="33529"/>
                          <a:pt x="33529" y="43200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3529" y="-1"/>
                          <a:pt x="43199" y="9670"/>
                          <a:pt x="43200" y="21599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80" name="Arc 582" descr="50%"/>
                  <p:cNvSpPr>
                    <a:spLocks/>
                  </p:cNvSpPr>
                  <p:nvPr/>
                </p:nvSpPr>
                <p:spPr bwMode="auto">
                  <a:xfrm>
                    <a:off x="2944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81" name="Arc 583" descr="50%"/>
                  <p:cNvSpPr>
                    <a:spLocks/>
                  </p:cNvSpPr>
                  <p:nvPr/>
                </p:nvSpPr>
                <p:spPr bwMode="auto">
                  <a:xfrm>
                    <a:off x="2948" y="3322"/>
                    <a:ext cx="7" cy="4"/>
                  </a:xfrm>
                  <a:custGeom>
                    <a:avLst/>
                    <a:gdLst>
                      <a:gd name="T0" fmla="*/ 0 w 35950"/>
                      <a:gd name="T1" fmla="*/ 0 h 43200"/>
                      <a:gd name="T2" fmla="*/ 0 w 35950"/>
                      <a:gd name="T3" fmla="*/ 0 h 43200"/>
                      <a:gd name="T4" fmla="*/ 0 w 35950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5950"/>
                      <a:gd name="T10" fmla="*/ 0 h 43200"/>
                      <a:gd name="T11" fmla="*/ 35950 w 35950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5950" h="43200" fill="none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</a:path>
                      <a:path w="35950" h="43200" stroke="0" extrusionOk="0">
                        <a:moveTo>
                          <a:pt x="9664" y="514"/>
                        </a:moveTo>
                        <a:cubicBezTo>
                          <a:pt x="11202" y="172"/>
                          <a:pt x="12773" y="-1"/>
                          <a:pt x="14350" y="0"/>
                        </a:cubicBezTo>
                        <a:cubicBezTo>
                          <a:pt x="26279" y="0"/>
                          <a:pt x="35950" y="9670"/>
                          <a:pt x="35950" y="21600"/>
                        </a:cubicBezTo>
                        <a:cubicBezTo>
                          <a:pt x="35950" y="33529"/>
                          <a:pt x="26279" y="43200"/>
                          <a:pt x="14350" y="43200"/>
                        </a:cubicBezTo>
                        <a:cubicBezTo>
                          <a:pt x="9059" y="43200"/>
                          <a:pt x="3953" y="41258"/>
                          <a:pt x="-1" y="37744"/>
                        </a:cubicBezTo>
                        <a:lnTo>
                          <a:pt x="14350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82" name="Arc 584" descr="50%"/>
                  <p:cNvSpPr>
                    <a:spLocks/>
                  </p:cNvSpPr>
                  <p:nvPr/>
                </p:nvSpPr>
                <p:spPr bwMode="auto">
                  <a:xfrm>
                    <a:off x="2954" y="3322"/>
                    <a:ext cx="6" cy="4"/>
                  </a:xfrm>
                  <a:custGeom>
                    <a:avLst/>
                    <a:gdLst>
                      <a:gd name="T0" fmla="*/ 0 w 30373"/>
                      <a:gd name="T1" fmla="*/ 0 h 43200"/>
                      <a:gd name="T2" fmla="*/ 0 w 30373"/>
                      <a:gd name="T3" fmla="*/ 0 h 43200"/>
                      <a:gd name="T4" fmla="*/ 0 w 30373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0373"/>
                      <a:gd name="T10" fmla="*/ 0 h 43200"/>
                      <a:gd name="T11" fmla="*/ 30373 w 30373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373" h="43200" fill="none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</a:path>
                      <a:path w="30373" h="43200" stroke="0" extrusionOk="0">
                        <a:moveTo>
                          <a:pt x="4087" y="514"/>
                        </a:moveTo>
                        <a:cubicBezTo>
                          <a:pt x="5625" y="172"/>
                          <a:pt x="7196" y="-1"/>
                          <a:pt x="8773" y="0"/>
                        </a:cubicBezTo>
                        <a:cubicBezTo>
                          <a:pt x="20702" y="0"/>
                          <a:pt x="30373" y="9670"/>
                          <a:pt x="30373" y="21600"/>
                        </a:cubicBezTo>
                        <a:cubicBezTo>
                          <a:pt x="30373" y="33529"/>
                          <a:pt x="20702" y="43200"/>
                          <a:pt x="8773" y="43200"/>
                        </a:cubicBezTo>
                        <a:cubicBezTo>
                          <a:pt x="5750" y="43200"/>
                          <a:pt x="2761" y="42565"/>
                          <a:pt x="-1" y="41338"/>
                        </a:cubicBezTo>
                        <a:lnTo>
                          <a:pt x="8773" y="21600"/>
                        </a:lnTo>
                        <a:close/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874" name="Freeform 585" descr="50%"/>
                <p:cNvSpPr>
                  <a:spLocks/>
                </p:cNvSpPr>
                <p:nvPr/>
              </p:nvSpPr>
              <p:spPr bwMode="auto">
                <a:xfrm>
                  <a:off x="2893" y="3250"/>
                  <a:ext cx="312" cy="58"/>
                </a:xfrm>
                <a:custGeom>
                  <a:avLst/>
                  <a:gdLst>
                    <a:gd name="T0" fmla="*/ 7 w 312"/>
                    <a:gd name="T1" fmla="*/ 48 h 58"/>
                    <a:gd name="T2" fmla="*/ 21 w 312"/>
                    <a:gd name="T3" fmla="*/ 44 h 58"/>
                    <a:gd name="T4" fmla="*/ 42 w 312"/>
                    <a:gd name="T5" fmla="*/ 39 h 58"/>
                    <a:gd name="T6" fmla="*/ 63 w 312"/>
                    <a:gd name="T7" fmla="*/ 36 h 58"/>
                    <a:gd name="T8" fmla="*/ 83 w 312"/>
                    <a:gd name="T9" fmla="*/ 32 h 58"/>
                    <a:gd name="T10" fmla="*/ 94 w 312"/>
                    <a:gd name="T11" fmla="*/ 27 h 58"/>
                    <a:gd name="T12" fmla="*/ 104 w 312"/>
                    <a:gd name="T13" fmla="*/ 18 h 58"/>
                    <a:gd name="T14" fmla="*/ 119 w 312"/>
                    <a:gd name="T15" fmla="*/ 5 h 58"/>
                    <a:gd name="T16" fmla="*/ 130 w 312"/>
                    <a:gd name="T17" fmla="*/ 10 h 58"/>
                    <a:gd name="T18" fmla="*/ 134 w 312"/>
                    <a:gd name="T19" fmla="*/ 25 h 58"/>
                    <a:gd name="T20" fmla="*/ 142 w 312"/>
                    <a:gd name="T21" fmla="*/ 31 h 58"/>
                    <a:gd name="T22" fmla="*/ 168 w 312"/>
                    <a:gd name="T23" fmla="*/ 35 h 58"/>
                    <a:gd name="T24" fmla="*/ 187 w 312"/>
                    <a:gd name="T25" fmla="*/ 36 h 58"/>
                    <a:gd name="T26" fmla="*/ 210 w 312"/>
                    <a:gd name="T27" fmla="*/ 35 h 58"/>
                    <a:gd name="T28" fmla="*/ 219 w 312"/>
                    <a:gd name="T29" fmla="*/ 43 h 58"/>
                    <a:gd name="T30" fmla="*/ 238 w 312"/>
                    <a:gd name="T31" fmla="*/ 44 h 58"/>
                    <a:gd name="T32" fmla="*/ 258 w 312"/>
                    <a:gd name="T33" fmla="*/ 34 h 58"/>
                    <a:gd name="T34" fmla="*/ 275 w 312"/>
                    <a:gd name="T35" fmla="*/ 20 h 58"/>
                    <a:gd name="T36" fmla="*/ 288 w 312"/>
                    <a:gd name="T37" fmla="*/ 11 h 58"/>
                    <a:gd name="T38" fmla="*/ 299 w 312"/>
                    <a:gd name="T39" fmla="*/ 6 h 58"/>
                    <a:gd name="T40" fmla="*/ 309 w 312"/>
                    <a:gd name="T41" fmla="*/ 8 h 58"/>
                    <a:gd name="T42" fmla="*/ 301 w 312"/>
                    <a:gd name="T43" fmla="*/ 18 h 58"/>
                    <a:gd name="T44" fmla="*/ 291 w 312"/>
                    <a:gd name="T45" fmla="*/ 26 h 58"/>
                    <a:gd name="T46" fmla="*/ 285 w 312"/>
                    <a:gd name="T47" fmla="*/ 34 h 58"/>
                    <a:gd name="T48" fmla="*/ 280 w 312"/>
                    <a:gd name="T49" fmla="*/ 40 h 58"/>
                    <a:gd name="T50" fmla="*/ 279 w 312"/>
                    <a:gd name="T51" fmla="*/ 48 h 58"/>
                    <a:gd name="T52" fmla="*/ 270 w 312"/>
                    <a:gd name="T53" fmla="*/ 46 h 58"/>
                    <a:gd name="T54" fmla="*/ 262 w 312"/>
                    <a:gd name="T55" fmla="*/ 49 h 58"/>
                    <a:gd name="T56" fmla="*/ 253 w 312"/>
                    <a:gd name="T57" fmla="*/ 48 h 58"/>
                    <a:gd name="T58" fmla="*/ 243 w 312"/>
                    <a:gd name="T59" fmla="*/ 48 h 58"/>
                    <a:gd name="T60" fmla="*/ 232 w 312"/>
                    <a:gd name="T61" fmla="*/ 47 h 58"/>
                    <a:gd name="T62" fmla="*/ 220 w 312"/>
                    <a:gd name="T63" fmla="*/ 48 h 58"/>
                    <a:gd name="T64" fmla="*/ 208 w 312"/>
                    <a:gd name="T65" fmla="*/ 50 h 58"/>
                    <a:gd name="T66" fmla="*/ 196 w 312"/>
                    <a:gd name="T67" fmla="*/ 50 h 58"/>
                    <a:gd name="T68" fmla="*/ 184 w 312"/>
                    <a:gd name="T69" fmla="*/ 50 h 58"/>
                    <a:gd name="T70" fmla="*/ 174 w 312"/>
                    <a:gd name="T71" fmla="*/ 52 h 58"/>
                    <a:gd name="T72" fmla="*/ 162 w 312"/>
                    <a:gd name="T73" fmla="*/ 54 h 58"/>
                    <a:gd name="T74" fmla="*/ 148 w 312"/>
                    <a:gd name="T75" fmla="*/ 54 h 58"/>
                    <a:gd name="T76" fmla="*/ 136 w 312"/>
                    <a:gd name="T77" fmla="*/ 54 h 58"/>
                    <a:gd name="T78" fmla="*/ 125 w 312"/>
                    <a:gd name="T79" fmla="*/ 53 h 58"/>
                    <a:gd name="T80" fmla="*/ 113 w 312"/>
                    <a:gd name="T81" fmla="*/ 54 h 58"/>
                    <a:gd name="T82" fmla="*/ 104 w 312"/>
                    <a:gd name="T83" fmla="*/ 53 h 58"/>
                    <a:gd name="T84" fmla="*/ 93 w 312"/>
                    <a:gd name="T85" fmla="*/ 54 h 58"/>
                    <a:gd name="T86" fmla="*/ 80 w 312"/>
                    <a:gd name="T87" fmla="*/ 54 h 58"/>
                    <a:gd name="T88" fmla="*/ 64 w 312"/>
                    <a:gd name="T89" fmla="*/ 57 h 58"/>
                    <a:gd name="T90" fmla="*/ 46 w 312"/>
                    <a:gd name="T91" fmla="*/ 57 h 58"/>
                    <a:gd name="T92" fmla="*/ 31 w 312"/>
                    <a:gd name="T93" fmla="*/ 55 h 58"/>
                    <a:gd name="T94" fmla="*/ 17 w 312"/>
                    <a:gd name="T95" fmla="*/ 55 h 58"/>
                    <a:gd name="T96" fmla="*/ 4 w 312"/>
                    <a:gd name="T97" fmla="*/ 53 h 5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12"/>
                    <a:gd name="T148" fmla="*/ 0 h 58"/>
                    <a:gd name="T149" fmla="*/ 312 w 312"/>
                    <a:gd name="T150" fmla="*/ 58 h 5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12" h="58">
                      <a:moveTo>
                        <a:pt x="0" y="52"/>
                      </a:moveTo>
                      <a:lnTo>
                        <a:pt x="2" y="50"/>
                      </a:lnTo>
                      <a:lnTo>
                        <a:pt x="5" y="49"/>
                      </a:lnTo>
                      <a:lnTo>
                        <a:pt x="7" y="48"/>
                      </a:lnTo>
                      <a:lnTo>
                        <a:pt x="10" y="47"/>
                      </a:lnTo>
                      <a:lnTo>
                        <a:pt x="13" y="46"/>
                      </a:lnTo>
                      <a:lnTo>
                        <a:pt x="18" y="45"/>
                      </a:lnTo>
                      <a:lnTo>
                        <a:pt x="21" y="44"/>
                      </a:lnTo>
                      <a:lnTo>
                        <a:pt x="26" y="42"/>
                      </a:lnTo>
                      <a:lnTo>
                        <a:pt x="31" y="41"/>
                      </a:lnTo>
                      <a:lnTo>
                        <a:pt x="37" y="40"/>
                      </a:lnTo>
                      <a:lnTo>
                        <a:pt x="42" y="39"/>
                      </a:lnTo>
                      <a:lnTo>
                        <a:pt x="48" y="39"/>
                      </a:lnTo>
                      <a:lnTo>
                        <a:pt x="53" y="38"/>
                      </a:lnTo>
                      <a:lnTo>
                        <a:pt x="58" y="37"/>
                      </a:lnTo>
                      <a:lnTo>
                        <a:pt x="63" y="36"/>
                      </a:lnTo>
                      <a:lnTo>
                        <a:pt x="67" y="35"/>
                      </a:lnTo>
                      <a:lnTo>
                        <a:pt x="73" y="34"/>
                      </a:lnTo>
                      <a:lnTo>
                        <a:pt x="78" y="33"/>
                      </a:lnTo>
                      <a:lnTo>
                        <a:pt x="83" y="32"/>
                      </a:lnTo>
                      <a:lnTo>
                        <a:pt x="86" y="32"/>
                      </a:lnTo>
                      <a:lnTo>
                        <a:pt x="90" y="30"/>
                      </a:lnTo>
                      <a:lnTo>
                        <a:pt x="92" y="29"/>
                      </a:lnTo>
                      <a:lnTo>
                        <a:pt x="94" y="27"/>
                      </a:lnTo>
                      <a:lnTo>
                        <a:pt x="96" y="25"/>
                      </a:lnTo>
                      <a:lnTo>
                        <a:pt x="98" y="23"/>
                      </a:lnTo>
                      <a:lnTo>
                        <a:pt x="101" y="20"/>
                      </a:lnTo>
                      <a:lnTo>
                        <a:pt x="104" y="18"/>
                      </a:lnTo>
                      <a:lnTo>
                        <a:pt x="107" y="14"/>
                      </a:lnTo>
                      <a:lnTo>
                        <a:pt x="111" y="11"/>
                      </a:lnTo>
                      <a:lnTo>
                        <a:pt x="115" y="8"/>
                      </a:lnTo>
                      <a:lnTo>
                        <a:pt x="119" y="5"/>
                      </a:lnTo>
                      <a:lnTo>
                        <a:pt x="123" y="2"/>
                      </a:lnTo>
                      <a:lnTo>
                        <a:pt x="127" y="0"/>
                      </a:lnTo>
                      <a:lnTo>
                        <a:pt x="128" y="4"/>
                      </a:lnTo>
                      <a:lnTo>
                        <a:pt x="130" y="10"/>
                      </a:lnTo>
                      <a:lnTo>
                        <a:pt x="132" y="15"/>
                      </a:lnTo>
                      <a:lnTo>
                        <a:pt x="133" y="20"/>
                      </a:lnTo>
                      <a:lnTo>
                        <a:pt x="134" y="22"/>
                      </a:lnTo>
                      <a:lnTo>
                        <a:pt x="134" y="25"/>
                      </a:lnTo>
                      <a:lnTo>
                        <a:pt x="134" y="27"/>
                      </a:lnTo>
                      <a:lnTo>
                        <a:pt x="132" y="29"/>
                      </a:lnTo>
                      <a:lnTo>
                        <a:pt x="137" y="31"/>
                      </a:lnTo>
                      <a:lnTo>
                        <a:pt x="142" y="31"/>
                      </a:lnTo>
                      <a:lnTo>
                        <a:pt x="148" y="32"/>
                      </a:lnTo>
                      <a:lnTo>
                        <a:pt x="155" y="33"/>
                      </a:lnTo>
                      <a:lnTo>
                        <a:pt x="162" y="34"/>
                      </a:lnTo>
                      <a:lnTo>
                        <a:pt x="168" y="35"/>
                      </a:lnTo>
                      <a:lnTo>
                        <a:pt x="174" y="36"/>
                      </a:lnTo>
                      <a:lnTo>
                        <a:pt x="178" y="37"/>
                      </a:lnTo>
                      <a:lnTo>
                        <a:pt x="183" y="37"/>
                      </a:lnTo>
                      <a:lnTo>
                        <a:pt x="187" y="36"/>
                      </a:lnTo>
                      <a:lnTo>
                        <a:pt x="190" y="34"/>
                      </a:lnTo>
                      <a:lnTo>
                        <a:pt x="194" y="32"/>
                      </a:lnTo>
                      <a:lnTo>
                        <a:pt x="202" y="33"/>
                      </a:lnTo>
                      <a:lnTo>
                        <a:pt x="210" y="35"/>
                      </a:lnTo>
                      <a:lnTo>
                        <a:pt x="216" y="37"/>
                      </a:lnTo>
                      <a:lnTo>
                        <a:pt x="213" y="40"/>
                      </a:lnTo>
                      <a:lnTo>
                        <a:pt x="215" y="41"/>
                      </a:lnTo>
                      <a:lnTo>
                        <a:pt x="219" y="43"/>
                      </a:lnTo>
                      <a:lnTo>
                        <a:pt x="223" y="44"/>
                      </a:lnTo>
                      <a:lnTo>
                        <a:pt x="228" y="44"/>
                      </a:lnTo>
                      <a:lnTo>
                        <a:pt x="233" y="44"/>
                      </a:lnTo>
                      <a:lnTo>
                        <a:pt x="238" y="44"/>
                      </a:lnTo>
                      <a:lnTo>
                        <a:pt x="242" y="43"/>
                      </a:lnTo>
                      <a:lnTo>
                        <a:pt x="248" y="41"/>
                      </a:lnTo>
                      <a:lnTo>
                        <a:pt x="253" y="39"/>
                      </a:lnTo>
                      <a:lnTo>
                        <a:pt x="258" y="34"/>
                      </a:lnTo>
                      <a:lnTo>
                        <a:pt x="263" y="31"/>
                      </a:lnTo>
                      <a:lnTo>
                        <a:pt x="268" y="26"/>
                      </a:lnTo>
                      <a:lnTo>
                        <a:pt x="271" y="24"/>
                      </a:lnTo>
                      <a:lnTo>
                        <a:pt x="275" y="20"/>
                      </a:lnTo>
                      <a:lnTo>
                        <a:pt x="278" y="18"/>
                      </a:lnTo>
                      <a:lnTo>
                        <a:pt x="282" y="15"/>
                      </a:lnTo>
                      <a:lnTo>
                        <a:pt x="285" y="13"/>
                      </a:lnTo>
                      <a:lnTo>
                        <a:pt x="288" y="11"/>
                      </a:lnTo>
                      <a:lnTo>
                        <a:pt x="291" y="10"/>
                      </a:lnTo>
                      <a:lnTo>
                        <a:pt x="293" y="9"/>
                      </a:lnTo>
                      <a:lnTo>
                        <a:pt x="296" y="7"/>
                      </a:lnTo>
                      <a:lnTo>
                        <a:pt x="299" y="6"/>
                      </a:lnTo>
                      <a:lnTo>
                        <a:pt x="302" y="6"/>
                      </a:lnTo>
                      <a:lnTo>
                        <a:pt x="306" y="6"/>
                      </a:lnTo>
                      <a:lnTo>
                        <a:pt x="311" y="6"/>
                      </a:lnTo>
                      <a:lnTo>
                        <a:pt x="309" y="8"/>
                      </a:lnTo>
                      <a:lnTo>
                        <a:pt x="307" y="11"/>
                      </a:lnTo>
                      <a:lnTo>
                        <a:pt x="305" y="12"/>
                      </a:lnTo>
                      <a:lnTo>
                        <a:pt x="303" y="15"/>
                      </a:lnTo>
                      <a:lnTo>
                        <a:pt x="301" y="18"/>
                      </a:lnTo>
                      <a:lnTo>
                        <a:pt x="298" y="20"/>
                      </a:lnTo>
                      <a:lnTo>
                        <a:pt x="294" y="23"/>
                      </a:lnTo>
                      <a:lnTo>
                        <a:pt x="292" y="25"/>
                      </a:lnTo>
                      <a:lnTo>
                        <a:pt x="291" y="26"/>
                      </a:lnTo>
                      <a:lnTo>
                        <a:pt x="289" y="29"/>
                      </a:lnTo>
                      <a:lnTo>
                        <a:pt x="288" y="30"/>
                      </a:lnTo>
                      <a:lnTo>
                        <a:pt x="286" y="32"/>
                      </a:lnTo>
                      <a:lnTo>
                        <a:pt x="285" y="34"/>
                      </a:lnTo>
                      <a:lnTo>
                        <a:pt x="284" y="36"/>
                      </a:lnTo>
                      <a:lnTo>
                        <a:pt x="282" y="38"/>
                      </a:lnTo>
                      <a:lnTo>
                        <a:pt x="281" y="39"/>
                      </a:lnTo>
                      <a:lnTo>
                        <a:pt x="280" y="40"/>
                      </a:lnTo>
                      <a:lnTo>
                        <a:pt x="280" y="43"/>
                      </a:lnTo>
                      <a:lnTo>
                        <a:pt x="279" y="44"/>
                      </a:lnTo>
                      <a:lnTo>
                        <a:pt x="279" y="46"/>
                      </a:lnTo>
                      <a:lnTo>
                        <a:pt x="279" y="48"/>
                      </a:lnTo>
                      <a:lnTo>
                        <a:pt x="277" y="46"/>
                      </a:lnTo>
                      <a:lnTo>
                        <a:pt x="274" y="46"/>
                      </a:lnTo>
                      <a:lnTo>
                        <a:pt x="272" y="46"/>
                      </a:lnTo>
                      <a:lnTo>
                        <a:pt x="270" y="46"/>
                      </a:lnTo>
                      <a:lnTo>
                        <a:pt x="268" y="47"/>
                      </a:lnTo>
                      <a:lnTo>
                        <a:pt x="266" y="48"/>
                      </a:lnTo>
                      <a:lnTo>
                        <a:pt x="264" y="48"/>
                      </a:lnTo>
                      <a:lnTo>
                        <a:pt x="262" y="49"/>
                      </a:lnTo>
                      <a:lnTo>
                        <a:pt x="259" y="49"/>
                      </a:lnTo>
                      <a:lnTo>
                        <a:pt x="256" y="49"/>
                      </a:lnTo>
                      <a:lnTo>
                        <a:pt x="254" y="48"/>
                      </a:lnTo>
                      <a:lnTo>
                        <a:pt x="253" y="48"/>
                      </a:lnTo>
                      <a:lnTo>
                        <a:pt x="251" y="47"/>
                      </a:lnTo>
                      <a:lnTo>
                        <a:pt x="249" y="47"/>
                      </a:lnTo>
                      <a:lnTo>
                        <a:pt x="245" y="48"/>
                      </a:lnTo>
                      <a:lnTo>
                        <a:pt x="243" y="48"/>
                      </a:lnTo>
                      <a:lnTo>
                        <a:pt x="241" y="48"/>
                      </a:lnTo>
                      <a:lnTo>
                        <a:pt x="238" y="48"/>
                      </a:lnTo>
                      <a:lnTo>
                        <a:pt x="235" y="47"/>
                      </a:lnTo>
                      <a:lnTo>
                        <a:pt x="232" y="47"/>
                      </a:lnTo>
                      <a:lnTo>
                        <a:pt x="229" y="48"/>
                      </a:lnTo>
                      <a:lnTo>
                        <a:pt x="225" y="48"/>
                      </a:lnTo>
                      <a:lnTo>
                        <a:pt x="223" y="48"/>
                      </a:lnTo>
                      <a:lnTo>
                        <a:pt x="220" y="48"/>
                      </a:lnTo>
                      <a:lnTo>
                        <a:pt x="217" y="48"/>
                      </a:lnTo>
                      <a:lnTo>
                        <a:pt x="214" y="48"/>
                      </a:lnTo>
                      <a:lnTo>
                        <a:pt x="212" y="49"/>
                      </a:lnTo>
                      <a:lnTo>
                        <a:pt x="208" y="50"/>
                      </a:lnTo>
                      <a:lnTo>
                        <a:pt x="205" y="50"/>
                      </a:lnTo>
                      <a:lnTo>
                        <a:pt x="202" y="51"/>
                      </a:lnTo>
                      <a:lnTo>
                        <a:pt x="199" y="51"/>
                      </a:lnTo>
                      <a:lnTo>
                        <a:pt x="196" y="50"/>
                      </a:lnTo>
                      <a:lnTo>
                        <a:pt x="193" y="49"/>
                      </a:lnTo>
                      <a:lnTo>
                        <a:pt x="189" y="50"/>
                      </a:lnTo>
                      <a:lnTo>
                        <a:pt x="187" y="50"/>
                      </a:lnTo>
                      <a:lnTo>
                        <a:pt x="184" y="50"/>
                      </a:lnTo>
                      <a:lnTo>
                        <a:pt x="181" y="50"/>
                      </a:lnTo>
                      <a:lnTo>
                        <a:pt x="179" y="50"/>
                      </a:lnTo>
                      <a:lnTo>
                        <a:pt x="176" y="51"/>
                      </a:lnTo>
                      <a:lnTo>
                        <a:pt x="174" y="52"/>
                      </a:lnTo>
                      <a:lnTo>
                        <a:pt x="171" y="52"/>
                      </a:lnTo>
                      <a:lnTo>
                        <a:pt x="168" y="53"/>
                      </a:lnTo>
                      <a:lnTo>
                        <a:pt x="165" y="53"/>
                      </a:lnTo>
                      <a:lnTo>
                        <a:pt x="162" y="54"/>
                      </a:lnTo>
                      <a:lnTo>
                        <a:pt x="159" y="54"/>
                      </a:lnTo>
                      <a:lnTo>
                        <a:pt x="155" y="54"/>
                      </a:lnTo>
                      <a:lnTo>
                        <a:pt x="151" y="53"/>
                      </a:lnTo>
                      <a:lnTo>
                        <a:pt x="148" y="54"/>
                      </a:lnTo>
                      <a:lnTo>
                        <a:pt x="145" y="54"/>
                      </a:lnTo>
                      <a:lnTo>
                        <a:pt x="142" y="54"/>
                      </a:lnTo>
                      <a:lnTo>
                        <a:pt x="139" y="54"/>
                      </a:lnTo>
                      <a:lnTo>
                        <a:pt x="136" y="54"/>
                      </a:lnTo>
                      <a:lnTo>
                        <a:pt x="133" y="54"/>
                      </a:lnTo>
                      <a:lnTo>
                        <a:pt x="130" y="53"/>
                      </a:lnTo>
                      <a:lnTo>
                        <a:pt x="128" y="53"/>
                      </a:lnTo>
                      <a:lnTo>
                        <a:pt x="125" y="53"/>
                      </a:lnTo>
                      <a:lnTo>
                        <a:pt x="122" y="53"/>
                      </a:lnTo>
                      <a:lnTo>
                        <a:pt x="119" y="53"/>
                      </a:lnTo>
                      <a:lnTo>
                        <a:pt x="116" y="53"/>
                      </a:lnTo>
                      <a:lnTo>
                        <a:pt x="113" y="54"/>
                      </a:lnTo>
                      <a:lnTo>
                        <a:pt x="111" y="54"/>
                      </a:lnTo>
                      <a:lnTo>
                        <a:pt x="109" y="53"/>
                      </a:lnTo>
                      <a:lnTo>
                        <a:pt x="106" y="53"/>
                      </a:lnTo>
                      <a:lnTo>
                        <a:pt x="104" y="53"/>
                      </a:lnTo>
                      <a:lnTo>
                        <a:pt x="101" y="53"/>
                      </a:lnTo>
                      <a:lnTo>
                        <a:pt x="98" y="53"/>
                      </a:lnTo>
                      <a:lnTo>
                        <a:pt x="96" y="53"/>
                      </a:lnTo>
                      <a:lnTo>
                        <a:pt x="93" y="54"/>
                      </a:lnTo>
                      <a:lnTo>
                        <a:pt x="89" y="54"/>
                      </a:lnTo>
                      <a:lnTo>
                        <a:pt x="86" y="53"/>
                      </a:lnTo>
                      <a:lnTo>
                        <a:pt x="83" y="54"/>
                      </a:lnTo>
                      <a:lnTo>
                        <a:pt x="80" y="54"/>
                      </a:lnTo>
                      <a:lnTo>
                        <a:pt x="77" y="55"/>
                      </a:lnTo>
                      <a:lnTo>
                        <a:pt x="74" y="56"/>
                      </a:lnTo>
                      <a:lnTo>
                        <a:pt x="69" y="57"/>
                      </a:lnTo>
                      <a:lnTo>
                        <a:pt x="64" y="57"/>
                      </a:lnTo>
                      <a:lnTo>
                        <a:pt x="59" y="57"/>
                      </a:lnTo>
                      <a:lnTo>
                        <a:pt x="55" y="57"/>
                      </a:lnTo>
                      <a:lnTo>
                        <a:pt x="49" y="57"/>
                      </a:lnTo>
                      <a:lnTo>
                        <a:pt x="46" y="57"/>
                      </a:lnTo>
                      <a:lnTo>
                        <a:pt x="43" y="57"/>
                      </a:lnTo>
                      <a:lnTo>
                        <a:pt x="40" y="57"/>
                      </a:lnTo>
                      <a:lnTo>
                        <a:pt x="36" y="57"/>
                      </a:lnTo>
                      <a:lnTo>
                        <a:pt x="31" y="55"/>
                      </a:lnTo>
                      <a:lnTo>
                        <a:pt x="27" y="55"/>
                      </a:lnTo>
                      <a:lnTo>
                        <a:pt x="23" y="55"/>
                      </a:lnTo>
                      <a:lnTo>
                        <a:pt x="20" y="55"/>
                      </a:lnTo>
                      <a:lnTo>
                        <a:pt x="17" y="55"/>
                      </a:lnTo>
                      <a:lnTo>
                        <a:pt x="13" y="55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1" y="52"/>
                      </a:lnTo>
                      <a:lnTo>
                        <a:pt x="0" y="52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145" name="Group 586"/>
                <p:cNvGrpSpPr>
                  <a:grpSpLocks/>
                </p:cNvGrpSpPr>
                <p:nvPr/>
              </p:nvGrpSpPr>
              <p:grpSpPr bwMode="auto">
                <a:xfrm>
                  <a:off x="2957" y="3324"/>
                  <a:ext cx="47" cy="37"/>
                  <a:chOff x="2957" y="3324"/>
                  <a:chExt cx="47" cy="37"/>
                </a:xfrm>
              </p:grpSpPr>
              <p:sp>
                <p:nvSpPr>
                  <p:cNvPr id="31876" name="Freeform 587" descr="50%"/>
                  <p:cNvSpPr>
                    <a:spLocks/>
                  </p:cNvSpPr>
                  <p:nvPr/>
                </p:nvSpPr>
                <p:spPr bwMode="auto">
                  <a:xfrm>
                    <a:off x="2957" y="3330"/>
                    <a:ext cx="47" cy="31"/>
                  </a:xfrm>
                  <a:custGeom>
                    <a:avLst/>
                    <a:gdLst>
                      <a:gd name="T0" fmla="*/ 43 w 47"/>
                      <a:gd name="T1" fmla="*/ 27 h 31"/>
                      <a:gd name="T2" fmla="*/ 40 w 47"/>
                      <a:gd name="T3" fmla="*/ 24 h 31"/>
                      <a:gd name="T4" fmla="*/ 39 w 47"/>
                      <a:gd name="T5" fmla="*/ 22 h 31"/>
                      <a:gd name="T6" fmla="*/ 37 w 47"/>
                      <a:gd name="T7" fmla="*/ 21 h 31"/>
                      <a:gd name="T8" fmla="*/ 36 w 47"/>
                      <a:gd name="T9" fmla="*/ 19 h 31"/>
                      <a:gd name="T10" fmla="*/ 35 w 47"/>
                      <a:gd name="T11" fmla="*/ 17 h 31"/>
                      <a:gd name="T12" fmla="*/ 34 w 47"/>
                      <a:gd name="T13" fmla="*/ 16 h 31"/>
                      <a:gd name="T14" fmla="*/ 33 w 47"/>
                      <a:gd name="T15" fmla="*/ 14 h 31"/>
                      <a:gd name="T16" fmla="*/ 32 w 47"/>
                      <a:gd name="T17" fmla="*/ 12 h 31"/>
                      <a:gd name="T18" fmla="*/ 31 w 47"/>
                      <a:gd name="T19" fmla="*/ 10 h 31"/>
                      <a:gd name="T20" fmla="*/ 30 w 47"/>
                      <a:gd name="T21" fmla="*/ 7 h 31"/>
                      <a:gd name="T22" fmla="*/ 30 w 47"/>
                      <a:gd name="T23" fmla="*/ 5 h 31"/>
                      <a:gd name="T24" fmla="*/ 30 w 47"/>
                      <a:gd name="T25" fmla="*/ 3 h 31"/>
                      <a:gd name="T26" fmla="*/ 30 w 47"/>
                      <a:gd name="T27" fmla="*/ 0 h 31"/>
                      <a:gd name="T28" fmla="*/ 0 w 47"/>
                      <a:gd name="T29" fmla="*/ 0 h 31"/>
                      <a:gd name="T30" fmla="*/ 1 w 47"/>
                      <a:gd name="T31" fmla="*/ 2 h 31"/>
                      <a:gd name="T32" fmla="*/ 2 w 47"/>
                      <a:gd name="T33" fmla="*/ 4 h 31"/>
                      <a:gd name="T34" fmla="*/ 4 w 47"/>
                      <a:gd name="T35" fmla="*/ 6 h 31"/>
                      <a:gd name="T36" fmla="*/ 6 w 47"/>
                      <a:gd name="T37" fmla="*/ 9 h 31"/>
                      <a:gd name="T38" fmla="*/ 8 w 47"/>
                      <a:gd name="T39" fmla="*/ 11 h 31"/>
                      <a:gd name="T40" fmla="*/ 10 w 47"/>
                      <a:gd name="T41" fmla="*/ 13 h 31"/>
                      <a:gd name="T42" fmla="*/ 12 w 47"/>
                      <a:gd name="T43" fmla="*/ 15 h 31"/>
                      <a:gd name="T44" fmla="*/ 14 w 47"/>
                      <a:gd name="T45" fmla="*/ 17 h 31"/>
                      <a:gd name="T46" fmla="*/ 17 w 47"/>
                      <a:gd name="T47" fmla="*/ 19 h 31"/>
                      <a:gd name="T48" fmla="*/ 20 w 47"/>
                      <a:gd name="T49" fmla="*/ 22 h 31"/>
                      <a:gd name="T50" fmla="*/ 23 w 47"/>
                      <a:gd name="T51" fmla="*/ 23 h 31"/>
                      <a:gd name="T52" fmla="*/ 25 w 47"/>
                      <a:gd name="T53" fmla="*/ 24 h 31"/>
                      <a:gd name="T54" fmla="*/ 28 w 47"/>
                      <a:gd name="T55" fmla="*/ 26 h 31"/>
                      <a:gd name="T56" fmla="*/ 30 w 47"/>
                      <a:gd name="T57" fmla="*/ 27 h 31"/>
                      <a:gd name="T58" fmla="*/ 33 w 47"/>
                      <a:gd name="T59" fmla="*/ 28 h 31"/>
                      <a:gd name="T60" fmla="*/ 36 w 47"/>
                      <a:gd name="T61" fmla="*/ 28 h 31"/>
                      <a:gd name="T62" fmla="*/ 39 w 47"/>
                      <a:gd name="T63" fmla="*/ 29 h 31"/>
                      <a:gd name="T64" fmla="*/ 41 w 47"/>
                      <a:gd name="T65" fmla="*/ 29 h 31"/>
                      <a:gd name="T66" fmla="*/ 44 w 47"/>
                      <a:gd name="T67" fmla="*/ 29 h 31"/>
                      <a:gd name="T68" fmla="*/ 46 w 47"/>
                      <a:gd name="T69" fmla="*/ 30 h 31"/>
                      <a:gd name="T70" fmla="*/ 43 w 47"/>
                      <a:gd name="T71" fmla="*/ 27 h 3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7"/>
                      <a:gd name="T109" fmla="*/ 0 h 31"/>
                      <a:gd name="T110" fmla="*/ 47 w 47"/>
                      <a:gd name="T111" fmla="*/ 31 h 3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7" h="31">
                        <a:moveTo>
                          <a:pt x="43" y="27"/>
                        </a:moveTo>
                        <a:lnTo>
                          <a:pt x="40" y="24"/>
                        </a:lnTo>
                        <a:lnTo>
                          <a:pt x="39" y="22"/>
                        </a:lnTo>
                        <a:lnTo>
                          <a:pt x="37" y="21"/>
                        </a:lnTo>
                        <a:lnTo>
                          <a:pt x="36" y="19"/>
                        </a:lnTo>
                        <a:lnTo>
                          <a:pt x="35" y="17"/>
                        </a:lnTo>
                        <a:lnTo>
                          <a:pt x="34" y="16"/>
                        </a:lnTo>
                        <a:lnTo>
                          <a:pt x="33" y="14"/>
                        </a:lnTo>
                        <a:lnTo>
                          <a:pt x="32" y="12"/>
                        </a:lnTo>
                        <a:lnTo>
                          <a:pt x="31" y="10"/>
                        </a:lnTo>
                        <a:lnTo>
                          <a:pt x="30" y="7"/>
                        </a:lnTo>
                        <a:lnTo>
                          <a:pt x="30" y="5"/>
                        </a:lnTo>
                        <a:lnTo>
                          <a:pt x="30" y="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1" y="2"/>
                        </a:lnTo>
                        <a:lnTo>
                          <a:pt x="2" y="4"/>
                        </a:lnTo>
                        <a:lnTo>
                          <a:pt x="4" y="6"/>
                        </a:lnTo>
                        <a:lnTo>
                          <a:pt x="6" y="9"/>
                        </a:lnTo>
                        <a:lnTo>
                          <a:pt x="8" y="11"/>
                        </a:lnTo>
                        <a:lnTo>
                          <a:pt x="10" y="13"/>
                        </a:lnTo>
                        <a:lnTo>
                          <a:pt x="12" y="15"/>
                        </a:lnTo>
                        <a:lnTo>
                          <a:pt x="14" y="17"/>
                        </a:lnTo>
                        <a:lnTo>
                          <a:pt x="17" y="19"/>
                        </a:lnTo>
                        <a:lnTo>
                          <a:pt x="20" y="22"/>
                        </a:lnTo>
                        <a:lnTo>
                          <a:pt x="23" y="23"/>
                        </a:lnTo>
                        <a:lnTo>
                          <a:pt x="25" y="24"/>
                        </a:lnTo>
                        <a:lnTo>
                          <a:pt x="28" y="26"/>
                        </a:lnTo>
                        <a:lnTo>
                          <a:pt x="30" y="27"/>
                        </a:lnTo>
                        <a:lnTo>
                          <a:pt x="33" y="28"/>
                        </a:lnTo>
                        <a:lnTo>
                          <a:pt x="36" y="28"/>
                        </a:lnTo>
                        <a:lnTo>
                          <a:pt x="39" y="29"/>
                        </a:lnTo>
                        <a:lnTo>
                          <a:pt x="41" y="29"/>
                        </a:lnTo>
                        <a:lnTo>
                          <a:pt x="44" y="29"/>
                        </a:lnTo>
                        <a:lnTo>
                          <a:pt x="46" y="30"/>
                        </a:lnTo>
                        <a:lnTo>
                          <a:pt x="43" y="27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77" name="Freeform 588" descr="50%"/>
                  <p:cNvSpPr>
                    <a:spLocks/>
                  </p:cNvSpPr>
                  <p:nvPr/>
                </p:nvSpPr>
                <p:spPr bwMode="auto">
                  <a:xfrm>
                    <a:off x="2958" y="3324"/>
                    <a:ext cx="21" cy="7"/>
                  </a:xfrm>
                  <a:custGeom>
                    <a:avLst/>
                    <a:gdLst>
                      <a:gd name="T0" fmla="*/ 0 w 21"/>
                      <a:gd name="T1" fmla="*/ 6 h 7"/>
                      <a:gd name="T2" fmla="*/ 0 w 21"/>
                      <a:gd name="T3" fmla="*/ 6 h 7"/>
                      <a:gd name="T4" fmla="*/ 1 w 21"/>
                      <a:gd name="T5" fmla="*/ 0 h 7"/>
                      <a:gd name="T6" fmla="*/ 20 w 21"/>
                      <a:gd name="T7" fmla="*/ 0 h 7"/>
                      <a:gd name="T8" fmla="*/ 20 w 21"/>
                      <a:gd name="T9" fmla="*/ 6 h 7"/>
                      <a:gd name="T10" fmla="*/ 0 w 21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1"/>
                      <a:gd name="T19" fmla="*/ 0 h 7"/>
                      <a:gd name="T20" fmla="*/ 21 w 21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" h="7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" y="0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0" y="6"/>
                        </a:lnTo>
                      </a:path>
                    </a:pathLst>
                  </a:custGeom>
                  <a:pattFill prst="pct50">
                    <a:fgClr>
                      <a:schemeClr val="tx1"/>
                    </a:fgClr>
                    <a:bgClr>
                      <a:schemeClr val="bg1"/>
                    </a:bgClr>
                  </a:pattFill>
                  <a:ln w="12700" cap="rnd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2157" name="Group 589"/>
          <p:cNvGrpSpPr>
            <a:grpSpLocks/>
          </p:cNvGrpSpPr>
          <p:nvPr/>
        </p:nvGrpSpPr>
        <p:grpSpPr bwMode="auto">
          <a:xfrm>
            <a:off x="8602635" y="1542722"/>
            <a:ext cx="2065338" cy="1196976"/>
            <a:chOff x="4176" y="2208"/>
            <a:chExt cx="1301" cy="754"/>
          </a:xfrm>
        </p:grpSpPr>
        <p:grpSp>
          <p:nvGrpSpPr>
            <p:cNvPr id="32158" name="Group 590"/>
            <p:cNvGrpSpPr>
              <a:grpSpLocks/>
            </p:cNvGrpSpPr>
            <p:nvPr/>
          </p:nvGrpSpPr>
          <p:grpSpPr bwMode="auto">
            <a:xfrm>
              <a:off x="4176" y="2400"/>
              <a:ext cx="321" cy="113"/>
              <a:chOff x="4270" y="2440"/>
              <a:chExt cx="321" cy="113"/>
            </a:xfrm>
          </p:grpSpPr>
          <p:sp>
            <p:nvSpPr>
              <p:cNvPr id="31844" name="Freeform 591" descr="50%"/>
              <p:cNvSpPr>
                <a:spLocks/>
              </p:cNvSpPr>
              <p:nvPr/>
            </p:nvSpPr>
            <p:spPr bwMode="auto">
              <a:xfrm>
                <a:off x="4351" y="2513"/>
                <a:ext cx="38" cy="31"/>
              </a:xfrm>
              <a:custGeom>
                <a:avLst/>
                <a:gdLst>
                  <a:gd name="T0" fmla="*/ 0 w 38"/>
                  <a:gd name="T1" fmla="*/ 0 h 31"/>
                  <a:gd name="T2" fmla="*/ 1 w 38"/>
                  <a:gd name="T3" fmla="*/ 3 h 31"/>
                  <a:gd name="T4" fmla="*/ 3 w 38"/>
                  <a:gd name="T5" fmla="*/ 6 h 31"/>
                  <a:gd name="T6" fmla="*/ 5 w 38"/>
                  <a:gd name="T7" fmla="*/ 9 h 31"/>
                  <a:gd name="T8" fmla="*/ 7 w 38"/>
                  <a:gd name="T9" fmla="*/ 12 h 31"/>
                  <a:gd name="T10" fmla="*/ 10 w 38"/>
                  <a:gd name="T11" fmla="*/ 15 h 31"/>
                  <a:gd name="T12" fmla="*/ 13 w 38"/>
                  <a:gd name="T13" fmla="*/ 19 h 31"/>
                  <a:gd name="T14" fmla="*/ 15 w 38"/>
                  <a:gd name="T15" fmla="*/ 21 h 31"/>
                  <a:gd name="T16" fmla="*/ 18 w 38"/>
                  <a:gd name="T17" fmla="*/ 23 h 31"/>
                  <a:gd name="T18" fmla="*/ 21 w 38"/>
                  <a:gd name="T19" fmla="*/ 25 h 31"/>
                  <a:gd name="T20" fmla="*/ 24 w 38"/>
                  <a:gd name="T21" fmla="*/ 27 h 31"/>
                  <a:gd name="T22" fmla="*/ 26 w 38"/>
                  <a:gd name="T23" fmla="*/ 28 h 31"/>
                  <a:gd name="T24" fmla="*/ 29 w 38"/>
                  <a:gd name="T25" fmla="*/ 29 h 31"/>
                  <a:gd name="T26" fmla="*/ 33 w 38"/>
                  <a:gd name="T27" fmla="*/ 30 h 31"/>
                  <a:gd name="T28" fmla="*/ 36 w 38"/>
                  <a:gd name="T29" fmla="*/ 30 h 31"/>
                  <a:gd name="T30" fmla="*/ 37 w 38"/>
                  <a:gd name="T31" fmla="*/ 29 h 31"/>
                  <a:gd name="T32" fmla="*/ 35 w 38"/>
                  <a:gd name="T33" fmla="*/ 27 h 31"/>
                  <a:gd name="T34" fmla="*/ 33 w 38"/>
                  <a:gd name="T35" fmla="*/ 25 h 31"/>
                  <a:gd name="T36" fmla="*/ 31 w 38"/>
                  <a:gd name="T37" fmla="*/ 22 h 31"/>
                  <a:gd name="T38" fmla="*/ 29 w 38"/>
                  <a:gd name="T39" fmla="*/ 19 h 31"/>
                  <a:gd name="T40" fmla="*/ 27 w 38"/>
                  <a:gd name="T41" fmla="*/ 16 h 31"/>
                  <a:gd name="T42" fmla="*/ 26 w 38"/>
                  <a:gd name="T43" fmla="*/ 13 h 31"/>
                  <a:gd name="T44" fmla="*/ 25 w 38"/>
                  <a:gd name="T45" fmla="*/ 11 h 31"/>
                  <a:gd name="T46" fmla="*/ 24 w 38"/>
                  <a:gd name="T47" fmla="*/ 6 h 31"/>
                  <a:gd name="T48" fmla="*/ 24 w 38"/>
                  <a:gd name="T49" fmla="*/ 3 h 31"/>
                  <a:gd name="T50" fmla="*/ 24 w 38"/>
                  <a:gd name="T51" fmla="*/ 1 h 31"/>
                  <a:gd name="T52" fmla="*/ 0 w 38"/>
                  <a:gd name="T53" fmla="*/ 0 h 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8"/>
                  <a:gd name="T82" fmla="*/ 0 h 31"/>
                  <a:gd name="T83" fmla="*/ 38 w 38"/>
                  <a:gd name="T84" fmla="*/ 31 h 3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8" h="31">
                    <a:moveTo>
                      <a:pt x="0" y="0"/>
                    </a:moveTo>
                    <a:lnTo>
                      <a:pt x="1" y="3"/>
                    </a:lnTo>
                    <a:lnTo>
                      <a:pt x="3" y="6"/>
                    </a:lnTo>
                    <a:lnTo>
                      <a:pt x="5" y="9"/>
                    </a:lnTo>
                    <a:lnTo>
                      <a:pt x="7" y="12"/>
                    </a:lnTo>
                    <a:lnTo>
                      <a:pt x="10" y="15"/>
                    </a:lnTo>
                    <a:lnTo>
                      <a:pt x="13" y="19"/>
                    </a:lnTo>
                    <a:lnTo>
                      <a:pt x="15" y="21"/>
                    </a:lnTo>
                    <a:lnTo>
                      <a:pt x="18" y="23"/>
                    </a:lnTo>
                    <a:lnTo>
                      <a:pt x="21" y="25"/>
                    </a:lnTo>
                    <a:lnTo>
                      <a:pt x="24" y="27"/>
                    </a:lnTo>
                    <a:lnTo>
                      <a:pt x="26" y="28"/>
                    </a:lnTo>
                    <a:lnTo>
                      <a:pt x="29" y="29"/>
                    </a:lnTo>
                    <a:lnTo>
                      <a:pt x="33" y="30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5" y="27"/>
                    </a:lnTo>
                    <a:lnTo>
                      <a:pt x="33" y="25"/>
                    </a:lnTo>
                    <a:lnTo>
                      <a:pt x="31" y="22"/>
                    </a:lnTo>
                    <a:lnTo>
                      <a:pt x="29" y="19"/>
                    </a:lnTo>
                    <a:lnTo>
                      <a:pt x="27" y="16"/>
                    </a:lnTo>
                    <a:lnTo>
                      <a:pt x="26" y="13"/>
                    </a:lnTo>
                    <a:lnTo>
                      <a:pt x="25" y="11"/>
                    </a:lnTo>
                    <a:lnTo>
                      <a:pt x="24" y="6"/>
                    </a:lnTo>
                    <a:lnTo>
                      <a:pt x="24" y="3"/>
                    </a:lnTo>
                    <a:lnTo>
                      <a:pt x="24" y="1"/>
                    </a:lnTo>
                    <a:lnTo>
                      <a:pt x="0" y="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5" name="Freeform 592" descr="50%"/>
              <p:cNvSpPr>
                <a:spLocks/>
              </p:cNvSpPr>
              <p:nvPr/>
            </p:nvSpPr>
            <p:spPr bwMode="auto">
              <a:xfrm>
                <a:off x="4270" y="2440"/>
                <a:ext cx="321" cy="98"/>
              </a:xfrm>
              <a:custGeom>
                <a:avLst/>
                <a:gdLst>
                  <a:gd name="T0" fmla="*/ 3 w 321"/>
                  <a:gd name="T1" fmla="*/ 58 h 98"/>
                  <a:gd name="T2" fmla="*/ 13 w 321"/>
                  <a:gd name="T3" fmla="*/ 54 h 98"/>
                  <a:gd name="T4" fmla="*/ 28 w 321"/>
                  <a:gd name="T5" fmla="*/ 49 h 98"/>
                  <a:gd name="T6" fmla="*/ 43 w 321"/>
                  <a:gd name="T7" fmla="*/ 46 h 98"/>
                  <a:gd name="T8" fmla="*/ 59 w 321"/>
                  <a:gd name="T9" fmla="*/ 43 h 98"/>
                  <a:gd name="T10" fmla="*/ 75 w 321"/>
                  <a:gd name="T11" fmla="*/ 40 h 98"/>
                  <a:gd name="T12" fmla="*/ 88 w 321"/>
                  <a:gd name="T13" fmla="*/ 37 h 98"/>
                  <a:gd name="T14" fmla="*/ 95 w 321"/>
                  <a:gd name="T15" fmla="*/ 33 h 98"/>
                  <a:gd name="T16" fmla="*/ 103 w 321"/>
                  <a:gd name="T17" fmla="*/ 25 h 98"/>
                  <a:gd name="T18" fmla="*/ 114 w 321"/>
                  <a:gd name="T19" fmla="*/ 14 h 98"/>
                  <a:gd name="T20" fmla="*/ 125 w 321"/>
                  <a:gd name="T21" fmla="*/ 4 h 98"/>
                  <a:gd name="T22" fmla="*/ 133 w 321"/>
                  <a:gd name="T23" fmla="*/ 12 h 98"/>
                  <a:gd name="T24" fmla="*/ 137 w 321"/>
                  <a:gd name="T25" fmla="*/ 29 h 98"/>
                  <a:gd name="T26" fmla="*/ 140 w 321"/>
                  <a:gd name="T27" fmla="*/ 36 h 98"/>
                  <a:gd name="T28" fmla="*/ 159 w 321"/>
                  <a:gd name="T29" fmla="*/ 39 h 98"/>
                  <a:gd name="T30" fmla="*/ 177 w 321"/>
                  <a:gd name="T31" fmla="*/ 43 h 98"/>
                  <a:gd name="T32" fmla="*/ 191 w 321"/>
                  <a:gd name="T33" fmla="*/ 43 h 98"/>
                  <a:gd name="T34" fmla="*/ 206 w 321"/>
                  <a:gd name="T35" fmla="*/ 39 h 98"/>
                  <a:gd name="T36" fmla="*/ 218 w 321"/>
                  <a:gd name="T37" fmla="*/ 48 h 98"/>
                  <a:gd name="T38" fmla="*/ 229 w 321"/>
                  <a:gd name="T39" fmla="*/ 51 h 98"/>
                  <a:gd name="T40" fmla="*/ 243 w 321"/>
                  <a:gd name="T41" fmla="*/ 51 h 98"/>
                  <a:gd name="T42" fmla="*/ 258 w 321"/>
                  <a:gd name="T43" fmla="*/ 45 h 98"/>
                  <a:gd name="T44" fmla="*/ 275 w 321"/>
                  <a:gd name="T45" fmla="*/ 31 h 98"/>
                  <a:gd name="T46" fmla="*/ 294 w 321"/>
                  <a:gd name="T47" fmla="*/ 14 h 98"/>
                  <a:gd name="T48" fmla="*/ 314 w 321"/>
                  <a:gd name="T49" fmla="*/ 8 h 98"/>
                  <a:gd name="T50" fmla="*/ 314 w 321"/>
                  <a:gd name="T51" fmla="*/ 13 h 98"/>
                  <a:gd name="T52" fmla="*/ 305 w 321"/>
                  <a:gd name="T53" fmla="*/ 25 h 98"/>
                  <a:gd name="T54" fmla="*/ 294 w 321"/>
                  <a:gd name="T55" fmla="*/ 37 h 98"/>
                  <a:gd name="T56" fmla="*/ 287 w 321"/>
                  <a:gd name="T57" fmla="*/ 48 h 98"/>
                  <a:gd name="T58" fmla="*/ 287 w 321"/>
                  <a:gd name="T59" fmla="*/ 60 h 98"/>
                  <a:gd name="T60" fmla="*/ 295 w 321"/>
                  <a:gd name="T61" fmla="*/ 73 h 98"/>
                  <a:gd name="T62" fmla="*/ 305 w 321"/>
                  <a:gd name="T63" fmla="*/ 82 h 98"/>
                  <a:gd name="T64" fmla="*/ 313 w 321"/>
                  <a:gd name="T65" fmla="*/ 89 h 98"/>
                  <a:gd name="T66" fmla="*/ 314 w 321"/>
                  <a:gd name="T67" fmla="*/ 93 h 98"/>
                  <a:gd name="T68" fmla="*/ 302 w 321"/>
                  <a:gd name="T69" fmla="*/ 93 h 98"/>
                  <a:gd name="T70" fmla="*/ 291 w 321"/>
                  <a:gd name="T71" fmla="*/ 90 h 98"/>
                  <a:gd name="T72" fmla="*/ 281 w 321"/>
                  <a:gd name="T73" fmla="*/ 85 h 98"/>
                  <a:gd name="T74" fmla="*/ 264 w 321"/>
                  <a:gd name="T75" fmla="*/ 74 h 98"/>
                  <a:gd name="T76" fmla="*/ 243 w 321"/>
                  <a:gd name="T77" fmla="*/ 72 h 98"/>
                  <a:gd name="T78" fmla="*/ 218 w 321"/>
                  <a:gd name="T79" fmla="*/ 75 h 98"/>
                  <a:gd name="T80" fmla="*/ 202 w 321"/>
                  <a:gd name="T81" fmla="*/ 82 h 98"/>
                  <a:gd name="T82" fmla="*/ 197 w 321"/>
                  <a:gd name="T83" fmla="*/ 89 h 98"/>
                  <a:gd name="T84" fmla="*/ 175 w 321"/>
                  <a:gd name="T85" fmla="*/ 88 h 98"/>
                  <a:gd name="T86" fmla="*/ 156 w 321"/>
                  <a:gd name="T87" fmla="*/ 94 h 98"/>
                  <a:gd name="T88" fmla="*/ 86 w 321"/>
                  <a:gd name="T89" fmla="*/ 97 h 98"/>
                  <a:gd name="T90" fmla="*/ 46 w 321"/>
                  <a:gd name="T91" fmla="*/ 93 h 98"/>
                  <a:gd name="T92" fmla="*/ 11 w 321"/>
                  <a:gd name="T93" fmla="*/ 81 h 98"/>
                  <a:gd name="T94" fmla="*/ 11 w 321"/>
                  <a:gd name="T95" fmla="*/ 74 h 98"/>
                  <a:gd name="T96" fmla="*/ 3 w 321"/>
                  <a:gd name="T97" fmla="*/ 67 h 98"/>
                  <a:gd name="T98" fmla="*/ 0 w 321"/>
                  <a:gd name="T99" fmla="*/ 62 h 9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1"/>
                  <a:gd name="T151" fmla="*/ 0 h 98"/>
                  <a:gd name="T152" fmla="*/ 321 w 321"/>
                  <a:gd name="T153" fmla="*/ 98 h 9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1" h="98">
                    <a:moveTo>
                      <a:pt x="0" y="60"/>
                    </a:moveTo>
                    <a:lnTo>
                      <a:pt x="1" y="59"/>
                    </a:lnTo>
                    <a:lnTo>
                      <a:pt x="3" y="58"/>
                    </a:lnTo>
                    <a:lnTo>
                      <a:pt x="7" y="56"/>
                    </a:lnTo>
                    <a:lnTo>
                      <a:pt x="10" y="55"/>
                    </a:lnTo>
                    <a:lnTo>
                      <a:pt x="13" y="54"/>
                    </a:lnTo>
                    <a:lnTo>
                      <a:pt x="18" y="52"/>
                    </a:lnTo>
                    <a:lnTo>
                      <a:pt x="23" y="51"/>
                    </a:lnTo>
                    <a:lnTo>
                      <a:pt x="28" y="49"/>
                    </a:lnTo>
                    <a:lnTo>
                      <a:pt x="32" y="48"/>
                    </a:lnTo>
                    <a:lnTo>
                      <a:pt x="38" y="47"/>
                    </a:lnTo>
                    <a:lnTo>
                      <a:pt x="43" y="46"/>
                    </a:lnTo>
                    <a:lnTo>
                      <a:pt x="49" y="45"/>
                    </a:lnTo>
                    <a:lnTo>
                      <a:pt x="54" y="44"/>
                    </a:lnTo>
                    <a:lnTo>
                      <a:pt x="59" y="43"/>
                    </a:lnTo>
                    <a:lnTo>
                      <a:pt x="63" y="42"/>
                    </a:lnTo>
                    <a:lnTo>
                      <a:pt x="69" y="41"/>
                    </a:lnTo>
                    <a:lnTo>
                      <a:pt x="75" y="40"/>
                    </a:lnTo>
                    <a:lnTo>
                      <a:pt x="80" y="39"/>
                    </a:lnTo>
                    <a:lnTo>
                      <a:pt x="84" y="38"/>
                    </a:lnTo>
                    <a:lnTo>
                      <a:pt x="88" y="37"/>
                    </a:lnTo>
                    <a:lnTo>
                      <a:pt x="91" y="36"/>
                    </a:lnTo>
                    <a:lnTo>
                      <a:pt x="93" y="34"/>
                    </a:lnTo>
                    <a:lnTo>
                      <a:pt x="95" y="33"/>
                    </a:lnTo>
                    <a:lnTo>
                      <a:pt x="97" y="31"/>
                    </a:lnTo>
                    <a:lnTo>
                      <a:pt x="100" y="28"/>
                    </a:lnTo>
                    <a:lnTo>
                      <a:pt x="103" y="25"/>
                    </a:lnTo>
                    <a:lnTo>
                      <a:pt x="106" y="21"/>
                    </a:lnTo>
                    <a:lnTo>
                      <a:pt x="110" y="18"/>
                    </a:lnTo>
                    <a:lnTo>
                      <a:pt x="114" y="14"/>
                    </a:lnTo>
                    <a:lnTo>
                      <a:pt x="117" y="10"/>
                    </a:lnTo>
                    <a:lnTo>
                      <a:pt x="121" y="7"/>
                    </a:lnTo>
                    <a:lnTo>
                      <a:pt x="125" y="4"/>
                    </a:lnTo>
                    <a:lnTo>
                      <a:pt x="130" y="0"/>
                    </a:lnTo>
                    <a:lnTo>
                      <a:pt x="131" y="7"/>
                    </a:lnTo>
                    <a:lnTo>
                      <a:pt x="133" y="12"/>
                    </a:lnTo>
                    <a:lnTo>
                      <a:pt x="135" y="18"/>
                    </a:lnTo>
                    <a:lnTo>
                      <a:pt x="136" y="24"/>
                    </a:lnTo>
                    <a:lnTo>
                      <a:pt x="137" y="29"/>
                    </a:lnTo>
                    <a:lnTo>
                      <a:pt x="137" y="32"/>
                    </a:lnTo>
                    <a:lnTo>
                      <a:pt x="135" y="35"/>
                    </a:lnTo>
                    <a:lnTo>
                      <a:pt x="140" y="36"/>
                    </a:lnTo>
                    <a:lnTo>
                      <a:pt x="145" y="37"/>
                    </a:lnTo>
                    <a:lnTo>
                      <a:pt x="152" y="38"/>
                    </a:lnTo>
                    <a:lnTo>
                      <a:pt x="159" y="39"/>
                    </a:lnTo>
                    <a:lnTo>
                      <a:pt x="166" y="41"/>
                    </a:lnTo>
                    <a:lnTo>
                      <a:pt x="171" y="42"/>
                    </a:lnTo>
                    <a:lnTo>
                      <a:pt x="177" y="43"/>
                    </a:lnTo>
                    <a:lnTo>
                      <a:pt x="183" y="43"/>
                    </a:lnTo>
                    <a:lnTo>
                      <a:pt x="188" y="44"/>
                    </a:lnTo>
                    <a:lnTo>
                      <a:pt x="191" y="43"/>
                    </a:lnTo>
                    <a:lnTo>
                      <a:pt x="195" y="41"/>
                    </a:lnTo>
                    <a:lnTo>
                      <a:pt x="198" y="38"/>
                    </a:lnTo>
                    <a:lnTo>
                      <a:pt x="206" y="39"/>
                    </a:lnTo>
                    <a:lnTo>
                      <a:pt x="215" y="42"/>
                    </a:lnTo>
                    <a:lnTo>
                      <a:pt x="222" y="43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5" y="50"/>
                    </a:lnTo>
                    <a:lnTo>
                      <a:pt x="229" y="51"/>
                    </a:lnTo>
                    <a:lnTo>
                      <a:pt x="234" y="52"/>
                    </a:lnTo>
                    <a:lnTo>
                      <a:pt x="238" y="51"/>
                    </a:lnTo>
                    <a:lnTo>
                      <a:pt x="243" y="51"/>
                    </a:lnTo>
                    <a:lnTo>
                      <a:pt x="248" y="50"/>
                    </a:lnTo>
                    <a:lnTo>
                      <a:pt x="253" y="48"/>
                    </a:lnTo>
                    <a:lnTo>
                      <a:pt x="258" y="45"/>
                    </a:lnTo>
                    <a:lnTo>
                      <a:pt x="264" y="41"/>
                    </a:lnTo>
                    <a:lnTo>
                      <a:pt x="269" y="37"/>
                    </a:lnTo>
                    <a:lnTo>
                      <a:pt x="275" y="31"/>
                    </a:lnTo>
                    <a:lnTo>
                      <a:pt x="281" y="24"/>
                    </a:lnTo>
                    <a:lnTo>
                      <a:pt x="288" y="19"/>
                    </a:lnTo>
                    <a:lnTo>
                      <a:pt x="294" y="14"/>
                    </a:lnTo>
                    <a:lnTo>
                      <a:pt x="300" y="11"/>
                    </a:lnTo>
                    <a:lnTo>
                      <a:pt x="306" y="9"/>
                    </a:lnTo>
                    <a:lnTo>
                      <a:pt x="314" y="8"/>
                    </a:lnTo>
                    <a:lnTo>
                      <a:pt x="320" y="8"/>
                    </a:lnTo>
                    <a:lnTo>
                      <a:pt x="317" y="11"/>
                    </a:lnTo>
                    <a:lnTo>
                      <a:pt x="314" y="13"/>
                    </a:lnTo>
                    <a:lnTo>
                      <a:pt x="313" y="15"/>
                    </a:lnTo>
                    <a:lnTo>
                      <a:pt x="309" y="22"/>
                    </a:lnTo>
                    <a:lnTo>
                      <a:pt x="305" y="25"/>
                    </a:lnTo>
                    <a:lnTo>
                      <a:pt x="301" y="28"/>
                    </a:lnTo>
                    <a:lnTo>
                      <a:pt x="297" y="33"/>
                    </a:lnTo>
                    <a:lnTo>
                      <a:pt x="294" y="37"/>
                    </a:lnTo>
                    <a:lnTo>
                      <a:pt x="292" y="41"/>
                    </a:lnTo>
                    <a:lnTo>
                      <a:pt x="289" y="45"/>
                    </a:lnTo>
                    <a:lnTo>
                      <a:pt x="287" y="48"/>
                    </a:lnTo>
                    <a:lnTo>
                      <a:pt x="286" y="52"/>
                    </a:lnTo>
                    <a:lnTo>
                      <a:pt x="286" y="56"/>
                    </a:lnTo>
                    <a:lnTo>
                      <a:pt x="287" y="60"/>
                    </a:lnTo>
                    <a:lnTo>
                      <a:pt x="289" y="65"/>
                    </a:lnTo>
                    <a:lnTo>
                      <a:pt x="292" y="69"/>
                    </a:lnTo>
                    <a:lnTo>
                      <a:pt x="295" y="73"/>
                    </a:lnTo>
                    <a:lnTo>
                      <a:pt x="298" y="76"/>
                    </a:lnTo>
                    <a:lnTo>
                      <a:pt x="301" y="79"/>
                    </a:lnTo>
                    <a:lnTo>
                      <a:pt x="305" y="82"/>
                    </a:lnTo>
                    <a:lnTo>
                      <a:pt x="309" y="85"/>
                    </a:lnTo>
                    <a:lnTo>
                      <a:pt x="311" y="87"/>
                    </a:lnTo>
                    <a:lnTo>
                      <a:pt x="313" y="89"/>
                    </a:lnTo>
                    <a:lnTo>
                      <a:pt x="316" y="91"/>
                    </a:lnTo>
                    <a:lnTo>
                      <a:pt x="317" y="93"/>
                    </a:lnTo>
                    <a:lnTo>
                      <a:pt x="314" y="93"/>
                    </a:lnTo>
                    <a:lnTo>
                      <a:pt x="309" y="93"/>
                    </a:lnTo>
                    <a:lnTo>
                      <a:pt x="305" y="93"/>
                    </a:lnTo>
                    <a:lnTo>
                      <a:pt x="302" y="93"/>
                    </a:lnTo>
                    <a:lnTo>
                      <a:pt x="297" y="92"/>
                    </a:lnTo>
                    <a:lnTo>
                      <a:pt x="294" y="91"/>
                    </a:lnTo>
                    <a:lnTo>
                      <a:pt x="291" y="90"/>
                    </a:lnTo>
                    <a:lnTo>
                      <a:pt x="288" y="88"/>
                    </a:lnTo>
                    <a:lnTo>
                      <a:pt x="284" y="87"/>
                    </a:lnTo>
                    <a:lnTo>
                      <a:pt x="281" y="85"/>
                    </a:lnTo>
                    <a:lnTo>
                      <a:pt x="274" y="80"/>
                    </a:lnTo>
                    <a:lnTo>
                      <a:pt x="270" y="77"/>
                    </a:lnTo>
                    <a:lnTo>
                      <a:pt x="264" y="74"/>
                    </a:lnTo>
                    <a:lnTo>
                      <a:pt x="258" y="73"/>
                    </a:lnTo>
                    <a:lnTo>
                      <a:pt x="252" y="73"/>
                    </a:lnTo>
                    <a:lnTo>
                      <a:pt x="243" y="72"/>
                    </a:lnTo>
                    <a:lnTo>
                      <a:pt x="235" y="73"/>
                    </a:lnTo>
                    <a:lnTo>
                      <a:pt x="227" y="74"/>
                    </a:lnTo>
                    <a:lnTo>
                      <a:pt x="218" y="75"/>
                    </a:lnTo>
                    <a:lnTo>
                      <a:pt x="209" y="77"/>
                    </a:lnTo>
                    <a:lnTo>
                      <a:pt x="203" y="80"/>
                    </a:lnTo>
                    <a:lnTo>
                      <a:pt x="202" y="82"/>
                    </a:lnTo>
                    <a:lnTo>
                      <a:pt x="203" y="83"/>
                    </a:lnTo>
                    <a:lnTo>
                      <a:pt x="208" y="86"/>
                    </a:lnTo>
                    <a:lnTo>
                      <a:pt x="197" y="89"/>
                    </a:lnTo>
                    <a:lnTo>
                      <a:pt x="182" y="93"/>
                    </a:lnTo>
                    <a:lnTo>
                      <a:pt x="179" y="90"/>
                    </a:lnTo>
                    <a:lnTo>
                      <a:pt x="175" y="88"/>
                    </a:lnTo>
                    <a:lnTo>
                      <a:pt x="171" y="87"/>
                    </a:lnTo>
                    <a:lnTo>
                      <a:pt x="164" y="87"/>
                    </a:lnTo>
                    <a:lnTo>
                      <a:pt x="156" y="94"/>
                    </a:lnTo>
                    <a:lnTo>
                      <a:pt x="149" y="89"/>
                    </a:lnTo>
                    <a:lnTo>
                      <a:pt x="97" y="96"/>
                    </a:lnTo>
                    <a:lnTo>
                      <a:pt x="86" y="97"/>
                    </a:lnTo>
                    <a:lnTo>
                      <a:pt x="77" y="96"/>
                    </a:lnTo>
                    <a:lnTo>
                      <a:pt x="66" y="95"/>
                    </a:lnTo>
                    <a:lnTo>
                      <a:pt x="46" y="93"/>
                    </a:lnTo>
                    <a:lnTo>
                      <a:pt x="28" y="88"/>
                    </a:lnTo>
                    <a:lnTo>
                      <a:pt x="18" y="84"/>
                    </a:lnTo>
                    <a:lnTo>
                      <a:pt x="11" y="81"/>
                    </a:lnTo>
                    <a:lnTo>
                      <a:pt x="18" y="79"/>
                    </a:lnTo>
                    <a:lnTo>
                      <a:pt x="14" y="76"/>
                    </a:lnTo>
                    <a:lnTo>
                      <a:pt x="11" y="74"/>
                    </a:lnTo>
                    <a:lnTo>
                      <a:pt x="6" y="70"/>
                    </a:lnTo>
                    <a:lnTo>
                      <a:pt x="5" y="69"/>
                    </a:lnTo>
                    <a:lnTo>
                      <a:pt x="3" y="67"/>
                    </a:lnTo>
                    <a:lnTo>
                      <a:pt x="2" y="66"/>
                    </a:lnTo>
                    <a:lnTo>
                      <a:pt x="1" y="63"/>
                    </a:lnTo>
                    <a:lnTo>
                      <a:pt x="0" y="62"/>
                    </a:lnTo>
                    <a:lnTo>
                      <a:pt x="0" y="6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2160" name="Group 593"/>
              <p:cNvGrpSpPr>
                <a:grpSpLocks/>
              </p:cNvGrpSpPr>
              <p:nvPr/>
            </p:nvGrpSpPr>
            <p:grpSpPr bwMode="auto">
              <a:xfrm>
                <a:off x="4297" y="2502"/>
                <a:ext cx="2" cy="3"/>
                <a:chOff x="4216" y="2686"/>
                <a:chExt cx="2" cy="3"/>
              </a:xfrm>
            </p:grpSpPr>
            <p:sp>
              <p:nvSpPr>
                <p:cNvPr id="31857" name="Oval 594" descr="50%"/>
                <p:cNvSpPr>
                  <a:spLocks noChangeArrowheads="1"/>
                </p:cNvSpPr>
                <p:nvPr/>
              </p:nvSpPr>
              <p:spPr bwMode="auto">
                <a:xfrm>
                  <a:off x="4216" y="2686"/>
                  <a:ext cx="2" cy="2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8" name="Arc 595" descr="50%"/>
                <p:cNvSpPr>
                  <a:spLocks/>
                </p:cNvSpPr>
                <p:nvPr/>
              </p:nvSpPr>
              <p:spPr bwMode="auto">
                <a:xfrm>
                  <a:off x="4217" y="2687"/>
                  <a:ext cx="1" cy="2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4320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2280" y="11940"/>
                      </a:moveTo>
                    </a:path>
                    <a:path w="43200" h="43200" stroke="0" extrusionOk="0">
                      <a:moveTo>
                        <a:pt x="2280" y="11940"/>
                      </a:move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0" cap="rnd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172" name="Group 596"/>
              <p:cNvGrpSpPr>
                <a:grpSpLocks/>
              </p:cNvGrpSpPr>
              <p:nvPr/>
            </p:nvGrpSpPr>
            <p:grpSpPr bwMode="auto">
              <a:xfrm>
                <a:off x="4314" y="2514"/>
                <a:ext cx="23" cy="4"/>
                <a:chOff x="4233" y="2698"/>
                <a:chExt cx="23" cy="4"/>
              </a:xfrm>
            </p:grpSpPr>
            <p:sp>
              <p:nvSpPr>
                <p:cNvPr id="31852" name="Arc 597" descr="50%"/>
                <p:cNvSpPr>
                  <a:spLocks/>
                </p:cNvSpPr>
                <p:nvPr/>
              </p:nvSpPr>
              <p:spPr bwMode="auto">
                <a:xfrm>
                  <a:off x="4237" y="2698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3" name="Arc 598" descr="50%"/>
                <p:cNvSpPr>
                  <a:spLocks/>
                </p:cNvSpPr>
                <p:nvPr/>
              </p:nvSpPr>
              <p:spPr bwMode="auto">
                <a:xfrm>
                  <a:off x="4233" y="2698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4" name="Arc 599" descr="50%"/>
                <p:cNvSpPr>
                  <a:spLocks/>
                </p:cNvSpPr>
                <p:nvPr/>
              </p:nvSpPr>
              <p:spPr bwMode="auto">
                <a:xfrm>
                  <a:off x="4240" y="2698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5" name="Arc 600" descr="50%"/>
                <p:cNvSpPr>
                  <a:spLocks/>
                </p:cNvSpPr>
                <p:nvPr/>
              </p:nvSpPr>
              <p:spPr bwMode="auto">
                <a:xfrm>
                  <a:off x="4244" y="2698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856" name="Arc 601" descr="50%"/>
                <p:cNvSpPr>
                  <a:spLocks/>
                </p:cNvSpPr>
                <p:nvPr/>
              </p:nvSpPr>
              <p:spPr bwMode="auto">
                <a:xfrm>
                  <a:off x="4250" y="2698"/>
                  <a:ext cx="6" cy="4"/>
                </a:xfrm>
                <a:custGeom>
                  <a:avLst/>
                  <a:gdLst>
                    <a:gd name="T0" fmla="*/ 0 w 30373"/>
                    <a:gd name="T1" fmla="*/ 0 h 43200"/>
                    <a:gd name="T2" fmla="*/ 0 w 30373"/>
                    <a:gd name="T3" fmla="*/ 0 h 43200"/>
                    <a:gd name="T4" fmla="*/ 0 w 3037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0373"/>
                    <a:gd name="T10" fmla="*/ 0 h 43200"/>
                    <a:gd name="T11" fmla="*/ 30373 w 3037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373" h="43200" fill="none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</a:path>
                    <a:path w="30373" h="43200" stroke="0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  <a:lnTo>
                        <a:pt x="8773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1848" name="Freeform 602" descr="50%"/>
              <p:cNvSpPr>
                <a:spLocks/>
              </p:cNvSpPr>
              <p:nvPr/>
            </p:nvSpPr>
            <p:spPr bwMode="auto">
              <a:xfrm>
                <a:off x="4270" y="2442"/>
                <a:ext cx="312" cy="58"/>
              </a:xfrm>
              <a:custGeom>
                <a:avLst/>
                <a:gdLst>
                  <a:gd name="T0" fmla="*/ 7 w 312"/>
                  <a:gd name="T1" fmla="*/ 48 h 58"/>
                  <a:gd name="T2" fmla="*/ 21 w 312"/>
                  <a:gd name="T3" fmla="*/ 44 h 58"/>
                  <a:gd name="T4" fmla="*/ 42 w 312"/>
                  <a:gd name="T5" fmla="*/ 39 h 58"/>
                  <a:gd name="T6" fmla="*/ 63 w 312"/>
                  <a:gd name="T7" fmla="*/ 36 h 58"/>
                  <a:gd name="T8" fmla="*/ 83 w 312"/>
                  <a:gd name="T9" fmla="*/ 32 h 58"/>
                  <a:gd name="T10" fmla="*/ 94 w 312"/>
                  <a:gd name="T11" fmla="*/ 27 h 58"/>
                  <a:gd name="T12" fmla="*/ 104 w 312"/>
                  <a:gd name="T13" fmla="*/ 18 h 58"/>
                  <a:gd name="T14" fmla="*/ 119 w 312"/>
                  <a:gd name="T15" fmla="*/ 5 h 58"/>
                  <a:gd name="T16" fmla="*/ 130 w 312"/>
                  <a:gd name="T17" fmla="*/ 10 h 58"/>
                  <a:gd name="T18" fmla="*/ 134 w 312"/>
                  <a:gd name="T19" fmla="*/ 25 h 58"/>
                  <a:gd name="T20" fmla="*/ 142 w 312"/>
                  <a:gd name="T21" fmla="*/ 31 h 58"/>
                  <a:gd name="T22" fmla="*/ 168 w 312"/>
                  <a:gd name="T23" fmla="*/ 35 h 58"/>
                  <a:gd name="T24" fmla="*/ 187 w 312"/>
                  <a:gd name="T25" fmla="*/ 36 h 58"/>
                  <a:gd name="T26" fmla="*/ 210 w 312"/>
                  <a:gd name="T27" fmla="*/ 35 h 58"/>
                  <a:gd name="T28" fmla="*/ 219 w 312"/>
                  <a:gd name="T29" fmla="*/ 43 h 58"/>
                  <a:gd name="T30" fmla="*/ 238 w 312"/>
                  <a:gd name="T31" fmla="*/ 44 h 58"/>
                  <a:gd name="T32" fmla="*/ 258 w 312"/>
                  <a:gd name="T33" fmla="*/ 34 h 58"/>
                  <a:gd name="T34" fmla="*/ 275 w 312"/>
                  <a:gd name="T35" fmla="*/ 20 h 58"/>
                  <a:gd name="T36" fmla="*/ 288 w 312"/>
                  <a:gd name="T37" fmla="*/ 11 h 58"/>
                  <a:gd name="T38" fmla="*/ 299 w 312"/>
                  <a:gd name="T39" fmla="*/ 6 h 58"/>
                  <a:gd name="T40" fmla="*/ 309 w 312"/>
                  <a:gd name="T41" fmla="*/ 8 h 58"/>
                  <a:gd name="T42" fmla="*/ 301 w 312"/>
                  <a:gd name="T43" fmla="*/ 18 h 58"/>
                  <a:gd name="T44" fmla="*/ 291 w 312"/>
                  <a:gd name="T45" fmla="*/ 26 h 58"/>
                  <a:gd name="T46" fmla="*/ 285 w 312"/>
                  <a:gd name="T47" fmla="*/ 34 h 58"/>
                  <a:gd name="T48" fmla="*/ 280 w 312"/>
                  <a:gd name="T49" fmla="*/ 40 h 58"/>
                  <a:gd name="T50" fmla="*/ 279 w 312"/>
                  <a:gd name="T51" fmla="*/ 48 h 58"/>
                  <a:gd name="T52" fmla="*/ 270 w 312"/>
                  <a:gd name="T53" fmla="*/ 46 h 58"/>
                  <a:gd name="T54" fmla="*/ 262 w 312"/>
                  <a:gd name="T55" fmla="*/ 49 h 58"/>
                  <a:gd name="T56" fmla="*/ 253 w 312"/>
                  <a:gd name="T57" fmla="*/ 48 h 58"/>
                  <a:gd name="T58" fmla="*/ 243 w 312"/>
                  <a:gd name="T59" fmla="*/ 48 h 58"/>
                  <a:gd name="T60" fmla="*/ 232 w 312"/>
                  <a:gd name="T61" fmla="*/ 47 h 58"/>
                  <a:gd name="T62" fmla="*/ 220 w 312"/>
                  <a:gd name="T63" fmla="*/ 48 h 58"/>
                  <a:gd name="T64" fmla="*/ 208 w 312"/>
                  <a:gd name="T65" fmla="*/ 50 h 58"/>
                  <a:gd name="T66" fmla="*/ 196 w 312"/>
                  <a:gd name="T67" fmla="*/ 50 h 58"/>
                  <a:gd name="T68" fmla="*/ 184 w 312"/>
                  <a:gd name="T69" fmla="*/ 50 h 58"/>
                  <a:gd name="T70" fmla="*/ 174 w 312"/>
                  <a:gd name="T71" fmla="*/ 52 h 58"/>
                  <a:gd name="T72" fmla="*/ 162 w 312"/>
                  <a:gd name="T73" fmla="*/ 54 h 58"/>
                  <a:gd name="T74" fmla="*/ 148 w 312"/>
                  <a:gd name="T75" fmla="*/ 54 h 58"/>
                  <a:gd name="T76" fmla="*/ 136 w 312"/>
                  <a:gd name="T77" fmla="*/ 54 h 58"/>
                  <a:gd name="T78" fmla="*/ 125 w 312"/>
                  <a:gd name="T79" fmla="*/ 53 h 58"/>
                  <a:gd name="T80" fmla="*/ 113 w 312"/>
                  <a:gd name="T81" fmla="*/ 54 h 58"/>
                  <a:gd name="T82" fmla="*/ 104 w 312"/>
                  <a:gd name="T83" fmla="*/ 53 h 58"/>
                  <a:gd name="T84" fmla="*/ 93 w 312"/>
                  <a:gd name="T85" fmla="*/ 54 h 58"/>
                  <a:gd name="T86" fmla="*/ 80 w 312"/>
                  <a:gd name="T87" fmla="*/ 54 h 58"/>
                  <a:gd name="T88" fmla="*/ 64 w 312"/>
                  <a:gd name="T89" fmla="*/ 57 h 58"/>
                  <a:gd name="T90" fmla="*/ 46 w 312"/>
                  <a:gd name="T91" fmla="*/ 57 h 58"/>
                  <a:gd name="T92" fmla="*/ 31 w 312"/>
                  <a:gd name="T93" fmla="*/ 55 h 58"/>
                  <a:gd name="T94" fmla="*/ 17 w 312"/>
                  <a:gd name="T95" fmla="*/ 55 h 58"/>
                  <a:gd name="T96" fmla="*/ 4 w 312"/>
                  <a:gd name="T97" fmla="*/ 53 h 5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12"/>
                  <a:gd name="T148" fmla="*/ 0 h 58"/>
                  <a:gd name="T149" fmla="*/ 312 w 312"/>
                  <a:gd name="T150" fmla="*/ 58 h 5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12" h="58">
                    <a:moveTo>
                      <a:pt x="0" y="52"/>
                    </a:moveTo>
                    <a:lnTo>
                      <a:pt x="2" y="50"/>
                    </a:lnTo>
                    <a:lnTo>
                      <a:pt x="5" y="49"/>
                    </a:lnTo>
                    <a:lnTo>
                      <a:pt x="7" y="48"/>
                    </a:lnTo>
                    <a:lnTo>
                      <a:pt x="10" y="47"/>
                    </a:lnTo>
                    <a:lnTo>
                      <a:pt x="13" y="46"/>
                    </a:lnTo>
                    <a:lnTo>
                      <a:pt x="18" y="45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31" y="41"/>
                    </a:lnTo>
                    <a:lnTo>
                      <a:pt x="37" y="40"/>
                    </a:lnTo>
                    <a:lnTo>
                      <a:pt x="42" y="39"/>
                    </a:lnTo>
                    <a:lnTo>
                      <a:pt x="48" y="39"/>
                    </a:lnTo>
                    <a:lnTo>
                      <a:pt x="53" y="38"/>
                    </a:lnTo>
                    <a:lnTo>
                      <a:pt x="58" y="37"/>
                    </a:lnTo>
                    <a:lnTo>
                      <a:pt x="63" y="36"/>
                    </a:lnTo>
                    <a:lnTo>
                      <a:pt x="67" y="35"/>
                    </a:lnTo>
                    <a:lnTo>
                      <a:pt x="73" y="34"/>
                    </a:lnTo>
                    <a:lnTo>
                      <a:pt x="78" y="33"/>
                    </a:lnTo>
                    <a:lnTo>
                      <a:pt x="83" y="32"/>
                    </a:lnTo>
                    <a:lnTo>
                      <a:pt x="86" y="32"/>
                    </a:lnTo>
                    <a:lnTo>
                      <a:pt x="90" y="30"/>
                    </a:lnTo>
                    <a:lnTo>
                      <a:pt x="92" y="29"/>
                    </a:lnTo>
                    <a:lnTo>
                      <a:pt x="94" y="27"/>
                    </a:lnTo>
                    <a:lnTo>
                      <a:pt x="96" y="25"/>
                    </a:lnTo>
                    <a:lnTo>
                      <a:pt x="98" y="23"/>
                    </a:lnTo>
                    <a:lnTo>
                      <a:pt x="101" y="20"/>
                    </a:lnTo>
                    <a:lnTo>
                      <a:pt x="104" y="18"/>
                    </a:lnTo>
                    <a:lnTo>
                      <a:pt x="107" y="14"/>
                    </a:lnTo>
                    <a:lnTo>
                      <a:pt x="111" y="11"/>
                    </a:lnTo>
                    <a:lnTo>
                      <a:pt x="115" y="8"/>
                    </a:lnTo>
                    <a:lnTo>
                      <a:pt x="119" y="5"/>
                    </a:lnTo>
                    <a:lnTo>
                      <a:pt x="123" y="2"/>
                    </a:lnTo>
                    <a:lnTo>
                      <a:pt x="127" y="0"/>
                    </a:lnTo>
                    <a:lnTo>
                      <a:pt x="128" y="4"/>
                    </a:lnTo>
                    <a:lnTo>
                      <a:pt x="130" y="10"/>
                    </a:lnTo>
                    <a:lnTo>
                      <a:pt x="132" y="15"/>
                    </a:lnTo>
                    <a:lnTo>
                      <a:pt x="133" y="20"/>
                    </a:lnTo>
                    <a:lnTo>
                      <a:pt x="134" y="22"/>
                    </a:lnTo>
                    <a:lnTo>
                      <a:pt x="134" y="25"/>
                    </a:lnTo>
                    <a:lnTo>
                      <a:pt x="134" y="27"/>
                    </a:lnTo>
                    <a:lnTo>
                      <a:pt x="132" y="29"/>
                    </a:lnTo>
                    <a:lnTo>
                      <a:pt x="137" y="31"/>
                    </a:lnTo>
                    <a:lnTo>
                      <a:pt x="142" y="31"/>
                    </a:lnTo>
                    <a:lnTo>
                      <a:pt x="148" y="32"/>
                    </a:lnTo>
                    <a:lnTo>
                      <a:pt x="155" y="33"/>
                    </a:lnTo>
                    <a:lnTo>
                      <a:pt x="162" y="34"/>
                    </a:lnTo>
                    <a:lnTo>
                      <a:pt x="168" y="35"/>
                    </a:lnTo>
                    <a:lnTo>
                      <a:pt x="174" y="36"/>
                    </a:lnTo>
                    <a:lnTo>
                      <a:pt x="178" y="37"/>
                    </a:lnTo>
                    <a:lnTo>
                      <a:pt x="183" y="37"/>
                    </a:lnTo>
                    <a:lnTo>
                      <a:pt x="187" y="36"/>
                    </a:lnTo>
                    <a:lnTo>
                      <a:pt x="190" y="34"/>
                    </a:lnTo>
                    <a:lnTo>
                      <a:pt x="194" y="32"/>
                    </a:lnTo>
                    <a:lnTo>
                      <a:pt x="202" y="33"/>
                    </a:lnTo>
                    <a:lnTo>
                      <a:pt x="210" y="35"/>
                    </a:lnTo>
                    <a:lnTo>
                      <a:pt x="216" y="37"/>
                    </a:lnTo>
                    <a:lnTo>
                      <a:pt x="213" y="40"/>
                    </a:lnTo>
                    <a:lnTo>
                      <a:pt x="215" y="41"/>
                    </a:lnTo>
                    <a:lnTo>
                      <a:pt x="219" y="43"/>
                    </a:lnTo>
                    <a:lnTo>
                      <a:pt x="223" y="44"/>
                    </a:lnTo>
                    <a:lnTo>
                      <a:pt x="228" y="44"/>
                    </a:lnTo>
                    <a:lnTo>
                      <a:pt x="233" y="44"/>
                    </a:lnTo>
                    <a:lnTo>
                      <a:pt x="238" y="44"/>
                    </a:lnTo>
                    <a:lnTo>
                      <a:pt x="242" y="43"/>
                    </a:lnTo>
                    <a:lnTo>
                      <a:pt x="248" y="41"/>
                    </a:lnTo>
                    <a:lnTo>
                      <a:pt x="253" y="39"/>
                    </a:lnTo>
                    <a:lnTo>
                      <a:pt x="258" y="34"/>
                    </a:lnTo>
                    <a:lnTo>
                      <a:pt x="263" y="31"/>
                    </a:lnTo>
                    <a:lnTo>
                      <a:pt x="268" y="26"/>
                    </a:lnTo>
                    <a:lnTo>
                      <a:pt x="271" y="24"/>
                    </a:lnTo>
                    <a:lnTo>
                      <a:pt x="275" y="20"/>
                    </a:lnTo>
                    <a:lnTo>
                      <a:pt x="278" y="18"/>
                    </a:lnTo>
                    <a:lnTo>
                      <a:pt x="282" y="15"/>
                    </a:lnTo>
                    <a:lnTo>
                      <a:pt x="285" y="13"/>
                    </a:lnTo>
                    <a:lnTo>
                      <a:pt x="288" y="11"/>
                    </a:lnTo>
                    <a:lnTo>
                      <a:pt x="291" y="10"/>
                    </a:lnTo>
                    <a:lnTo>
                      <a:pt x="293" y="9"/>
                    </a:lnTo>
                    <a:lnTo>
                      <a:pt x="296" y="7"/>
                    </a:lnTo>
                    <a:lnTo>
                      <a:pt x="299" y="6"/>
                    </a:lnTo>
                    <a:lnTo>
                      <a:pt x="302" y="6"/>
                    </a:lnTo>
                    <a:lnTo>
                      <a:pt x="306" y="6"/>
                    </a:lnTo>
                    <a:lnTo>
                      <a:pt x="311" y="6"/>
                    </a:lnTo>
                    <a:lnTo>
                      <a:pt x="309" y="8"/>
                    </a:lnTo>
                    <a:lnTo>
                      <a:pt x="307" y="11"/>
                    </a:lnTo>
                    <a:lnTo>
                      <a:pt x="305" y="12"/>
                    </a:lnTo>
                    <a:lnTo>
                      <a:pt x="303" y="15"/>
                    </a:lnTo>
                    <a:lnTo>
                      <a:pt x="301" y="18"/>
                    </a:lnTo>
                    <a:lnTo>
                      <a:pt x="298" y="20"/>
                    </a:lnTo>
                    <a:lnTo>
                      <a:pt x="294" y="23"/>
                    </a:lnTo>
                    <a:lnTo>
                      <a:pt x="292" y="25"/>
                    </a:lnTo>
                    <a:lnTo>
                      <a:pt x="291" y="26"/>
                    </a:lnTo>
                    <a:lnTo>
                      <a:pt x="289" y="29"/>
                    </a:lnTo>
                    <a:lnTo>
                      <a:pt x="288" y="30"/>
                    </a:lnTo>
                    <a:lnTo>
                      <a:pt x="286" y="32"/>
                    </a:lnTo>
                    <a:lnTo>
                      <a:pt x="285" y="34"/>
                    </a:lnTo>
                    <a:lnTo>
                      <a:pt x="284" y="36"/>
                    </a:lnTo>
                    <a:lnTo>
                      <a:pt x="282" y="38"/>
                    </a:lnTo>
                    <a:lnTo>
                      <a:pt x="281" y="39"/>
                    </a:lnTo>
                    <a:lnTo>
                      <a:pt x="280" y="40"/>
                    </a:lnTo>
                    <a:lnTo>
                      <a:pt x="280" y="43"/>
                    </a:lnTo>
                    <a:lnTo>
                      <a:pt x="279" y="44"/>
                    </a:lnTo>
                    <a:lnTo>
                      <a:pt x="279" y="46"/>
                    </a:lnTo>
                    <a:lnTo>
                      <a:pt x="279" y="48"/>
                    </a:lnTo>
                    <a:lnTo>
                      <a:pt x="277" y="46"/>
                    </a:lnTo>
                    <a:lnTo>
                      <a:pt x="274" y="46"/>
                    </a:lnTo>
                    <a:lnTo>
                      <a:pt x="272" y="46"/>
                    </a:lnTo>
                    <a:lnTo>
                      <a:pt x="270" y="46"/>
                    </a:lnTo>
                    <a:lnTo>
                      <a:pt x="268" y="47"/>
                    </a:lnTo>
                    <a:lnTo>
                      <a:pt x="266" y="48"/>
                    </a:lnTo>
                    <a:lnTo>
                      <a:pt x="264" y="48"/>
                    </a:lnTo>
                    <a:lnTo>
                      <a:pt x="262" y="49"/>
                    </a:lnTo>
                    <a:lnTo>
                      <a:pt x="259" y="49"/>
                    </a:lnTo>
                    <a:lnTo>
                      <a:pt x="256" y="49"/>
                    </a:lnTo>
                    <a:lnTo>
                      <a:pt x="254" y="48"/>
                    </a:lnTo>
                    <a:lnTo>
                      <a:pt x="253" y="48"/>
                    </a:lnTo>
                    <a:lnTo>
                      <a:pt x="251" y="47"/>
                    </a:lnTo>
                    <a:lnTo>
                      <a:pt x="249" y="47"/>
                    </a:lnTo>
                    <a:lnTo>
                      <a:pt x="245" y="48"/>
                    </a:lnTo>
                    <a:lnTo>
                      <a:pt x="243" y="48"/>
                    </a:lnTo>
                    <a:lnTo>
                      <a:pt x="241" y="48"/>
                    </a:lnTo>
                    <a:lnTo>
                      <a:pt x="238" y="48"/>
                    </a:lnTo>
                    <a:lnTo>
                      <a:pt x="235" y="47"/>
                    </a:lnTo>
                    <a:lnTo>
                      <a:pt x="232" y="47"/>
                    </a:lnTo>
                    <a:lnTo>
                      <a:pt x="229" y="48"/>
                    </a:lnTo>
                    <a:lnTo>
                      <a:pt x="225" y="48"/>
                    </a:lnTo>
                    <a:lnTo>
                      <a:pt x="223" y="48"/>
                    </a:lnTo>
                    <a:lnTo>
                      <a:pt x="220" y="48"/>
                    </a:lnTo>
                    <a:lnTo>
                      <a:pt x="217" y="48"/>
                    </a:lnTo>
                    <a:lnTo>
                      <a:pt x="214" y="48"/>
                    </a:lnTo>
                    <a:lnTo>
                      <a:pt x="212" y="49"/>
                    </a:lnTo>
                    <a:lnTo>
                      <a:pt x="208" y="50"/>
                    </a:lnTo>
                    <a:lnTo>
                      <a:pt x="205" y="50"/>
                    </a:lnTo>
                    <a:lnTo>
                      <a:pt x="202" y="51"/>
                    </a:lnTo>
                    <a:lnTo>
                      <a:pt x="199" y="51"/>
                    </a:lnTo>
                    <a:lnTo>
                      <a:pt x="196" y="50"/>
                    </a:lnTo>
                    <a:lnTo>
                      <a:pt x="193" y="49"/>
                    </a:lnTo>
                    <a:lnTo>
                      <a:pt x="189" y="50"/>
                    </a:lnTo>
                    <a:lnTo>
                      <a:pt x="187" y="50"/>
                    </a:lnTo>
                    <a:lnTo>
                      <a:pt x="184" y="50"/>
                    </a:lnTo>
                    <a:lnTo>
                      <a:pt x="181" y="50"/>
                    </a:lnTo>
                    <a:lnTo>
                      <a:pt x="179" y="50"/>
                    </a:lnTo>
                    <a:lnTo>
                      <a:pt x="176" y="51"/>
                    </a:lnTo>
                    <a:lnTo>
                      <a:pt x="174" y="52"/>
                    </a:lnTo>
                    <a:lnTo>
                      <a:pt x="171" y="52"/>
                    </a:lnTo>
                    <a:lnTo>
                      <a:pt x="168" y="53"/>
                    </a:lnTo>
                    <a:lnTo>
                      <a:pt x="165" y="53"/>
                    </a:lnTo>
                    <a:lnTo>
                      <a:pt x="162" y="54"/>
                    </a:lnTo>
                    <a:lnTo>
                      <a:pt x="159" y="54"/>
                    </a:lnTo>
                    <a:lnTo>
                      <a:pt x="155" y="54"/>
                    </a:lnTo>
                    <a:lnTo>
                      <a:pt x="151" y="53"/>
                    </a:lnTo>
                    <a:lnTo>
                      <a:pt x="148" y="54"/>
                    </a:lnTo>
                    <a:lnTo>
                      <a:pt x="145" y="54"/>
                    </a:lnTo>
                    <a:lnTo>
                      <a:pt x="142" y="54"/>
                    </a:lnTo>
                    <a:lnTo>
                      <a:pt x="139" y="54"/>
                    </a:lnTo>
                    <a:lnTo>
                      <a:pt x="136" y="54"/>
                    </a:lnTo>
                    <a:lnTo>
                      <a:pt x="133" y="54"/>
                    </a:lnTo>
                    <a:lnTo>
                      <a:pt x="130" y="53"/>
                    </a:lnTo>
                    <a:lnTo>
                      <a:pt x="128" y="53"/>
                    </a:lnTo>
                    <a:lnTo>
                      <a:pt x="125" y="53"/>
                    </a:lnTo>
                    <a:lnTo>
                      <a:pt x="122" y="53"/>
                    </a:lnTo>
                    <a:lnTo>
                      <a:pt x="119" y="53"/>
                    </a:lnTo>
                    <a:lnTo>
                      <a:pt x="116" y="53"/>
                    </a:lnTo>
                    <a:lnTo>
                      <a:pt x="113" y="54"/>
                    </a:lnTo>
                    <a:lnTo>
                      <a:pt x="111" y="54"/>
                    </a:lnTo>
                    <a:lnTo>
                      <a:pt x="109" y="53"/>
                    </a:lnTo>
                    <a:lnTo>
                      <a:pt x="106" y="53"/>
                    </a:lnTo>
                    <a:lnTo>
                      <a:pt x="104" y="53"/>
                    </a:lnTo>
                    <a:lnTo>
                      <a:pt x="101" y="53"/>
                    </a:lnTo>
                    <a:lnTo>
                      <a:pt x="98" y="53"/>
                    </a:lnTo>
                    <a:lnTo>
                      <a:pt x="96" y="53"/>
                    </a:lnTo>
                    <a:lnTo>
                      <a:pt x="93" y="54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3" y="54"/>
                    </a:lnTo>
                    <a:lnTo>
                      <a:pt x="80" y="54"/>
                    </a:lnTo>
                    <a:lnTo>
                      <a:pt x="77" y="55"/>
                    </a:lnTo>
                    <a:lnTo>
                      <a:pt x="74" y="56"/>
                    </a:lnTo>
                    <a:lnTo>
                      <a:pt x="69" y="57"/>
                    </a:lnTo>
                    <a:lnTo>
                      <a:pt x="64" y="57"/>
                    </a:lnTo>
                    <a:lnTo>
                      <a:pt x="59" y="57"/>
                    </a:lnTo>
                    <a:lnTo>
                      <a:pt x="55" y="57"/>
                    </a:lnTo>
                    <a:lnTo>
                      <a:pt x="49" y="57"/>
                    </a:lnTo>
                    <a:lnTo>
                      <a:pt x="46" y="57"/>
                    </a:lnTo>
                    <a:lnTo>
                      <a:pt x="43" y="57"/>
                    </a:lnTo>
                    <a:lnTo>
                      <a:pt x="40" y="57"/>
                    </a:lnTo>
                    <a:lnTo>
                      <a:pt x="36" y="57"/>
                    </a:lnTo>
                    <a:lnTo>
                      <a:pt x="31" y="55"/>
                    </a:lnTo>
                    <a:lnTo>
                      <a:pt x="27" y="55"/>
                    </a:lnTo>
                    <a:lnTo>
                      <a:pt x="23" y="55"/>
                    </a:lnTo>
                    <a:lnTo>
                      <a:pt x="20" y="55"/>
                    </a:lnTo>
                    <a:lnTo>
                      <a:pt x="17" y="55"/>
                    </a:lnTo>
                    <a:lnTo>
                      <a:pt x="13" y="55"/>
                    </a:lnTo>
                    <a:lnTo>
                      <a:pt x="10" y="54"/>
                    </a:lnTo>
                    <a:lnTo>
                      <a:pt x="7" y="53"/>
                    </a:lnTo>
                    <a:lnTo>
                      <a:pt x="4" y="53"/>
                    </a:lnTo>
                    <a:lnTo>
                      <a:pt x="1" y="52"/>
                    </a:lnTo>
                    <a:lnTo>
                      <a:pt x="0" y="52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2173" name="Group 603"/>
              <p:cNvGrpSpPr>
                <a:grpSpLocks/>
              </p:cNvGrpSpPr>
              <p:nvPr/>
            </p:nvGrpSpPr>
            <p:grpSpPr bwMode="auto">
              <a:xfrm>
                <a:off x="4334" y="2516"/>
                <a:ext cx="47" cy="37"/>
                <a:chOff x="4253" y="2700"/>
                <a:chExt cx="47" cy="37"/>
              </a:xfrm>
            </p:grpSpPr>
            <p:sp>
              <p:nvSpPr>
                <p:cNvPr id="31850" name="Freeform 604" descr="50%"/>
                <p:cNvSpPr>
                  <a:spLocks/>
                </p:cNvSpPr>
                <p:nvPr/>
              </p:nvSpPr>
              <p:spPr bwMode="auto">
                <a:xfrm>
                  <a:off x="4253" y="2706"/>
                  <a:ext cx="47" cy="31"/>
                </a:xfrm>
                <a:custGeom>
                  <a:avLst/>
                  <a:gdLst>
                    <a:gd name="T0" fmla="*/ 43 w 47"/>
                    <a:gd name="T1" fmla="*/ 27 h 31"/>
                    <a:gd name="T2" fmla="*/ 40 w 47"/>
                    <a:gd name="T3" fmla="*/ 24 h 31"/>
                    <a:gd name="T4" fmla="*/ 39 w 47"/>
                    <a:gd name="T5" fmla="*/ 22 h 31"/>
                    <a:gd name="T6" fmla="*/ 37 w 47"/>
                    <a:gd name="T7" fmla="*/ 21 h 31"/>
                    <a:gd name="T8" fmla="*/ 36 w 47"/>
                    <a:gd name="T9" fmla="*/ 19 h 31"/>
                    <a:gd name="T10" fmla="*/ 35 w 47"/>
                    <a:gd name="T11" fmla="*/ 17 h 31"/>
                    <a:gd name="T12" fmla="*/ 34 w 47"/>
                    <a:gd name="T13" fmla="*/ 16 h 31"/>
                    <a:gd name="T14" fmla="*/ 33 w 47"/>
                    <a:gd name="T15" fmla="*/ 14 h 31"/>
                    <a:gd name="T16" fmla="*/ 32 w 47"/>
                    <a:gd name="T17" fmla="*/ 12 h 31"/>
                    <a:gd name="T18" fmla="*/ 31 w 47"/>
                    <a:gd name="T19" fmla="*/ 10 h 31"/>
                    <a:gd name="T20" fmla="*/ 30 w 47"/>
                    <a:gd name="T21" fmla="*/ 7 h 31"/>
                    <a:gd name="T22" fmla="*/ 30 w 47"/>
                    <a:gd name="T23" fmla="*/ 5 h 31"/>
                    <a:gd name="T24" fmla="*/ 30 w 47"/>
                    <a:gd name="T25" fmla="*/ 3 h 31"/>
                    <a:gd name="T26" fmla="*/ 30 w 47"/>
                    <a:gd name="T27" fmla="*/ 0 h 31"/>
                    <a:gd name="T28" fmla="*/ 0 w 47"/>
                    <a:gd name="T29" fmla="*/ 0 h 31"/>
                    <a:gd name="T30" fmla="*/ 1 w 47"/>
                    <a:gd name="T31" fmla="*/ 2 h 31"/>
                    <a:gd name="T32" fmla="*/ 2 w 47"/>
                    <a:gd name="T33" fmla="*/ 4 h 31"/>
                    <a:gd name="T34" fmla="*/ 4 w 47"/>
                    <a:gd name="T35" fmla="*/ 6 h 31"/>
                    <a:gd name="T36" fmla="*/ 6 w 47"/>
                    <a:gd name="T37" fmla="*/ 9 h 31"/>
                    <a:gd name="T38" fmla="*/ 8 w 47"/>
                    <a:gd name="T39" fmla="*/ 11 h 31"/>
                    <a:gd name="T40" fmla="*/ 10 w 47"/>
                    <a:gd name="T41" fmla="*/ 13 h 31"/>
                    <a:gd name="T42" fmla="*/ 12 w 47"/>
                    <a:gd name="T43" fmla="*/ 15 h 31"/>
                    <a:gd name="T44" fmla="*/ 14 w 47"/>
                    <a:gd name="T45" fmla="*/ 17 h 31"/>
                    <a:gd name="T46" fmla="*/ 17 w 47"/>
                    <a:gd name="T47" fmla="*/ 19 h 31"/>
                    <a:gd name="T48" fmla="*/ 20 w 47"/>
                    <a:gd name="T49" fmla="*/ 22 h 31"/>
                    <a:gd name="T50" fmla="*/ 23 w 47"/>
                    <a:gd name="T51" fmla="*/ 23 h 31"/>
                    <a:gd name="T52" fmla="*/ 25 w 47"/>
                    <a:gd name="T53" fmla="*/ 24 h 31"/>
                    <a:gd name="T54" fmla="*/ 28 w 47"/>
                    <a:gd name="T55" fmla="*/ 26 h 31"/>
                    <a:gd name="T56" fmla="*/ 30 w 47"/>
                    <a:gd name="T57" fmla="*/ 27 h 31"/>
                    <a:gd name="T58" fmla="*/ 33 w 47"/>
                    <a:gd name="T59" fmla="*/ 28 h 31"/>
                    <a:gd name="T60" fmla="*/ 36 w 47"/>
                    <a:gd name="T61" fmla="*/ 28 h 31"/>
                    <a:gd name="T62" fmla="*/ 39 w 47"/>
                    <a:gd name="T63" fmla="*/ 29 h 31"/>
                    <a:gd name="T64" fmla="*/ 41 w 47"/>
                    <a:gd name="T65" fmla="*/ 29 h 31"/>
                    <a:gd name="T66" fmla="*/ 44 w 47"/>
                    <a:gd name="T67" fmla="*/ 29 h 31"/>
                    <a:gd name="T68" fmla="*/ 46 w 47"/>
                    <a:gd name="T69" fmla="*/ 30 h 31"/>
                    <a:gd name="T70" fmla="*/ 43 w 47"/>
                    <a:gd name="T71" fmla="*/ 27 h 3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7"/>
                    <a:gd name="T109" fmla="*/ 0 h 31"/>
                    <a:gd name="T110" fmla="*/ 47 w 47"/>
                    <a:gd name="T111" fmla="*/ 31 h 31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7" h="31">
                      <a:moveTo>
                        <a:pt x="43" y="27"/>
                      </a:moveTo>
                      <a:lnTo>
                        <a:pt x="40" y="24"/>
                      </a:lnTo>
                      <a:lnTo>
                        <a:pt x="39" y="22"/>
                      </a:lnTo>
                      <a:lnTo>
                        <a:pt x="37" y="21"/>
                      </a:lnTo>
                      <a:lnTo>
                        <a:pt x="36" y="19"/>
                      </a:lnTo>
                      <a:lnTo>
                        <a:pt x="35" y="17"/>
                      </a:lnTo>
                      <a:lnTo>
                        <a:pt x="34" y="16"/>
                      </a:lnTo>
                      <a:lnTo>
                        <a:pt x="33" y="14"/>
                      </a:lnTo>
                      <a:lnTo>
                        <a:pt x="32" y="12"/>
                      </a:lnTo>
                      <a:lnTo>
                        <a:pt x="31" y="10"/>
                      </a:lnTo>
                      <a:lnTo>
                        <a:pt x="30" y="7"/>
                      </a:lnTo>
                      <a:lnTo>
                        <a:pt x="30" y="5"/>
                      </a:lnTo>
                      <a:lnTo>
                        <a:pt x="30" y="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6" y="9"/>
                      </a:lnTo>
                      <a:lnTo>
                        <a:pt x="8" y="11"/>
                      </a:lnTo>
                      <a:lnTo>
                        <a:pt x="10" y="13"/>
                      </a:lnTo>
                      <a:lnTo>
                        <a:pt x="12" y="15"/>
                      </a:lnTo>
                      <a:lnTo>
                        <a:pt x="14" y="17"/>
                      </a:lnTo>
                      <a:lnTo>
                        <a:pt x="17" y="19"/>
                      </a:lnTo>
                      <a:lnTo>
                        <a:pt x="20" y="22"/>
                      </a:lnTo>
                      <a:lnTo>
                        <a:pt x="23" y="23"/>
                      </a:lnTo>
                      <a:lnTo>
                        <a:pt x="25" y="24"/>
                      </a:lnTo>
                      <a:lnTo>
                        <a:pt x="28" y="26"/>
                      </a:lnTo>
                      <a:lnTo>
                        <a:pt x="30" y="27"/>
                      </a:lnTo>
                      <a:lnTo>
                        <a:pt x="33" y="28"/>
                      </a:lnTo>
                      <a:lnTo>
                        <a:pt x="36" y="28"/>
                      </a:lnTo>
                      <a:lnTo>
                        <a:pt x="39" y="29"/>
                      </a:lnTo>
                      <a:lnTo>
                        <a:pt x="41" y="29"/>
                      </a:lnTo>
                      <a:lnTo>
                        <a:pt x="44" y="29"/>
                      </a:lnTo>
                      <a:lnTo>
                        <a:pt x="46" y="30"/>
                      </a:lnTo>
                      <a:lnTo>
                        <a:pt x="43" y="27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51" name="Freeform 605" descr="50%"/>
                <p:cNvSpPr>
                  <a:spLocks/>
                </p:cNvSpPr>
                <p:nvPr/>
              </p:nvSpPr>
              <p:spPr bwMode="auto">
                <a:xfrm>
                  <a:off x="4254" y="2700"/>
                  <a:ext cx="21" cy="7"/>
                </a:xfrm>
                <a:custGeom>
                  <a:avLst/>
                  <a:gdLst>
                    <a:gd name="T0" fmla="*/ 0 w 21"/>
                    <a:gd name="T1" fmla="*/ 6 h 7"/>
                    <a:gd name="T2" fmla="*/ 0 w 21"/>
                    <a:gd name="T3" fmla="*/ 6 h 7"/>
                    <a:gd name="T4" fmla="*/ 1 w 21"/>
                    <a:gd name="T5" fmla="*/ 0 h 7"/>
                    <a:gd name="T6" fmla="*/ 20 w 21"/>
                    <a:gd name="T7" fmla="*/ 0 h 7"/>
                    <a:gd name="T8" fmla="*/ 20 w 21"/>
                    <a:gd name="T9" fmla="*/ 6 h 7"/>
                    <a:gd name="T10" fmla="*/ 0 w 21"/>
                    <a:gd name="T11" fmla="*/ 6 h 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1"/>
                    <a:gd name="T19" fmla="*/ 0 h 7"/>
                    <a:gd name="T20" fmla="*/ 21 w 21"/>
                    <a:gd name="T21" fmla="*/ 7 h 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" h="7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" y="0"/>
                      </a:lnTo>
                      <a:lnTo>
                        <a:pt x="20" y="0"/>
                      </a:lnTo>
                      <a:lnTo>
                        <a:pt x="20" y="6"/>
                      </a:lnTo>
                      <a:lnTo>
                        <a:pt x="0" y="6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1843" name="Rectangle 606"/>
            <p:cNvSpPr>
              <a:spLocks noChangeArrowheads="1"/>
            </p:cNvSpPr>
            <p:nvPr/>
          </p:nvSpPr>
          <p:spPr bwMode="auto">
            <a:xfrm>
              <a:off x="4416" y="2208"/>
              <a:ext cx="1061" cy="7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Embedded system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2010s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Comic Sans MS" pitchFamily="66" charset="0"/>
                </a:rPr>
                <a:t>   19 billion</a:t>
              </a:r>
            </a:p>
          </p:txBody>
        </p:sp>
      </p:grpSp>
      <p:sp>
        <p:nvSpPr>
          <p:cNvPr id="31781" name="Freeform 607" descr="50%"/>
          <p:cNvSpPr>
            <a:spLocks/>
          </p:cNvSpPr>
          <p:nvPr/>
        </p:nvSpPr>
        <p:spPr bwMode="auto">
          <a:xfrm>
            <a:off x="7196359" y="4812683"/>
            <a:ext cx="92075" cy="73025"/>
          </a:xfrm>
          <a:custGeom>
            <a:avLst/>
            <a:gdLst>
              <a:gd name="T0" fmla="*/ 0 w 58"/>
              <a:gd name="T1" fmla="*/ 0 h 46"/>
              <a:gd name="T2" fmla="*/ 5040313 w 58"/>
              <a:gd name="T3" fmla="*/ 12601574 h 46"/>
              <a:gd name="T4" fmla="*/ 12601575 w 58"/>
              <a:gd name="T5" fmla="*/ 22682199 h 46"/>
              <a:gd name="T6" fmla="*/ 22682200 w 58"/>
              <a:gd name="T7" fmla="*/ 35282188 h 46"/>
              <a:gd name="T8" fmla="*/ 30241879 w 58"/>
              <a:gd name="T9" fmla="*/ 45362810 h 46"/>
              <a:gd name="T10" fmla="*/ 40322502 w 58"/>
              <a:gd name="T11" fmla="*/ 57964393 h 46"/>
              <a:gd name="T12" fmla="*/ 52924086 w 58"/>
              <a:gd name="T13" fmla="*/ 70564376 h 46"/>
              <a:gd name="T14" fmla="*/ 60483759 w 58"/>
              <a:gd name="T15" fmla="*/ 80644998 h 46"/>
              <a:gd name="T16" fmla="*/ 70564381 w 58"/>
              <a:gd name="T17" fmla="*/ 88206258 h 46"/>
              <a:gd name="T18" fmla="*/ 80645004 w 58"/>
              <a:gd name="T19" fmla="*/ 95765931 h 46"/>
              <a:gd name="T20" fmla="*/ 90725626 w 58"/>
              <a:gd name="T21" fmla="*/ 100806241 h 46"/>
              <a:gd name="T22" fmla="*/ 103327198 w 58"/>
              <a:gd name="T23" fmla="*/ 105846577 h 46"/>
              <a:gd name="T24" fmla="*/ 113407845 w 58"/>
              <a:gd name="T25" fmla="*/ 110886888 h 46"/>
              <a:gd name="T26" fmla="*/ 126007829 w 58"/>
              <a:gd name="T27" fmla="*/ 113407837 h 46"/>
              <a:gd name="T28" fmla="*/ 136088451 w 58"/>
              <a:gd name="T29" fmla="*/ 113407837 h 46"/>
              <a:gd name="T30" fmla="*/ 143649712 w 58"/>
              <a:gd name="T31" fmla="*/ 110886888 h 46"/>
              <a:gd name="T32" fmla="*/ 136088451 w 58"/>
              <a:gd name="T33" fmla="*/ 103327191 h 46"/>
              <a:gd name="T34" fmla="*/ 128528778 w 58"/>
              <a:gd name="T35" fmla="*/ 93246569 h 46"/>
              <a:gd name="T36" fmla="*/ 120967518 w 58"/>
              <a:gd name="T37" fmla="*/ 83165947 h 46"/>
              <a:gd name="T38" fmla="*/ 113407845 w 58"/>
              <a:gd name="T39" fmla="*/ 73083738 h 46"/>
              <a:gd name="T40" fmla="*/ 105846584 w 58"/>
              <a:gd name="T41" fmla="*/ 60483755 h 46"/>
              <a:gd name="T42" fmla="*/ 100806248 w 58"/>
              <a:gd name="T43" fmla="*/ 50403121 h 46"/>
              <a:gd name="T44" fmla="*/ 95765937 w 58"/>
              <a:gd name="T45" fmla="*/ 40322499 h 46"/>
              <a:gd name="T46" fmla="*/ 93246575 w 58"/>
              <a:gd name="T47" fmla="*/ 25201560 h 46"/>
              <a:gd name="T48" fmla="*/ 93246575 w 58"/>
              <a:gd name="T49" fmla="*/ 12601574 h 46"/>
              <a:gd name="T50" fmla="*/ 93246575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82" name="Freeform 608" descr="50%"/>
          <p:cNvSpPr>
            <a:spLocks/>
          </p:cNvSpPr>
          <p:nvPr/>
        </p:nvSpPr>
        <p:spPr bwMode="auto">
          <a:xfrm>
            <a:off x="7004270" y="4641232"/>
            <a:ext cx="763588" cy="230188"/>
          </a:xfrm>
          <a:custGeom>
            <a:avLst/>
            <a:gdLst>
              <a:gd name="T0" fmla="*/ 12601583 w 481"/>
              <a:gd name="T1" fmla="*/ 214214549 h 145"/>
              <a:gd name="T2" fmla="*/ 50403158 w 481"/>
              <a:gd name="T3" fmla="*/ 201612903 h 145"/>
              <a:gd name="T4" fmla="*/ 105846655 w 481"/>
              <a:gd name="T5" fmla="*/ 183972572 h 145"/>
              <a:gd name="T6" fmla="*/ 163811065 w 481"/>
              <a:gd name="T7" fmla="*/ 171370975 h 145"/>
              <a:gd name="T8" fmla="*/ 224294889 w 481"/>
              <a:gd name="T9" fmla="*/ 158770965 h 145"/>
              <a:gd name="T10" fmla="*/ 282257712 w 481"/>
              <a:gd name="T11" fmla="*/ 146169368 h 145"/>
              <a:gd name="T12" fmla="*/ 332660858 w 481"/>
              <a:gd name="T13" fmla="*/ 136088725 h 145"/>
              <a:gd name="T14" fmla="*/ 360383381 w 481"/>
              <a:gd name="T15" fmla="*/ 120967761 h 145"/>
              <a:gd name="T16" fmla="*/ 390625268 w 481"/>
              <a:gd name="T17" fmla="*/ 93246763 h 145"/>
              <a:gd name="T18" fmla="*/ 430947884 w 481"/>
              <a:gd name="T19" fmla="*/ 50403226 h 145"/>
              <a:gd name="T20" fmla="*/ 473789763 w 481"/>
              <a:gd name="T21" fmla="*/ 12601600 h 145"/>
              <a:gd name="T22" fmla="*/ 504031651 w 481"/>
              <a:gd name="T23" fmla="*/ 42843537 h 145"/>
              <a:gd name="T24" fmla="*/ 521673545 w 481"/>
              <a:gd name="T25" fmla="*/ 108367752 h 145"/>
              <a:gd name="T26" fmla="*/ 531754174 w 481"/>
              <a:gd name="T27" fmla="*/ 133569359 h 145"/>
              <a:gd name="T28" fmla="*/ 602318577 w 481"/>
              <a:gd name="T29" fmla="*/ 143650001 h 145"/>
              <a:gd name="T30" fmla="*/ 672882981 w 481"/>
              <a:gd name="T31" fmla="*/ 158770965 h 145"/>
              <a:gd name="T32" fmla="*/ 725805489 w 481"/>
              <a:gd name="T33" fmla="*/ 158770965 h 145"/>
              <a:gd name="T34" fmla="*/ 781248949 w 481"/>
              <a:gd name="T35" fmla="*/ 146169368 h 145"/>
              <a:gd name="T36" fmla="*/ 824092416 w 481"/>
              <a:gd name="T37" fmla="*/ 176411296 h 145"/>
              <a:gd name="T38" fmla="*/ 866934495 w 481"/>
              <a:gd name="T39" fmla="*/ 189012893 h 145"/>
              <a:gd name="T40" fmla="*/ 919858591 w 481"/>
              <a:gd name="T41" fmla="*/ 189012893 h 145"/>
              <a:gd name="T42" fmla="*/ 977821414 w 481"/>
              <a:gd name="T43" fmla="*/ 166330653 h 145"/>
              <a:gd name="T44" fmla="*/ 1040826139 w 481"/>
              <a:gd name="T45" fmla="*/ 113408073 h 145"/>
              <a:gd name="T46" fmla="*/ 1113909906 w 481"/>
              <a:gd name="T47" fmla="*/ 50403226 h 145"/>
              <a:gd name="T48" fmla="*/ 1186995260 w 481"/>
              <a:gd name="T49" fmla="*/ 27722573 h 145"/>
              <a:gd name="T50" fmla="*/ 1189514624 w 481"/>
              <a:gd name="T51" fmla="*/ 47883859 h 145"/>
              <a:gd name="T52" fmla="*/ 1154232422 w 481"/>
              <a:gd name="T53" fmla="*/ 93246763 h 145"/>
              <a:gd name="T54" fmla="*/ 1113909906 w 481"/>
              <a:gd name="T55" fmla="*/ 136088725 h 145"/>
              <a:gd name="T56" fmla="*/ 1086188970 w 481"/>
              <a:gd name="T57" fmla="*/ 178932250 h 145"/>
              <a:gd name="T58" fmla="*/ 1086188970 w 481"/>
              <a:gd name="T59" fmla="*/ 224295192 h 145"/>
              <a:gd name="T60" fmla="*/ 1116430857 w 481"/>
              <a:gd name="T61" fmla="*/ 272177451 h 145"/>
              <a:gd name="T62" fmla="*/ 1151713059 w 481"/>
              <a:gd name="T63" fmla="*/ 307459700 h 145"/>
              <a:gd name="T64" fmla="*/ 1184474309 w 481"/>
              <a:gd name="T65" fmla="*/ 335182261 h 145"/>
              <a:gd name="T66" fmla="*/ 1186995260 w 481"/>
              <a:gd name="T67" fmla="*/ 347782271 h 145"/>
              <a:gd name="T68" fmla="*/ 1141632430 w 481"/>
              <a:gd name="T69" fmla="*/ 347782271 h 145"/>
              <a:gd name="T70" fmla="*/ 1101309914 w 481"/>
              <a:gd name="T71" fmla="*/ 337701628 h 145"/>
              <a:gd name="T72" fmla="*/ 1060987397 w 481"/>
              <a:gd name="T73" fmla="*/ 317540343 h 145"/>
              <a:gd name="T74" fmla="*/ 997982672 w 481"/>
              <a:gd name="T75" fmla="*/ 274698405 h 145"/>
              <a:gd name="T76" fmla="*/ 919858591 w 481"/>
              <a:gd name="T77" fmla="*/ 269658084 h 145"/>
              <a:gd name="T78" fmla="*/ 826611780 w 481"/>
              <a:gd name="T79" fmla="*/ 279738727 h 145"/>
              <a:gd name="T80" fmla="*/ 766128006 w 481"/>
              <a:gd name="T81" fmla="*/ 304940333 h 145"/>
              <a:gd name="T82" fmla="*/ 745966748 w 481"/>
              <a:gd name="T83" fmla="*/ 332661307 h 145"/>
              <a:gd name="T84" fmla="*/ 662802352 w 481"/>
              <a:gd name="T85" fmla="*/ 330141940 h 145"/>
              <a:gd name="T86" fmla="*/ 592237948 w 481"/>
              <a:gd name="T87" fmla="*/ 352822592 h 145"/>
              <a:gd name="T88" fmla="*/ 327620543 w 481"/>
              <a:gd name="T89" fmla="*/ 362903235 h 145"/>
              <a:gd name="T90" fmla="*/ 176411058 w 481"/>
              <a:gd name="T91" fmla="*/ 347782271 h 145"/>
              <a:gd name="T92" fmla="*/ 42843480 w 481"/>
              <a:gd name="T93" fmla="*/ 302419379 h 145"/>
              <a:gd name="T94" fmla="*/ 42843480 w 481"/>
              <a:gd name="T95" fmla="*/ 277217772 h 145"/>
              <a:gd name="T96" fmla="*/ 12601583 w 481"/>
              <a:gd name="T97" fmla="*/ 249496799 h 145"/>
              <a:gd name="T98" fmla="*/ 2520952 w 481"/>
              <a:gd name="T99" fmla="*/ 231854880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75" name="Group 609"/>
          <p:cNvGrpSpPr>
            <a:grpSpLocks/>
          </p:cNvGrpSpPr>
          <p:nvPr/>
        </p:nvGrpSpPr>
        <p:grpSpPr bwMode="auto">
          <a:xfrm>
            <a:off x="7067771" y="4787283"/>
            <a:ext cx="11113" cy="11113"/>
            <a:chOff x="3113" y="2625"/>
            <a:chExt cx="7" cy="7"/>
          </a:xfrm>
        </p:grpSpPr>
        <p:sp>
          <p:nvSpPr>
            <p:cNvPr id="31840" name="Oval 610" descr="50%"/>
            <p:cNvSpPr>
              <a:spLocks noChangeArrowheads="1"/>
            </p:cNvSpPr>
            <p:nvPr/>
          </p:nvSpPr>
          <p:spPr bwMode="auto">
            <a:xfrm>
              <a:off x="3113" y="2625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41" name="Arc 611" descr="50%"/>
            <p:cNvSpPr>
              <a:spLocks/>
            </p:cNvSpPr>
            <p:nvPr/>
          </p:nvSpPr>
          <p:spPr bwMode="auto">
            <a:xfrm>
              <a:off x="3117" y="2628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185" name="Group 612"/>
          <p:cNvGrpSpPr>
            <a:grpSpLocks/>
          </p:cNvGrpSpPr>
          <p:nvPr/>
        </p:nvGrpSpPr>
        <p:grpSpPr bwMode="auto">
          <a:xfrm>
            <a:off x="7110634" y="4812682"/>
            <a:ext cx="47625" cy="20638"/>
            <a:chOff x="3140" y="2641"/>
            <a:chExt cx="30" cy="13"/>
          </a:xfrm>
        </p:grpSpPr>
        <p:sp>
          <p:nvSpPr>
            <p:cNvPr id="31835" name="Arc 613" descr="50%"/>
            <p:cNvSpPr>
              <a:spLocks/>
            </p:cNvSpPr>
            <p:nvPr/>
          </p:nvSpPr>
          <p:spPr bwMode="auto">
            <a:xfrm>
              <a:off x="3148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6" name="Arc 614" descr="50%"/>
            <p:cNvSpPr>
              <a:spLocks/>
            </p:cNvSpPr>
            <p:nvPr/>
          </p:nvSpPr>
          <p:spPr bwMode="auto">
            <a:xfrm>
              <a:off x="3140" y="2641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7" name="Arc 615" descr="50%"/>
            <p:cNvSpPr>
              <a:spLocks/>
            </p:cNvSpPr>
            <p:nvPr/>
          </p:nvSpPr>
          <p:spPr bwMode="auto">
            <a:xfrm>
              <a:off x="3153" y="2641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8" name="Arc 616" descr="50%"/>
            <p:cNvSpPr>
              <a:spLocks/>
            </p:cNvSpPr>
            <p:nvPr/>
          </p:nvSpPr>
          <p:spPr bwMode="auto">
            <a:xfrm>
              <a:off x="3161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9" name="Arc 617" descr="50%"/>
            <p:cNvSpPr>
              <a:spLocks/>
            </p:cNvSpPr>
            <p:nvPr/>
          </p:nvSpPr>
          <p:spPr bwMode="auto">
            <a:xfrm>
              <a:off x="3168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85" name="Freeform 618" descr="50%"/>
          <p:cNvSpPr>
            <a:spLocks/>
          </p:cNvSpPr>
          <p:nvPr/>
        </p:nvSpPr>
        <p:spPr bwMode="auto">
          <a:xfrm>
            <a:off x="7005858" y="4642820"/>
            <a:ext cx="747712" cy="144462"/>
          </a:xfrm>
          <a:custGeom>
            <a:avLst/>
            <a:gdLst>
              <a:gd name="T0" fmla="*/ 25201545 w 471"/>
              <a:gd name="T1" fmla="*/ 191531197 h 91"/>
              <a:gd name="T2" fmla="*/ 80644950 w 471"/>
              <a:gd name="T3" fmla="*/ 173889377 h 91"/>
              <a:gd name="T4" fmla="*/ 158768952 w 471"/>
              <a:gd name="T5" fmla="*/ 156249144 h 91"/>
              <a:gd name="T6" fmla="*/ 236894567 w 471"/>
              <a:gd name="T7" fmla="*/ 143647617 h 91"/>
              <a:gd name="T8" fmla="*/ 315018544 w 471"/>
              <a:gd name="T9" fmla="*/ 128526737 h 91"/>
              <a:gd name="T10" fmla="*/ 357861955 w 471"/>
              <a:gd name="T11" fmla="*/ 108365563 h 91"/>
              <a:gd name="T12" fmla="*/ 395663470 w 471"/>
              <a:gd name="T13" fmla="*/ 70564132 h 91"/>
              <a:gd name="T14" fmla="*/ 453627903 w 471"/>
              <a:gd name="T15" fmla="*/ 20161180 h 91"/>
              <a:gd name="T16" fmla="*/ 493950365 w 471"/>
              <a:gd name="T17" fmla="*/ 42841712 h 91"/>
              <a:gd name="T18" fmla="*/ 511590649 w 471"/>
              <a:gd name="T19" fmla="*/ 98284952 h 91"/>
              <a:gd name="T20" fmla="*/ 539313136 w 471"/>
              <a:gd name="T21" fmla="*/ 126007384 h 91"/>
              <a:gd name="T22" fmla="*/ 637598344 w 471"/>
              <a:gd name="T23" fmla="*/ 141128264 h 91"/>
              <a:gd name="T24" fmla="*/ 710683602 w 471"/>
              <a:gd name="T25" fmla="*/ 146168557 h 91"/>
              <a:gd name="T26" fmla="*/ 798888195 w 471"/>
              <a:gd name="T27" fmla="*/ 141128264 h 91"/>
              <a:gd name="T28" fmla="*/ 834170548 w 471"/>
              <a:gd name="T29" fmla="*/ 171370024 h 91"/>
              <a:gd name="T30" fmla="*/ 904734857 w 471"/>
              <a:gd name="T31" fmla="*/ 173889377 h 91"/>
              <a:gd name="T32" fmla="*/ 982860422 w 471"/>
              <a:gd name="T33" fmla="*/ 138607323 h 91"/>
              <a:gd name="T34" fmla="*/ 1045863476 w 471"/>
              <a:gd name="T35" fmla="*/ 80644719 h 91"/>
              <a:gd name="T36" fmla="*/ 1096266555 w 471"/>
              <a:gd name="T37" fmla="*/ 45362653 h 91"/>
              <a:gd name="T38" fmla="*/ 1139109965 w 471"/>
              <a:gd name="T39" fmla="*/ 27720832 h 91"/>
              <a:gd name="T40" fmla="*/ 1176911480 w 471"/>
              <a:gd name="T41" fmla="*/ 32761126 h 91"/>
              <a:gd name="T42" fmla="*/ 1146669633 w 471"/>
              <a:gd name="T43" fmla="*/ 70564132 h 91"/>
              <a:gd name="T44" fmla="*/ 1106347170 w 471"/>
              <a:gd name="T45" fmla="*/ 105846210 h 91"/>
              <a:gd name="T46" fmla="*/ 1083666579 w 471"/>
              <a:gd name="T47" fmla="*/ 136087970 h 91"/>
              <a:gd name="T48" fmla="*/ 1066024708 w 471"/>
              <a:gd name="T49" fmla="*/ 161289437 h 91"/>
              <a:gd name="T50" fmla="*/ 1060984400 w 471"/>
              <a:gd name="T51" fmla="*/ 191531197 h 91"/>
              <a:gd name="T52" fmla="*/ 1028223193 w 471"/>
              <a:gd name="T53" fmla="*/ 183969964 h 91"/>
              <a:gd name="T54" fmla="*/ 995460398 w 471"/>
              <a:gd name="T55" fmla="*/ 194050550 h 91"/>
              <a:gd name="T56" fmla="*/ 962699191 w 471"/>
              <a:gd name="T57" fmla="*/ 191531197 h 91"/>
              <a:gd name="T58" fmla="*/ 922376729 w 471"/>
              <a:gd name="T59" fmla="*/ 194050550 h 91"/>
              <a:gd name="T60" fmla="*/ 882054266 w 471"/>
              <a:gd name="T61" fmla="*/ 189010257 h 91"/>
              <a:gd name="T62" fmla="*/ 836691496 w 471"/>
              <a:gd name="T63" fmla="*/ 191531197 h 91"/>
              <a:gd name="T64" fmla="*/ 791328527 w 471"/>
              <a:gd name="T65" fmla="*/ 199090844 h 91"/>
              <a:gd name="T66" fmla="*/ 745965756 w 471"/>
              <a:gd name="T67" fmla="*/ 201611784 h 91"/>
              <a:gd name="T68" fmla="*/ 700602986 w 471"/>
              <a:gd name="T69" fmla="*/ 201611784 h 91"/>
              <a:gd name="T70" fmla="*/ 660280523 w 471"/>
              <a:gd name="T71" fmla="*/ 206652078 h 91"/>
              <a:gd name="T72" fmla="*/ 617437113 w 471"/>
              <a:gd name="T73" fmla="*/ 214211773 h 91"/>
              <a:gd name="T74" fmla="*/ 564514675 w 471"/>
              <a:gd name="T75" fmla="*/ 214211773 h 91"/>
              <a:gd name="T76" fmla="*/ 519151904 w 471"/>
              <a:gd name="T77" fmla="*/ 216732714 h 91"/>
              <a:gd name="T78" fmla="*/ 473789134 w 471"/>
              <a:gd name="T79" fmla="*/ 211692421 h 91"/>
              <a:gd name="T80" fmla="*/ 430945724 w 471"/>
              <a:gd name="T81" fmla="*/ 214211773 h 91"/>
              <a:gd name="T82" fmla="*/ 393144109 w 471"/>
              <a:gd name="T83" fmla="*/ 211692421 h 91"/>
              <a:gd name="T84" fmla="*/ 350300699 w 471"/>
              <a:gd name="T85" fmla="*/ 214211773 h 91"/>
              <a:gd name="T86" fmla="*/ 302418569 w 471"/>
              <a:gd name="T87" fmla="*/ 216732714 h 91"/>
              <a:gd name="T88" fmla="*/ 241934875 w 471"/>
              <a:gd name="T89" fmla="*/ 226813301 h 91"/>
              <a:gd name="T90" fmla="*/ 173889876 w 471"/>
              <a:gd name="T91" fmla="*/ 226813301 h 91"/>
              <a:gd name="T92" fmla="*/ 115927130 w 471"/>
              <a:gd name="T93" fmla="*/ 219252067 h 91"/>
              <a:gd name="T94" fmla="*/ 63003079 w 471"/>
              <a:gd name="T95" fmla="*/ 221773007 h 91"/>
              <a:gd name="T96" fmla="*/ 12599979 w 471"/>
              <a:gd name="T97" fmla="*/ 211692421 h 9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71"/>
              <a:gd name="T148" fmla="*/ 0 h 91"/>
              <a:gd name="T149" fmla="*/ 471 w 471"/>
              <a:gd name="T150" fmla="*/ 91 h 9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71" h="91">
                <a:moveTo>
                  <a:pt x="0" y="82"/>
                </a:moveTo>
                <a:lnTo>
                  <a:pt x="3" y="80"/>
                </a:lnTo>
                <a:lnTo>
                  <a:pt x="6" y="78"/>
                </a:lnTo>
                <a:lnTo>
                  <a:pt x="10" y="76"/>
                </a:lnTo>
                <a:lnTo>
                  <a:pt x="14" y="75"/>
                </a:lnTo>
                <a:lnTo>
                  <a:pt x="19" y="73"/>
                </a:lnTo>
                <a:lnTo>
                  <a:pt x="27" y="72"/>
                </a:lnTo>
                <a:lnTo>
                  <a:pt x="32" y="69"/>
                </a:lnTo>
                <a:lnTo>
                  <a:pt x="39" y="67"/>
                </a:lnTo>
                <a:lnTo>
                  <a:pt x="47" y="65"/>
                </a:lnTo>
                <a:lnTo>
                  <a:pt x="55" y="63"/>
                </a:lnTo>
                <a:lnTo>
                  <a:pt x="63" y="62"/>
                </a:lnTo>
                <a:lnTo>
                  <a:pt x="71" y="61"/>
                </a:lnTo>
                <a:lnTo>
                  <a:pt x="79" y="60"/>
                </a:lnTo>
                <a:lnTo>
                  <a:pt x="87" y="58"/>
                </a:lnTo>
                <a:lnTo>
                  <a:pt x="94" y="57"/>
                </a:lnTo>
                <a:lnTo>
                  <a:pt x="101" y="55"/>
                </a:lnTo>
                <a:lnTo>
                  <a:pt x="110" y="54"/>
                </a:lnTo>
                <a:lnTo>
                  <a:pt x="117" y="52"/>
                </a:lnTo>
                <a:lnTo>
                  <a:pt x="125" y="51"/>
                </a:lnTo>
                <a:lnTo>
                  <a:pt x="130" y="50"/>
                </a:lnTo>
                <a:lnTo>
                  <a:pt x="135" y="49"/>
                </a:lnTo>
                <a:lnTo>
                  <a:pt x="139" y="46"/>
                </a:lnTo>
                <a:lnTo>
                  <a:pt x="142" y="43"/>
                </a:lnTo>
                <a:lnTo>
                  <a:pt x="145" y="40"/>
                </a:lnTo>
                <a:lnTo>
                  <a:pt x="147" y="38"/>
                </a:lnTo>
                <a:lnTo>
                  <a:pt x="152" y="33"/>
                </a:lnTo>
                <a:lnTo>
                  <a:pt x="157" y="28"/>
                </a:lnTo>
                <a:lnTo>
                  <a:pt x="162" y="23"/>
                </a:lnTo>
                <a:lnTo>
                  <a:pt x="168" y="18"/>
                </a:lnTo>
                <a:lnTo>
                  <a:pt x="173" y="13"/>
                </a:lnTo>
                <a:lnTo>
                  <a:pt x="180" y="8"/>
                </a:lnTo>
                <a:lnTo>
                  <a:pt x="186" y="4"/>
                </a:lnTo>
                <a:lnTo>
                  <a:pt x="191" y="0"/>
                </a:lnTo>
                <a:lnTo>
                  <a:pt x="193" y="8"/>
                </a:lnTo>
                <a:lnTo>
                  <a:pt x="196" y="17"/>
                </a:lnTo>
                <a:lnTo>
                  <a:pt x="199" y="24"/>
                </a:lnTo>
                <a:lnTo>
                  <a:pt x="201" y="32"/>
                </a:lnTo>
                <a:lnTo>
                  <a:pt x="202" y="36"/>
                </a:lnTo>
                <a:lnTo>
                  <a:pt x="203" y="39"/>
                </a:lnTo>
                <a:lnTo>
                  <a:pt x="202" y="43"/>
                </a:lnTo>
                <a:lnTo>
                  <a:pt x="199" y="47"/>
                </a:lnTo>
                <a:lnTo>
                  <a:pt x="206" y="49"/>
                </a:lnTo>
                <a:lnTo>
                  <a:pt x="214" y="50"/>
                </a:lnTo>
                <a:lnTo>
                  <a:pt x="224" y="51"/>
                </a:lnTo>
                <a:lnTo>
                  <a:pt x="234" y="53"/>
                </a:lnTo>
                <a:lnTo>
                  <a:pt x="245" y="55"/>
                </a:lnTo>
                <a:lnTo>
                  <a:pt x="253" y="56"/>
                </a:lnTo>
                <a:lnTo>
                  <a:pt x="262" y="58"/>
                </a:lnTo>
                <a:lnTo>
                  <a:pt x="269" y="59"/>
                </a:lnTo>
                <a:lnTo>
                  <a:pt x="276" y="59"/>
                </a:lnTo>
                <a:lnTo>
                  <a:pt x="282" y="58"/>
                </a:lnTo>
                <a:lnTo>
                  <a:pt x="288" y="55"/>
                </a:lnTo>
                <a:lnTo>
                  <a:pt x="293" y="51"/>
                </a:lnTo>
                <a:lnTo>
                  <a:pt x="305" y="53"/>
                </a:lnTo>
                <a:lnTo>
                  <a:pt x="317" y="56"/>
                </a:lnTo>
                <a:lnTo>
                  <a:pt x="326" y="58"/>
                </a:lnTo>
                <a:lnTo>
                  <a:pt x="321" y="64"/>
                </a:lnTo>
                <a:lnTo>
                  <a:pt x="325" y="66"/>
                </a:lnTo>
                <a:lnTo>
                  <a:pt x="331" y="68"/>
                </a:lnTo>
                <a:lnTo>
                  <a:pt x="338" y="69"/>
                </a:lnTo>
                <a:lnTo>
                  <a:pt x="345" y="70"/>
                </a:lnTo>
                <a:lnTo>
                  <a:pt x="352" y="70"/>
                </a:lnTo>
                <a:lnTo>
                  <a:pt x="359" y="69"/>
                </a:lnTo>
                <a:lnTo>
                  <a:pt x="366" y="68"/>
                </a:lnTo>
                <a:lnTo>
                  <a:pt x="374" y="65"/>
                </a:lnTo>
                <a:lnTo>
                  <a:pt x="382" y="61"/>
                </a:lnTo>
                <a:lnTo>
                  <a:pt x="390" y="55"/>
                </a:lnTo>
                <a:lnTo>
                  <a:pt x="397" y="49"/>
                </a:lnTo>
                <a:lnTo>
                  <a:pt x="405" y="41"/>
                </a:lnTo>
                <a:lnTo>
                  <a:pt x="409" y="38"/>
                </a:lnTo>
                <a:lnTo>
                  <a:pt x="415" y="32"/>
                </a:lnTo>
                <a:lnTo>
                  <a:pt x="420" y="28"/>
                </a:lnTo>
                <a:lnTo>
                  <a:pt x="425" y="25"/>
                </a:lnTo>
                <a:lnTo>
                  <a:pt x="430" y="21"/>
                </a:lnTo>
                <a:lnTo>
                  <a:pt x="435" y="18"/>
                </a:lnTo>
                <a:lnTo>
                  <a:pt x="440" y="17"/>
                </a:lnTo>
                <a:lnTo>
                  <a:pt x="443" y="14"/>
                </a:lnTo>
                <a:lnTo>
                  <a:pt x="447" y="13"/>
                </a:lnTo>
                <a:lnTo>
                  <a:pt x="452" y="11"/>
                </a:lnTo>
                <a:lnTo>
                  <a:pt x="456" y="11"/>
                </a:lnTo>
                <a:lnTo>
                  <a:pt x="462" y="10"/>
                </a:lnTo>
                <a:lnTo>
                  <a:pt x="470" y="10"/>
                </a:lnTo>
                <a:lnTo>
                  <a:pt x="467" y="13"/>
                </a:lnTo>
                <a:lnTo>
                  <a:pt x="463" y="17"/>
                </a:lnTo>
                <a:lnTo>
                  <a:pt x="461" y="19"/>
                </a:lnTo>
                <a:lnTo>
                  <a:pt x="458" y="24"/>
                </a:lnTo>
                <a:lnTo>
                  <a:pt x="455" y="28"/>
                </a:lnTo>
                <a:lnTo>
                  <a:pt x="450" y="32"/>
                </a:lnTo>
                <a:lnTo>
                  <a:pt x="444" y="37"/>
                </a:lnTo>
                <a:lnTo>
                  <a:pt x="441" y="39"/>
                </a:lnTo>
                <a:lnTo>
                  <a:pt x="439" y="42"/>
                </a:lnTo>
                <a:lnTo>
                  <a:pt x="436" y="46"/>
                </a:lnTo>
                <a:lnTo>
                  <a:pt x="434" y="49"/>
                </a:lnTo>
                <a:lnTo>
                  <a:pt x="432" y="51"/>
                </a:lnTo>
                <a:lnTo>
                  <a:pt x="430" y="54"/>
                </a:lnTo>
                <a:lnTo>
                  <a:pt x="428" y="57"/>
                </a:lnTo>
                <a:lnTo>
                  <a:pt x="426" y="60"/>
                </a:lnTo>
                <a:lnTo>
                  <a:pt x="425" y="62"/>
                </a:lnTo>
                <a:lnTo>
                  <a:pt x="423" y="64"/>
                </a:lnTo>
                <a:lnTo>
                  <a:pt x="422" y="68"/>
                </a:lnTo>
                <a:lnTo>
                  <a:pt x="422" y="70"/>
                </a:lnTo>
                <a:lnTo>
                  <a:pt x="421" y="73"/>
                </a:lnTo>
                <a:lnTo>
                  <a:pt x="421" y="76"/>
                </a:lnTo>
                <a:lnTo>
                  <a:pt x="418" y="74"/>
                </a:lnTo>
                <a:lnTo>
                  <a:pt x="414" y="73"/>
                </a:lnTo>
                <a:lnTo>
                  <a:pt x="411" y="73"/>
                </a:lnTo>
                <a:lnTo>
                  <a:pt x="408" y="73"/>
                </a:lnTo>
                <a:lnTo>
                  <a:pt x="404" y="74"/>
                </a:lnTo>
                <a:lnTo>
                  <a:pt x="402" y="76"/>
                </a:lnTo>
                <a:lnTo>
                  <a:pt x="399" y="76"/>
                </a:lnTo>
                <a:lnTo>
                  <a:pt x="395" y="77"/>
                </a:lnTo>
                <a:lnTo>
                  <a:pt x="392" y="78"/>
                </a:lnTo>
                <a:lnTo>
                  <a:pt x="388" y="77"/>
                </a:lnTo>
                <a:lnTo>
                  <a:pt x="384" y="77"/>
                </a:lnTo>
                <a:lnTo>
                  <a:pt x="382" y="76"/>
                </a:lnTo>
                <a:lnTo>
                  <a:pt x="379" y="75"/>
                </a:lnTo>
                <a:lnTo>
                  <a:pt x="375" y="75"/>
                </a:lnTo>
                <a:lnTo>
                  <a:pt x="371" y="76"/>
                </a:lnTo>
                <a:lnTo>
                  <a:pt x="366" y="77"/>
                </a:lnTo>
                <a:lnTo>
                  <a:pt x="363" y="76"/>
                </a:lnTo>
                <a:lnTo>
                  <a:pt x="359" y="76"/>
                </a:lnTo>
                <a:lnTo>
                  <a:pt x="355" y="75"/>
                </a:lnTo>
                <a:lnTo>
                  <a:pt x="350" y="75"/>
                </a:lnTo>
                <a:lnTo>
                  <a:pt x="347" y="76"/>
                </a:lnTo>
                <a:lnTo>
                  <a:pt x="341" y="77"/>
                </a:lnTo>
                <a:lnTo>
                  <a:pt x="337" y="77"/>
                </a:lnTo>
                <a:lnTo>
                  <a:pt x="332" y="76"/>
                </a:lnTo>
                <a:lnTo>
                  <a:pt x="328" y="76"/>
                </a:lnTo>
                <a:lnTo>
                  <a:pt x="323" y="77"/>
                </a:lnTo>
                <a:lnTo>
                  <a:pt x="320" y="78"/>
                </a:lnTo>
                <a:lnTo>
                  <a:pt x="314" y="79"/>
                </a:lnTo>
                <a:lnTo>
                  <a:pt x="310" y="80"/>
                </a:lnTo>
                <a:lnTo>
                  <a:pt x="305" y="80"/>
                </a:lnTo>
                <a:lnTo>
                  <a:pt x="301" y="80"/>
                </a:lnTo>
                <a:lnTo>
                  <a:pt x="296" y="80"/>
                </a:lnTo>
                <a:lnTo>
                  <a:pt x="291" y="78"/>
                </a:lnTo>
                <a:lnTo>
                  <a:pt x="286" y="80"/>
                </a:lnTo>
                <a:lnTo>
                  <a:pt x="282" y="80"/>
                </a:lnTo>
                <a:lnTo>
                  <a:pt x="278" y="80"/>
                </a:lnTo>
                <a:lnTo>
                  <a:pt x="274" y="80"/>
                </a:lnTo>
                <a:lnTo>
                  <a:pt x="270" y="80"/>
                </a:lnTo>
                <a:lnTo>
                  <a:pt x="266" y="80"/>
                </a:lnTo>
                <a:lnTo>
                  <a:pt x="262" y="82"/>
                </a:lnTo>
                <a:lnTo>
                  <a:pt x="259" y="83"/>
                </a:lnTo>
                <a:lnTo>
                  <a:pt x="254" y="84"/>
                </a:lnTo>
                <a:lnTo>
                  <a:pt x="250" y="84"/>
                </a:lnTo>
                <a:lnTo>
                  <a:pt x="245" y="85"/>
                </a:lnTo>
                <a:lnTo>
                  <a:pt x="240" y="86"/>
                </a:lnTo>
                <a:lnTo>
                  <a:pt x="234" y="85"/>
                </a:lnTo>
                <a:lnTo>
                  <a:pt x="228" y="85"/>
                </a:lnTo>
                <a:lnTo>
                  <a:pt x="224" y="85"/>
                </a:lnTo>
                <a:lnTo>
                  <a:pt x="218" y="86"/>
                </a:lnTo>
                <a:lnTo>
                  <a:pt x="214" y="86"/>
                </a:lnTo>
                <a:lnTo>
                  <a:pt x="210" y="86"/>
                </a:lnTo>
                <a:lnTo>
                  <a:pt x="206" y="86"/>
                </a:lnTo>
                <a:lnTo>
                  <a:pt x="201" y="86"/>
                </a:lnTo>
                <a:lnTo>
                  <a:pt x="196" y="84"/>
                </a:lnTo>
                <a:lnTo>
                  <a:pt x="192" y="84"/>
                </a:lnTo>
                <a:lnTo>
                  <a:pt x="188" y="84"/>
                </a:lnTo>
                <a:lnTo>
                  <a:pt x="184" y="84"/>
                </a:lnTo>
                <a:lnTo>
                  <a:pt x="180" y="84"/>
                </a:lnTo>
                <a:lnTo>
                  <a:pt x="175" y="84"/>
                </a:lnTo>
                <a:lnTo>
                  <a:pt x="171" y="85"/>
                </a:lnTo>
                <a:lnTo>
                  <a:pt x="167" y="85"/>
                </a:lnTo>
                <a:lnTo>
                  <a:pt x="164" y="84"/>
                </a:lnTo>
                <a:lnTo>
                  <a:pt x="160" y="84"/>
                </a:lnTo>
                <a:lnTo>
                  <a:pt x="156" y="84"/>
                </a:lnTo>
                <a:lnTo>
                  <a:pt x="152" y="84"/>
                </a:lnTo>
                <a:lnTo>
                  <a:pt x="149" y="84"/>
                </a:lnTo>
                <a:lnTo>
                  <a:pt x="145" y="84"/>
                </a:lnTo>
                <a:lnTo>
                  <a:pt x="139" y="85"/>
                </a:lnTo>
                <a:lnTo>
                  <a:pt x="135" y="85"/>
                </a:lnTo>
                <a:lnTo>
                  <a:pt x="130" y="84"/>
                </a:lnTo>
                <a:lnTo>
                  <a:pt x="125" y="85"/>
                </a:lnTo>
                <a:lnTo>
                  <a:pt x="120" y="86"/>
                </a:lnTo>
                <a:lnTo>
                  <a:pt x="116" y="88"/>
                </a:lnTo>
                <a:lnTo>
                  <a:pt x="111" y="89"/>
                </a:lnTo>
                <a:lnTo>
                  <a:pt x="104" y="90"/>
                </a:lnTo>
                <a:lnTo>
                  <a:pt x="96" y="90"/>
                </a:lnTo>
                <a:lnTo>
                  <a:pt x="89" y="90"/>
                </a:lnTo>
                <a:lnTo>
                  <a:pt x="82" y="90"/>
                </a:lnTo>
                <a:lnTo>
                  <a:pt x="74" y="90"/>
                </a:lnTo>
                <a:lnTo>
                  <a:pt x="69" y="90"/>
                </a:lnTo>
                <a:lnTo>
                  <a:pt x="65" y="90"/>
                </a:lnTo>
                <a:lnTo>
                  <a:pt x="60" y="90"/>
                </a:lnTo>
                <a:lnTo>
                  <a:pt x="54" y="90"/>
                </a:lnTo>
                <a:lnTo>
                  <a:pt x="46" y="87"/>
                </a:lnTo>
                <a:lnTo>
                  <a:pt x="40" y="87"/>
                </a:lnTo>
                <a:lnTo>
                  <a:pt x="35" y="88"/>
                </a:lnTo>
                <a:lnTo>
                  <a:pt x="29" y="88"/>
                </a:lnTo>
                <a:lnTo>
                  <a:pt x="25" y="88"/>
                </a:lnTo>
                <a:lnTo>
                  <a:pt x="20" y="87"/>
                </a:lnTo>
                <a:lnTo>
                  <a:pt x="15" y="86"/>
                </a:lnTo>
                <a:lnTo>
                  <a:pt x="10" y="85"/>
                </a:lnTo>
                <a:lnTo>
                  <a:pt x="5" y="84"/>
                </a:lnTo>
                <a:lnTo>
                  <a:pt x="0" y="83"/>
                </a:lnTo>
                <a:lnTo>
                  <a:pt x="0" y="8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86" name="Group 619"/>
          <p:cNvGrpSpPr>
            <a:grpSpLocks/>
          </p:cNvGrpSpPr>
          <p:nvPr/>
        </p:nvGrpSpPr>
        <p:grpSpPr bwMode="auto">
          <a:xfrm>
            <a:off x="7158259" y="4825383"/>
            <a:ext cx="109537" cy="80963"/>
            <a:chOff x="3170" y="2649"/>
            <a:chExt cx="69" cy="51"/>
          </a:xfrm>
        </p:grpSpPr>
        <p:sp>
          <p:nvSpPr>
            <p:cNvPr id="31833" name="Freeform 620" descr="50%"/>
            <p:cNvSpPr>
              <a:spLocks/>
            </p:cNvSpPr>
            <p:nvPr/>
          </p:nvSpPr>
          <p:spPr bwMode="auto">
            <a:xfrm>
              <a:off x="3170" y="2655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34" name="Freeform 621" descr="50%"/>
            <p:cNvSpPr>
              <a:spLocks/>
            </p:cNvSpPr>
            <p:nvPr/>
          </p:nvSpPr>
          <p:spPr bwMode="auto">
            <a:xfrm>
              <a:off x="3171" y="2649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87" name="Freeform 622" descr="50%"/>
          <p:cNvSpPr>
            <a:spLocks/>
          </p:cNvSpPr>
          <p:nvPr/>
        </p:nvSpPr>
        <p:spPr bwMode="auto">
          <a:xfrm>
            <a:off x="6358159" y="4812683"/>
            <a:ext cx="92075" cy="73025"/>
          </a:xfrm>
          <a:custGeom>
            <a:avLst/>
            <a:gdLst>
              <a:gd name="T0" fmla="*/ 0 w 58"/>
              <a:gd name="T1" fmla="*/ 0 h 46"/>
              <a:gd name="T2" fmla="*/ 5040313 w 58"/>
              <a:gd name="T3" fmla="*/ 12601574 h 46"/>
              <a:gd name="T4" fmla="*/ 12601575 w 58"/>
              <a:gd name="T5" fmla="*/ 22682199 h 46"/>
              <a:gd name="T6" fmla="*/ 22682200 w 58"/>
              <a:gd name="T7" fmla="*/ 35282188 h 46"/>
              <a:gd name="T8" fmla="*/ 30241879 w 58"/>
              <a:gd name="T9" fmla="*/ 45362810 h 46"/>
              <a:gd name="T10" fmla="*/ 40322502 w 58"/>
              <a:gd name="T11" fmla="*/ 57964393 h 46"/>
              <a:gd name="T12" fmla="*/ 52924086 w 58"/>
              <a:gd name="T13" fmla="*/ 70564376 h 46"/>
              <a:gd name="T14" fmla="*/ 60483759 w 58"/>
              <a:gd name="T15" fmla="*/ 80644998 h 46"/>
              <a:gd name="T16" fmla="*/ 70564381 w 58"/>
              <a:gd name="T17" fmla="*/ 88206258 h 46"/>
              <a:gd name="T18" fmla="*/ 80645004 w 58"/>
              <a:gd name="T19" fmla="*/ 95765931 h 46"/>
              <a:gd name="T20" fmla="*/ 90725626 w 58"/>
              <a:gd name="T21" fmla="*/ 100806241 h 46"/>
              <a:gd name="T22" fmla="*/ 103327198 w 58"/>
              <a:gd name="T23" fmla="*/ 105846577 h 46"/>
              <a:gd name="T24" fmla="*/ 113407845 w 58"/>
              <a:gd name="T25" fmla="*/ 110886888 h 46"/>
              <a:gd name="T26" fmla="*/ 126007829 w 58"/>
              <a:gd name="T27" fmla="*/ 113407837 h 46"/>
              <a:gd name="T28" fmla="*/ 136088451 w 58"/>
              <a:gd name="T29" fmla="*/ 113407837 h 46"/>
              <a:gd name="T30" fmla="*/ 143649712 w 58"/>
              <a:gd name="T31" fmla="*/ 110886888 h 46"/>
              <a:gd name="T32" fmla="*/ 136088451 w 58"/>
              <a:gd name="T33" fmla="*/ 103327191 h 46"/>
              <a:gd name="T34" fmla="*/ 128528778 w 58"/>
              <a:gd name="T35" fmla="*/ 93246569 h 46"/>
              <a:gd name="T36" fmla="*/ 120967518 w 58"/>
              <a:gd name="T37" fmla="*/ 83165947 h 46"/>
              <a:gd name="T38" fmla="*/ 113407845 w 58"/>
              <a:gd name="T39" fmla="*/ 73083738 h 46"/>
              <a:gd name="T40" fmla="*/ 105846584 w 58"/>
              <a:gd name="T41" fmla="*/ 60483755 h 46"/>
              <a:gd name="T42" fmla="*/ 100806248 w 58"/>
              <a:gd name="T43" fmla="*/ 50403121 h 46"/>
              <a:gd name="T44" fmla="*/ 95765937 w 58"/>
              <a:gd name="T45" fmla="*/ 40322499 h 46"/>
              <a:gd name="T46" fmla="*/ 93246575 w 58"/>
              <a:gd name="T47" fmla="*/ 25201560 h 46"/>
              <a:gd name="T48" fmla="*/ 93246575 w 58"/>
              <a:gd name="T49" fmla="*/ 12601574 h 46"/>
              <a:gd name="T50" fmla="*/ 93246575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88" name="Freeform 623" descr="50%"/>
          <p:cNvSpPr>
            <a:spLocks/>
          </p:cNvSpPr>
          <p:nvPr/>
        </p:nvSpPr>
        <p:spPr bwMode="auto">
          <a:xfrm>
            <a:off x="6166070" y="4641232"/>
            <a:ext cx="763588" cy="230188"/>
          </a:xfrm>
          <a:custGeom>
            <a:avLst/>
            <a:gdLst>
              <a:gd name="T0" fmla="*/ 12601583 w 481"/>
              <a:gd name="T1" fmla="*/ 214214549 h 145"/>
              <a:gd name="T2" fmla="*/ 50403158 w 481"/>
              <a:gd name="T3" fmla="*/ 201612903 h 145"/>
              <a:gd name="T4" fmla="*/ 105846655 w 481"/>
              <a:gd name="T5" fmla="*/ 183972572 h 145"/>
              <a:gd name="T6" fmla="*/ 163811065 w 481"/>
              <a:gd name="T7" fmla="*/ 171370975 h 145"/>
              <a:gd name="T8" fmla="*/ 224294889 w 481"/>
              <a:gd name="T9" fmla="*/ 158770965 h 145"/>
              <a:gd name="T10" fmla="*/ 282257712 w 481"/>
              <a:gd name="T11" fmla="*/ 146169368 h 145"/>
              <a:gd name="T12" fmla="*/ 332660858 w 481"/>
              <a:gd name="T13" fmla="*/ 136088725 h 145"/>
              <a:gd name="T14" fmla="*/ 360383381 w 481"/>
              <a:gd name="T15" fmla="*/ 120967761 h 145"/>
              <a:gd name="T16" fmla="*/ 390625268 w 481"/>
              <a:gd name="T17" fmla="*/ 93246763 h 145"/>
              <a:gd name="T18" fmla="*/ 430947884 w 481"/>
              <a:gd name="T19" fmla="*/ 50403226 h 145"/>
              <a:gd name="T20" fmla="*/ 473789763 w 481"/>
              <a:gd name="T21" fmla="*/ 12601600 h 145"/>
              <a:gd name="T22" fmla="*/ 504031651 w 481"/>
              <a:gd name="T23" fmla="*/ 42843537 h 145"/>
              <a:gd name="T24" fmla="*/ 521673545 w 481"/>
              <a:gd name="T25" fmla="*/ 108367752 h 145"/>
              <a:gd name="T26" fmla="*/ 531754174 w 481"/>
              <a:gd name="T27" fmla="*/ 133569359 h 145"/>
              <a:gd name="T28" fmla="*/ 602318577 w 481"/>
              <a:gd name="T29" fmla="*/ 143650001 h 145"/>
              <a:gd name="T30" fmla="*/ 672882981 w 481"/>
              <a:gd name="T31" fmla="*/ 158770965 h 145"/>
              <a:gd name="T32" fmla="*/ 725805489 w 481"/>
              <a:gd name="T33" fmla="*/ 158770965 h 145"/>
              <a:gd name="T34" fmla="*/ 781248949 w 481"/>
              <a:gd name="T35" fmla="*/ 146169368 h 145"/>
              <a:gd name="T36" fmla="*/ 824092416 w 481"/>
              <a:gd name="T37" fmla="*/ 176411296 h 145"/>
              <a:gd name="T38" fmla="*/ 866934495 w 481"/>
              <a:gd name="T39" fmla="*/ 189012893 h 145"/>
              <a:gd name="T40" fmla="*/ 919858591 w 481"/>
              <a:gd name="T41" fmla="*/ 189012893 h 145"/>
              <a:gd name="T42" fmla="*/ 977821414 w 481"/>
              <a:gd name="T43" fmla="*/ 166330653 h 145"/>
              <a:gd name="T44" fmla="*/ 1040826139 w 481"/>
              <a:gd name="T45" fmla="*/ 113408073 h 145"/>
              <a:gd name="T46" fmla="*/ 1113909906 w 481"/>
              <a:gd name="T47" fmla="*/ 50403226 h 145"/>
              <a:gd name="T48" fmla="*/ 1186995260 w 481"/>
              <a:gd name="T49" fmla="*/ 27722573 h 145"/>
              <a:gd name="T50" fmla="*/ 1189514624 w 481"/>
              <a:gd name="T51" fmla="*/ 47883859 h 145"/>
              <a:gd name="T52" fmla="*/ 1154232422 w 481"/>
              <a:gd name="T53" fmla="*/ 93246763 h 145"/>
              <a:gd name="T54" fmla="*/ 1113909906 w 481"/>
              <a:gd name="T55" fmla="*/ 136088725 h 145"/>
              <a:gd name="T56" fmla="*/ 1086188970 w 481"/>
              <a:gd name="T57" fmla="*/ 178932250 h 145"/>
              <a:gd name="T58" fmla="*/ 1086188970 w 481"/>
              <a:gd name="T59" fmla="*/ 224295192 h 145"/>
              <a:gd name="T60" fmla="*/ 1116430857 w 481"/>
              <a:gd name="T61" fmla="*/ 272177451 h 145"/>
              <a:gd name="T62" fmla="*/ 1151713059 w 481"/>
              <a:gd name="T63" fmla="*/ 307459700 h 145"/>
              <a:gd name="T64" fmla="*/ 1184474309 w 481"/>
              <a:gd name="T65" fmla="*/ 335182261 h 145"/>
              <a:gd name="T66" fmla="*/ 1186995260 w 481"/>
              <a:gd name="T67" fmla="*/ 347782271 h 145"/>
              <a:gd name="T68" fmla="*/ 1141632430 w 481"/>
              <a:gd name="T69" fmla="*/ 347782271 h 145"/>
              <a:gd name="T70" fmla="*/ 1101309914 w 481"/>
              <a:gd name="T71" fmla="*/ 337701628 h 145"/>
              <a:gd name="T72" fmla="*/ 1060987397 w 481"/>
              <a:gd name="T73" fmla="*/ 317540343 h 145"/>
              <a:gd name="T74" fmla="*/ 997982672 w 481"/>
              <a:gd name="T75" fmla="*/ 274698405 h 145"/>
              <a:gd name="T76" fmla="*/ 919858591 w 481"/>
              <a:gd name="T77" fmla="*/ 269658084 h 145"/>
              <a:gd name="T78" fmla="*/ 826611780 w 481"/>
              <a:gd name="T79" fmla="*/ 279738727 h 145"/>
              <a:gd name="T80" fmla="*/ 766128006 w 481"/>
              <a:gd name="T81" fmla="*/ 304940333 h 145"/>
              <a:gd name="T82" fmla="*/ 745966748 w 481"/>
              <a:gd name="T83" fmla="*/ 332661307 h 145"/>
              <a:gd name="T84" fmla="*/ 662802352 w 481"/>
              <a:gd name="T85" fmla="*/ 330141940 h 145"/>
              <a:gd name="T86" fmla="*/ 592237948 w 481"/>
              <a:gd name="T87" fmla="*/ 352822592 h 145"/>
              <a:gd name="T88" fmla="*/ 327620543 w 481"/>
              <a:gd name="T89" fmla="*/ 362903235 h 145"/>
              <a:gd name="T90" fmla="*/ 176411058 w 481"/>
              <a:gd name="T91" fmla="*/ 347782271 h 145"/>
              <a:gd name="T92" fmla="*/ 42843480 w 481"/>
              <a:gd name="T93" fmla="*/ 302419379 h 145"/>
              <a:gd name="T94" fmla="*/ 42843480 w 481"/>
              <a:gd name="T95" fmla="*/ 277217772 h 145"/>
              <a:gd name="T96" fmla="*/ 12601583 w 481"/>
              <a:gd name="T97" fmla="*/ 249496799 h 145"/>
              <a:gd name="T98" fmla="*/ 2520952 w 481"/>
              <a:gd name="T99" fmla="*/ 231854880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87" name="Group 624"/>
          <p:cNvGrpSpPr>
            <a:grpSpLocks/>
          </p:cNvGrpSpPr>
          <p:nvPr/>
        </p:nvGrpSpPr>
        <p:grpSpPr bwMode="auto">
          <a:xfrm>
            <a:off x="6229571" y="4787283"/>
            <a:ext cx="11113" cy="11113"/>
            <a:chOff x="2585" y="2625"/>
            <a:chExt cx="7" cy="7"/>
          </a:xfrm>
        </p:grpSpPr>
        <p:sp>
          <p:nvSpPr>
            <p:cNvPr id="31831" name="Oval 625" descr="50%"/>
            <p:cNvSpPr>
              <a:spLocks noChangeArrowheads="1"/>
            </p:cNvSpPr>
            <p:nvPr/>
          </p:nvSpPr>
          <p:spPr bwMode="auto">
            <a:xfrm>
              <a:off x="2585" y="2625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2" name="Arc 626" descr="50%"/>
            <p:cNvSpPr>
              <a:spLocks/>
            </p:cNvSpPr>
            <p:nvPr/>
          </p:nvSpPr>
          <p:spPr bwMode="auto">
            <a:xfrm>
              <a:off x="2589" y="2628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188" name="Group 627"/>
          <p:cNvGrpSpPr>
            <a:grpSpLocks/>
          </p:cNvGrpSpPr>
          <p:nvPr/>
        </p:nvGrpSpPr>
        <p:grpSpPr bwMode="auto">
          <a:xfrm>
            <a:off x="6272434" y="4812682"/>
            <a:ext cx="47625" cy="20638"/>
            <a:chOff x="2612" y="2641"/>
            <a:chExt cx="30" cy="13"/>
          </a:xfrm>
        </p:grpSpPr>
        <p:sp>
          <p:nvSpPr>
            <p:cNvPr id="31826" name="Arc 628" descr="50%"/>
            <p:cNvSpPr>
              <a:spLocks/>
            </p:cNvSpPr>
            <p:nvPr/>
          </p:nvSpPr>
          <p:spPr bwMode="auto">
            <a:xfrm>
              <a:off x="2620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7" name="Arc 629" descr="50%"/>
            <p:cNvSpPr>
              <a:spLocks/>
            </p:cNvSpPr>
            <p:nvPr/>
          </p:nvSpPr>
          <p:spPr bwMode="auto">
            <a:xfrm>
              <a:off x="2612" y="2641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8" name="Arc 630" descr="50%"/>
            <p:cNvSpPr>
              <a:spLocks/>
            </p:cNvSpPr>
            <p:nvPr/>
          </p:nvSpPr>
          <p:spPr bwMode="auto">
            <a:xfrm>
              <a:off x="2625" y="2641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9" name="Arc 631" descr="50%"/>
            <p:cNvSpPr>
              <a:spLocks/>
            </p:cNvSpPr>
            <p:nvPr/>
          </p:nvSpPr>
          <p:spPr bwMode="auto">
            <a:xfrm>
              <a:off x="2633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30" name="Arc 632" descr="50%"/>
            <p:cNvSpPr>
              <a:spLocks/>
            </p:cNvSpPr>
            <p:nvPr/>
          </p:nvSpPr>
          <p:spPr bwMode="auto">
            <a:xfrm>
              <a:off x="2640" y="2641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91" name="Freeform 633" descr="50%"/>
          <p:cNvSpPr>
            <a:spLocks/>
          </p:cNvSpPr>
          <p:nvPr/>
        </p:nvSpPr>
        <p:spPr bwMode="auto">
          <a:xfrm>
            <a:off x="6167658" y="4642820"/>
            <a:ext cx="747712" cy="144462"/>
          </a:xfrm>
          <a:custGeom>
            <a:avLst/>
            <a:gdLst>
              <a:gd name="T0" fmla="*/ 25201545 w 471"/>
              <a:gd name="T1" fmla="*/ 191531197 h 91"/>
              <a:gd name="T2" fmla="*/ 80644950 w 471"/>
              <a:gd name="T3" fmla="*/ 173889377 h 91"/>
              <a:gd name="T4" fmla="*/ 158768952 w 471"/>
              <a:gd name="T5" fmla="*/ 156249144 h 91"/>
              <a:gd name="T6" fmla="*/ 236894567 w 471"/>
              <a:gd name="T7" fmla="*/ 143647617 h 91"/>
              <a:gd name="T8" fmla="*/ 315018544 w 471"/>
              <a:gd name="T9" fmla="*/ 128526737 h 91"/>
              <a:gd name="T10" fmla="*/ 357861955 w 471"/>
              <a:gd name="T11" fmla="*/ 108365563 h 91"/>
              <a:gd name="T12" fmla="*/ 395663470 w 471"/>
              <a:gd name="T13" fmla="*/ 70564132 h 91"/>
              <a:gd name="T14" fmla="*/ 453627903 w 471"/>
              <a:gd name="T15" fmla="*/ 20161180 h 91"/>
              <a:gd name="T16" fmla="*/ 493950365 w 471"/>
              <a:gd name="T17" fmla="*/ 42841712 h 91"/>
              <a:gd name="T18" fmla="*/ 511590649 w 471"/>
              <a:gd name="T19" fmla="*/ 98284952 h 91"/>
              <a:gd name="T20" fmla="*/ 539313136 w 471"/>
              <a:gd name="T21" fmla="*/ 126007384 h 91"/>
              <a:gd name="T22" fmla="*/ 637598344 w 471"/>
              <a:gd name="T23" fmla="*/ 141128264 h 91"/>
              <a:gd name="T24" fmla="*/ 710683602 w 471"/>
              <a:gd name="T25" fmla="*/ 146168557 h 91"/>
              <a:gd name="T26" fmla="*/ 798888195 w 471"/>
              <a:gd name="T27" fmla="*/ 141128264 h 91"/>
              <a:gd name="T28" fmla="*/ 834170548 w 471"/>
              <a:gd name="T29" fmla="*/ 171370024 h 91"/>
              <a:gd name="T30" fmla="*/ 904734857 w 471"/>
              <a:gd name="T31" fmla="*/ 173889377 h 91"/>
              <a:gd name="T32" fmla="*/ 982860422 w 471"/>
              <a:gd name="T33" fmla="*/ 138607323 h 91"/>
              <a:gd name="T34" fmla="*/ 1045863476 w 471"/>
              <a:gd name="T35" fmla="*/ 80644719 h 91"/>
              <a:gd name="T36" fmla="*/ 1096266555 w 471"/>
              <a:gd name="T37" fmla="*/ 45362653 h 91"/>
              <a:gd name="T38" fmla="*/ 1139109965 w 471"/>
              <a:gd name="T39" fmla="*/ 27720832 h 91"/>
              <a:gd name="T40" fmla="*/ 1176911480 w 471"/>
              <a:gd name="T41" fmla="*/ 32761126 h 91"/>
              <a:gd name="T42" fmla="*/ 1146669633 w 471"/>
              <a:gd name="T43" fmla="*/ 70564132 h 91"/>
              <a:gd name="T44" fmla="*/ 1106347170 w 471"/>
              <a:gd name="T45" fmla="*/ 105846210 h 91"/>
              <a:gd name="T46" fmla="*/ 1083666579 w 471"/>
              <a:gd name="T47" fmla="*/ 136087970 h 91"/>
              <a:gd name="T48" fmla="*/ 1066024708 w 471"/>
              <a:gd name="T49" fmla="*/ 161289437 h 91"/>
              <a:gd name="T50" fmla="*/ 1060984400 w 471"/>
              <a:gd name="T51" fmla="*/ 191531197 h 91"/>
              <a:gd name="T52" fmla="*/ 1028223193 w 471"/>
              <a:gd name="T53" fmla="*/ 183969964 h 91"/>
              <a:gd name="T54" fmla="*/ 995460398 w 471"/>
              <a:gd name="T55" fmla="*/ 194050550 h 91"/>
              <a:gd name="T56" fmla="*/ 962699191 w 471"/>
              <a:gd name="T57" fmla="*/ 191531197 h 91"/>
              <a:gd name="T58" fmla="*/ 922376729 w 471"/>
              <a:gd name="T59" fmla="*/ 194050550 h 91"/>
              <a:gd name="T60" fmla="*/ 882054266 w 471"/>
              <a:gd name="T61" fmla="*/ 189010257 h 91"/>
              <a:gd name="T62" fmla="*/ 836691496 w 471"/>
              <a:gd name="T63" fmla="*/ 191531197 h 91"/>
              <a:gd name="T64" fmla="*/ 791328527 w 471"/>
              <a:gd name="T65" fmla="*/ 199090844 h 91"/>
              <a:gd name="T66" fmla="*/ 745965756 w 471"/>
              <a:gd name="T67" fmla="*/ 201611784 h 91"/>
              <a:gd name="T68" fmla="*/ 700602986 w 471"/>
              <a:gd name="T69" fmla="*/ 201611784 h 91"/>
              <a:gd name="T70" fmla="*/ 660280523 w 471"/>
              <a:gd name="T71" fmla="*/ 206652078 h 91"/>
              <a:gd name="T72" fmla="*/ 617437113 w 471"/>
              <a:gd name="T73" fmla="*/ 214211773 h 91"/>
              <a:gd name="T74" fmla="*/ 564514675 w 471"/>
              <a:gd name="T75" fmla="*/ 214211773 h 91"/>
              <a:gd name="T76" fmla="*/ 519151904 w 471"/>
              <a:gd name="T77" fmla="*/ 216732714 h 91"/>
              <a:gd name="T78" fmla="*/ 473789134 w 471"/>
              <a:gd name="T79" fmla="*/ 211692421 h 91"/>
              <a:gd name="T80" fmla="*/ 430945724 w 471"/>
              <a:gd name="T81" fmla="*/ 214211773 h 91"/>
              <a:gd name="T82" fmla="*/ 393144109 w 471"/>
              <a:gd name="T83" fmla="*/ 211692421 h 91"/>
              <a:gd name="T84" fmla="*/ 350300699 w 471"/>
              <a:gd name="T85" fmla="*/ 214211773 h 91"/>
              <a:gd name="T86" fmla="*/ 302418569 w 471"/>
              <a:gd name="T87" fmla="*/ 216732714 h 91"/>
              <a:gd name="T88" fmla="*/ 241934875 w 471"/>
              <a:gd name="T89" fmla="*/ 226813301 h 91"/>
              <a:gd name="T90" fmla="*/ 173889876 w 471"/>
              <a:gd name="T91" fmla="*/ 226813301 h 91"/>
              <a:gd name="T92" fmla="*/ 115927130 w 471"/>
              <a:gd name="T93" fmla="*/ 219252067 h 91"/>
              <a:gd name="T94" fmla="*/ 63003079 w 471"/>
              <a:gd name="T95" fmla="*/ 221773007 h 91"/>
              <a:gd name="T96" fmla="*/ 12599979 w 471"/>
              <a:gd name="T97" fmla="*/ 211692421 h 9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71"/>
              <a:gd name="T148" fmla="*/ 0 h 91"/>
              <a:gd name="T149" fmla="*/ 471 w 471"/>
              <a:gd name="T150" fmla="*/ 91 h 9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71" h="91">
                <a:moveTo>
                  <a:pt x="0" y="82"/>
                </a:moveTo>
                <a:lnTo>
                  <a:pt x="3" y="80"/>
                </a:lnTo>
                <a:lnTo>
                  <a:pt x="6" y="78"/>
                </a:lnTo>
                <a:lnTo>
                  <a:pt x="10" y="76"/>
                </a:lnTo>
                <a:lnTo>
                  <a:pt x="14" y="75"/>
                </a:lnTo>
                <a:lnTo>
                  <a:pt x="19" y="73"/>
                </a:lnTo>
                <a:lnTo>
                  <a:pt x="27" y="72"/>
                </a:lnTo>
                <a:lnTo>
                  <a:pt x="32" y="69"/>
                </a:lnTo>
                <a:lnTo>
                  <a:pt x="39" y="67"/>
                </a:lnTo>
                <a:lnTo>
                  <a:pt x="47" y="65"/>
                </a:lnTo>
                <a:lnTo>
                  <a:pt x="55" y="63"/>
                </a:lnTo>
                <a:lnTo>
                  <a:pt x="63" y="62"/>
                </a:lnTo>
                <a:lnTo>
                  <a:pt x="71" y="61"/>
                </a:lnTo>
                <a:lnTo>
                  <a:pt x="79" y="60"/>
                </a:lnTo>
                <a:lnTo>
                  <a:pt x="87" y="58"/>
                </a:lnTo>
                <a:lnTo>
                  <a:pt x="94" y="57"/>
                </a:lnTo>
                <a:lnTo>
                  <a:pt x="101" y="55"/>
                </a:lnTo>
                <a:lnTo>
                  <a:pt x="110" y="54"/>
                </a:lnTo>
                <a:lnTo>
                  <a:pt x="117" y="52"/>
                </a:lnTo>
                <a:lnTo>
                  <a:pt x="125" y="51"/>
                </a:lnTo>
                <a:lnTo>
                  <a:pt x="130" y="50"/>
                </a:lnTo>
                <a:lnTo>
                  <a:pt x="135" y="49"/>
                </a:lnTo>
                <a:lnTo>
                  <a:pt x="139" y="46"/>
                </a:lnTo>
                <a:lnTo>
                  <a:pt x="142" y="43"/>
                </a:lnTo>
                <a:lnTo>
                  <a:pt x="145" y="40"/>
                </a:lnTo>
                <a:lnTo>
                  <a:pt x="147" y="38"/>
                </a:lnTo>
                <a:lnTo>
                  <a:pt x="152" y="33"/>
                </a:lnTo>
                <a:lnTo>
                  <a:pt x="157" y="28"/>
                </a:lnTo>
                <a:lnTo>
                  <a:pt x="162" y="23"/>
                </a:lnTo>
                <a:lnTo>
                  <a:pt x="168" y="18"/>
                </a:lnTo>
                <a:lnTo>
                  <a:pt x="173" y="13"/>
                </a:lnTo>
                <a:lnTo>
                  <a:pt x="180" y="8"/>
                </a:lnTo>
                <a:lnTo>
                  <a:pt x="186" y="4"/>
                </a:lnTo>
                <a:lnTo>
                  <a:pt x="191" y="0"/>
                </a:lnTo>
                <a:lnTo>
                  <a:pt x="193" y="8"/>
                </a:lnTo>
                <a:lnTo>
                  <a:pt x="196" y="17"/>
                </a:lnTo>
                <a:lnTo>
                  <a:pt x="199" y="24"/>
                </a:lnTo>
                <a:lnTo>
                  <a:pt x="201" y="32"/>
                </a:lnTo>
                <a:lnTo>
                  <a:pt x="202" y="36"/>
                </a:lnTo>
                <a:lnTo>
                  <a:pt x="203" y="39"/>
                </a:lnTo>
                <a:lnTo>
                  <a:pt x="202" y="43"/>
                </a:lnTo>
                <a:lnTo>
                  <a:pt x="199" y="47"/>
                </a:lnTo>
                <a:lnTo>
                  <a:pt x="206" y="49"/>
                </a:lnTo>
                <a:lnTo>
                  <a:pt x="214" y="50"/>
                </a:lnTo>
                <a:lnTo>
                  <a:pt x="224" y="51"/>
                </a:lnTo>
                <a:lnTo>
                  <a:pt x="234" y="53"/>
                </a:lnTo>
                <a:lnTo>
                  <a:pt x="245" y="55"/>
                </a:lnTo>
                <a:lnTo>
                  <a:pt x="253" y="56"/>
                </a:lnTo>
                <a:lnTo>
                  <a:pt x="262" y="58"/>
                </a:lnTo>
                <a:lnTo>
                  <a:pt x="269" y="59"/>
                </a:lnTo>
                <a:lnTo>
                  <a:pt x="276" y="59"/>
                </a:lnTo>
                <a:lnTo>
                  <a:pt x="282" y="58"/>
                </a:lnTo>
                <a:lnTo>
                  <a:pt x="288" y="55"/>
                </a:lnTo>
                <a:lnTo>
                  <a:pt x="293" y="51"/>
                </a:lnTo>
                <a:lnTo>
                  <a:pt x="305" y="53"/>
                </a:lnTo>
                <a:lnTo>
                  <a:pt x="317" y="56"/>
                </a:lnTo>
                <a:lnTo>
                  <a:pt x="326" y="58"/>
                </a:lnTo>
                <a:lnTo>
                  <a:pt x="321" y="64"/>
                </a:lnTo>
                <a:lnTo>
                  <a:pt x="325" y="66"/>
                </a:lnTo>
                <a:lnTo>
                  <a:pt x="331" y="68"/>
                </a:lnTo>
                <a:lnTo>
                  <a:pt x="338" y="69"/>
                </a:lnTo>
                <a:lnTo>
                  <a:pt x="345" y="70"/>
                </a:lnTo>
                <a:lnTo>
                  <a:pt x="352" y="70"/>
                </a:lnTo>
                <a:lnTo>
                  <a:pt x="359" y="69"/>
                </a:lnTo>
                <a:lnTo>
                  <a:pt x="366" y="68"/>
                </a:lnTo>
                <a:lnTo>
                  <a:pt x="374" y="65"/>
                </a:lnTo>
                <a:lnTo>
                  <a:pt x="382" y="61"/>
                </a:lnTo>
                <a:lnTo>
                  <a:pt x="390" y="55"/>
                </a:lnTo>
                <a:lnTo>
                  <a:pt x="397" y="49"/>
                </a:lnTo>
                <a:lnTo>
                  <a:pt x="405" y="41"/>
                </a:lnTo>
                <a:lnTo>
                  <a:pt x="409" y="38"/>
                </a:lnTo>
                <a:lnTo>
                  <a:pt x="415" y="32"/>
                </a:lnTo>
                <a:lnTo>
                  <a:pt x="420" y="28"/>
                </a:lnTo>
                <a:lnTo>
                  <a:pt x="425" y="25"/>
                </a:lnTo>
                <a:lnTo>
                  <a:pt x="430" y="21"/>
                </a:lnTo>
                <a:lnTo>
                  <a:pt x="435" y="18"/>
                </a:lnTo>
                <a:lnTo>
                  <a:pt x="440" y="17"/>
                </a:lnTo>
                <a:lnTo>
                  <a:pt x="443" y="14"/>
                </a:lnTo>
                <a:lnTo>
                  <a:pt x="447" y="13"/>
                </a:lnTo>
                <a:lnTo>
                  <a:pt x="452" y="11"/>
                </a:lnTo>
                <a:lnTo>
                  <a:pt x="456" y="11"/>
                </a:lnTo>
                <a:lnTo>
                  <a:pt x="462" y="10"/>
                </a:lnTo>
                <a:lnTo>
                  <a:pt x="470" y="10"/>
                </a:lnTo>
                <a:lnTo>
                  <a:pt x="467" y="13"/>
                </a:lnTo>
                <a:lnTo>
                  <a:pt x="463" y="17"/>
                </a:lnTo>
                <a:lnTo>
                  <a:pt x="461" y="19"/>
                </a:lnTo>
                <a:lnTo>
                  <a:pt x="458" y="24"/>
                </a:lnTo>
                <a:lnTo>
                  <a:pt x="455" y="28"/>
                </a:lnTo>
                <a:lnTo>
                  <a:pt x="450" y="32"/>
                </a:lnTo>
                <a:lnTo>
                  <a:pt x="444" y="37"/>
                </a:lnTo>
                <a:lnTo>
                  <a:pt x="441" y="39"/>
                </a:lnTo>
                <a:lnTo>
                  <a:pt x="439" y="42"/>
                </a:lnTo>
                <a:lnTo>
                  <a:pt x="436" y="46"/>
                </a:lnTo>
                <a:lnTo>
                  <a:pt x="434" y="49"/>
                </a:lnTo>
                <a:lnTo>
                  <a:pt x="432" y="51"/>
                </a:lnTo>
                <a:lnTo>
                  <a:pt x="430" y="54"/>
                </a:lnTo>
                <a:lnTo>
                  <a:pt x="428" y="57"/>
                </a:lnTo>
                <a:lnTo>
                  <a:pt x="426" y="60"/>
                </a:lnTo>
                <a:lnTo>
                  <a:pt x="425" y="62"/>
                </a:lnTo>
                <a:lnTo>
                  <a:pt x="423" y="64"/>
                </a:lnTo>
                <a:lnTo>
                  <a:pt x="422" y="68"/>
                </a:lnTo>
                <a:lnTo>
                  <a:pt x="422" y="70"/>
                </a:lnTo>
                <a:lnTo>
                  <a:pt x="421" y="73"/>
                </a:lnTo>
                <a:lnTo>
                  <a:pt x="421" y="76"/>
                </a:lnTo>
                <a:lnTo>
                  <a:pt x="418" y="74"/>
                </a:lnTo>
                <a:lnTo>
                  <a:pt x="414" y="73"/>
                </a:lnTo>
                <a:lnTo>
                  <a:pt x="411" y="73"/>
                </a:lnTo>
                <a:lnTo>
                  <a:pt x="408" y="73"/>
                </a:lnTo>
                <a:lnTo>
                  <a:pt x="404" y="74"/>
                </a:lnTo>
                <a:lnTo>
                  <a:pt x="402" y="76"/>
                </a:lnTo>
                <a:lnTo>
                  <a:pt x="399" y="76"/>
                </a:lnTo>
                <a:lnTo>
                  <a:pt x="395" y="77"/>
                </a:lnTo>
                <a:lnTo>
                  <a:pt x="392" y="78"/>
                </a:lnTo>
                <a:lnTo>
                  <a:pt x="388" y="77"/>
                </a:lnTo>
                <a:lnTo>
                  <a:pt x="384" y="77"/>
                </a:lnTo>
                <a:lnTo>
                  <a:pt x="382" y="76"/>
                </a:lnTo>
                <a:lnTo>
                  <a:pt x="379" y="75"/>
                </a:lnTo>
                <a:lnTo>
                  <a:pt x="375" y="75"/>
                </a:lnTo>
                <a:lnTo>
                  <a:pt x="371" y="76"/>
                </a:lnTo>
                <a:lnTo>
                  <a:pt x="366" y="77"/>
                </a:lnTo>
                <a:lnTo>
                  <a:pt x="363" y="76"/>
                </a:lnTo>
                <a:lnTo>
                  <a:pt x="359" y="76"/>
                </a:lnTo>
                <a:lnTo>
                  <a:pt x="355" y="75"/>
                </a:lnTo>
                <a:lnTo>
                  <a:pt x="350" y="75"/>
                </a:lnTo>
                <a:lnTo>
                  <a:pt x="347" y="76"/>
                </a:lnTo>
                <a:lnTo>
                  <a:pt x="341" y="77"/>
                </a:lnTo>
                <a:lnTo>
                  <a:pt x="337" y="77"/>
                </a:lnTo>
                <a:lnTo>
                  <a:pt x="332" y="76"/>
                </a:lnTo>
                <a:lnTo>
                  <a:pt x="328" y="76"/>
                </a:lnTo>
                <a:lnTo>
                  <a:pt x="323" y="77"/>
                </a:lnTo>
                <a:lnTo>
                  <a:pt x="320" y="78"/>
                </a:lnTo>
                <a:lnTo>
                  <a:pt x="314" y="79"/>
                </a:lnTo>
                <a:lnTo>
                  <a:pt x="310" y="80"/>
                </a:lnTo>
                <a:lnTo>
                  <a:pt x="305" y="80"/>
                </a:lnTo>
                <a:lnTo>
                  <a:pt x="301" y="80"/>
                </a:lnTo>
                <a:lnTo>
                  <a:pt x="296" y="80"/>
                </a:lnTo>
                <a:lnTo>
                  <a:pt x="291" y="78"/>
                </a:lnTo>
                <a:lnTo>
                  <a:pt x="286" y="80"/>
                </a:lnTo>
                <a:lnTo>
                  <a:pt x="282" y="80"/>
                </a:lnTo>
                <a:lnTo>
                  <a:pt x="278" y="80"/>
                </a:lnTo>
                <a:lnTo>
                  <a:pt x="274" y="80"/>
                </a:lnTo>
                <a:lnTo>
                  <a:pt x="270" y="80"/>
                </a:lnTo>
                <a:lnTo>
                  <a:pt x="266" y="80"/>
                </a:lnTo>
                <a:lnTo>
                  <a:pt x="262" y="82"/>
                </a:lnTo>
                <a:lnTo>
                  <a:pt x="259" y="83"/>
                </a:lnTo>
                <a:lnTo>
                  <a:pt x="254" y="84"/>
                </a:lnTo>
                <a:lnTo>
                  <a:pt x="250" y="84"/>
                </a:lnTo>
                <a:lnTo>
                  <a:pt x="245" y="85"/>
                </a:lnTo>
                <a:lnTo>
                  <a:pt x="240" y="86"/>
                </a:lnTo>
                <a:lnTo>
                  <a:pt x="234" y="85"/>
                </a:lnTo>
                <a:lnTo>
                  <a:pt x="228" y="85"/>
                </a:lnTo>
                <a:lnTo>
                  <a:pt x="224" y="85"/>
                </a:lnTo>
                <a:lnTo>
                  <a:pt x="218" y="86"/>
                </a:lnTo>
                <a:lnTo>
                  <a:pt x="214" y="86"/>
                </a:lnTo>
                <a:lnTo>
                  <a:pt x="210" y="86"/>
                </a:lnTo>
                <a:lnTo>
                  <a:pt x="206" y="86"/>
                </a:lnTo>
                <a:lnTo>
                  <a:pt x="201" y="86"/>
                </a:lnTo>
                <a:lnTo>
                  <a:pt x="196" y="84"/>
                </a:lnTo>
                <a:lnTo>
                  <a:pt x="192" y="84"/>
                </a:lnTo>
                <a:lnTo>
                  <a:pt x="188" y="84"/>
                </a:lnTo>
                <a:lnTo>
                  <a:pt x="184" y="84"/>
                </a:lnTo>
                <a:lnTo>
                  <a:pt x="180" y="84"/>
                </a:lnTo>
                <a:lnTo>
                  <a:pt x="175" y="84"/>
                </a:lnTo>
                <a:lnTo>
                  <a:pt x="171" y="85"/>
                </a:lnTo>
                <a:lnTo>
                  <a:pt x="167" y="85"/>
                </a:lnTo>
                <a:lnTo>
                  <a:pt x="164" y="84"/>
                </a:lnTo>
                <a:lnTo>
                  <a:pt x="160" y="84"/>
                </a:lnTo>
                <a:lnTo>
                  <a:pt x="156" y="84"/>
                </a:lnTo>
                <a:lnTo>
                  <a:pt x="152" y="84"/>
                </a:lnTo>
                <a:lnTo>
                  <a:pt x="149" y="84"/>
                </a:lnTo>
                <a:lnTo>
                  <a:pt x="145" y="84"/>
                </a:lnTo>
                <a:lnTo>
                  <a:pt x="139" y="85"/>
                </a:lnTo>
                <a:lnTo>
                  <a:pt x="135" y="85"/>
                </a:lnTo>
                <a:lnTo>
                  <a:pt x="130" y="84"/>
                </a:lnTo>
                <a:lnTo>
                  <a:pt x="125" y="85"/>
                </a:lnTo>
                <a:lnTo>
                  <a:pt x="120" y="86"/>
                </a:lnTo>
                <a:lnTo>
                  <a:pt x="116" y="88"/>
                </a:lnTo>
                <a:lnTo>
                  <a:pt x="111" y="89"/>
                </a:lnTo>
                <a:lnTo>
                  <a:pt x="104" y="90"/>
                </a:lnTo>
                <a:lnTo>
                  <a:pt x="96" y="90"/>
                </a:lnTo>
                <a:lnTo>
                  <a:pt x="89" y="90"/>
                </a:lnTo>
                <a:lnTo>
                  <a:pt x="82" y="90"/>
                </a:lnTo>
                <a:lnTo>
                  <a:pt x="74" y="90"/>
                </a:lnTo>
                <a:lnTo>
                  <a:pt x="69" y="90"/>
                </a:lnTo>
                <a:lnTo>
                  <a:pt x="65" y="90"/>
                </a:lnTo>
                <a:lnTo>
                  <a:pt x="60" y="90"/>
                </a:lnTo>
                <a:lnTo>
                  <a:pt x="54" y="90"/>
                </a:lnTo>
                <a:lnTo>
                  <a:pt x="46" y="87"/>
                </a:lnTo>
                <a:lnTo>
                  <a:pt x="40" y="87"/>
                </a:lnTo>
                <a:lnTo>
                  <a:pt x="35" y="88"/>
                </a:lnTo>
                <a:lnTo>
                  <a:pt x="29" y="88"/>
                </a:lnTo>
                <a:lnTo>
                  <a:pt x="25" y="88"/>
                </a:lnTo>
                <a:lnTo>
                  <a:pt x="20" y="87"/>
                </a:lnTo>
                <a:lnTo>
                  <a:pt x="15" y="86"/>
                </a:lnTo>
                <a:lnTo>
                  <a:pt x="10" y="85"/>
                </a:lnTo>
                <a:lnTo>
                  <a:pt x="5" y="84"/>
                </a:lnTo>
                <a:lnTo>
                  <a:pt x="0" y="83"/>
                </a:lnTo>
                <a:lnTo>
                  <a:pt x="0" y="8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89" name="Group 634"/>
          <p:cNvGrpSpPr>
            <a:grpSpLocks/>
          </p:cNvGrpSpPr>
          <p:nvPr/>
        </p:nvGrpSpPr>
        <p:grpSpPr bwMode="auto">
          <a:xfrm>
            <a:off x="6320059" y="4825383"/>
            <a:ext cx="109537" cy="80963"/>
            <a:chOff x="2642" y="2649"/>
            <a:chExt cx="69" cy="51"/>
          </a:xfrm>
        </p:grpSpPr>
        <p:sp>
          <p:nvSpPr>
            <p:cNvPr id="31824" name="Freeform 635" descr="50%"/>
            <p:cNvSpPr>
              <a:spLocks/>
            </p:cNvSpPr>
            <p:nvPr/>
          </p:nvSpPr>
          <p:spPr bwMode="auto">
            <a:xfrm>
              <a:off x="2642" y="2655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5" name="Freeform 636" descr="50%"/>
            <p:cNvSpPr>
              <a:spLocks/>
            </p:cNvSpPr>
            <p:nvPr/>
          </p:nvSpPr>
          <p:spPr bwMode="auto">
            <a:xfrm>
              <a:off x="2643" y="2649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93" name="Freeform 637" descr="50%"/>
          <p:cNvSpPr>
            <a:spLocks/>
          </p:cNvSpPr>
          <p:nvPr/>
        </p:nvSpPr>
        <p:spPr bwMode="auto">
          <a:xfrm>
            <a:off x="6358159" y="5041283"/>
            <a:ext cx="92075" cy="73025"/>
          </a:xfrm>
          <a:custGeom>
            <a:avLst/>
            <a:gdLst>
              <a:gd name="T0" fmla="*/ 0 w 58"/>
              <a:gd name="T1" fmla="*/ 0 h 46"/>
              <a:gd name="T2" fmla="*/ 5040313 w 58"/>
              <a:gd name="T3" fmla="*/ 12601574 h 46"/>
              <a:gd name="T4" fmla="*/ 12601575 w 58"/>
              <a:gd name="T5" fmla="*/ 22682199 h 46"/>
              <a:gd name="T6" fmla="*/ 22682200 w 58"/>
              <a:gd name="T7" fmla="*/ 35282188 h 46"/>
              <a:gd name="T8" fmla="*/ 30241879 w 58"/>
              <a:gd name="T9" fmla="*/ 45362810 h 46"/>
              <a:gd name="T10" fmla="*/ 40322502 w 58"/>
              <a:gd name="T11" fmla="*/ 57964393 h 46"/>
              <a:gd name="T12" fmla="*/ 52924086 w 58"/>
              <a:gd name="T13" fmla="*/ 70564376 h 46"/>
              <a:gd name="T14" fmla="*/ 60483759 w 58"/>
              <a:gd name="T15" fmla="*/ 80644998 h 46"/>
              <a:gd name="T16" fmla="*/ 70564381 w 58"/>
              <a:gd name="T17" fmla="*/ 88206258 h 46"/>
              <a:gd name="T18" fmla="*/ 80645004 w 58"/>
              <a:gd name="T19" fmla="*/ 95765931 h 46"/>
              <a:gd name="T20" fmla="*/ 90725626 w 58"/>
              <a:gd name="T21" fmla="*/ 100806241 h 46"/>
              <a:gd name="T22" fmla="*/ 103327198 w 58"/>
              <a:gd name="T23" fmla="*/ 105846577 h 46"/>
              <a:gd name="T24" fmla="*/ 113407845 w 58"/>
              <a:gd name="T25" fmla="*/ 110886888 h 46"/>
              <a:gd name="T26" fmla="*/ 126007829 w 58"/>
              <a:gd name="T27" fmla="*/ 113407837 h 46"/>
              <a:gd name="T28" fmla="*/ 136088451 w 58"/>
              <a:gd name="T29" fmla="*/ 113407837 h 46"/>
              <a:gd name="T30" fmla="*/ 143649712 w 58"/>
              <a:gd name="T31" fmla="*/ 110886888 h 46"/>
              <a:gd name="T32" fmla="*/ 136088451 w 58"/>
              <a:gd name="T33" fmla="*/ 103327191 h 46"/>
              <a:gd name="T34" fmla="*/ 128528778 w 58"/>
              <a:gd name="T35" fmla="*/ 93246569 h 46"/>
              <a:gd name="T36" fmla="*/ 120967518 w 58"/>
              <a:gd name="T37" fmla="*/ 83165947 h 46"/>
              <a:gd name="T38" fmla="*/ 113407845 w 58"/>
              <a:gd name="T39" fmla="*/ 73083738 h 46"/>
              <a:gd name="T40" fmla="*/ 105846584 w 58"/>
              <a:gd name="T41" fmla="*/ 60483755 h 46"/>
              <a:gd name="T42" fmla="*/ 100806248 w 58"/>
              <a:gd name="T43" fmla="*/ 50403121 h 46"/>
              <a:gd name="T44" fmla="*/ 95765937 w 58"/>
              <a:gd name="T45" fmla="*/ 40322499 h 46"/>
              <a:gd name="T46" fmla="*/ 93246575 w 58"/>
              <a:gd name="T47" fmla="*/ 25201560 h 46"/>
              <a:gd name="T48" fmla="*/ 93246575 w 58"/>
              <a:gd name="T49" fmla="*/ 12601574 h 46"/>
              <a:gd name="T50" fmla="*/ 93246575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4" name="Freeform 638" descr="50%"/>
          <p:cNvSpPr>
            <a:spLocks/>
          </p:cNvSpPr>
          <p:nvPr/>
        </p:nvSpPr>
        <p:spPr bwMode="auto">
          <a:xfrm>
            <a:off x="6166070" y="4869832"/>
            <a:ext cx="763588" cy="230188"/>
          </a:xfrm>
          <a:custGeom>
            <a:avLst/>
            <a:gdLst>
              <a:gd name="T0" fmla="*/ 12601583 w 481"/>
              <a:gd name="T1" fmla="*/ 214214549 h 145"/>
              <a:gd name="T2" fmla="*/ 50403158 w 481"/>
              <a:gd name="T3" fmla="*/ 201612903 h 145"/>
              <a:gd name="T4" fmla="*/ 105846655 w 481"/>
              <a:gd name="T5" fmla="*/ 183972572 h 145"/>
              <a:gd name="T6" fmla="*/ 163811065 w 481"/>
              <a:gd name="T7" fmla="*/ 171370975 h 145"/>
              <a:gd name="T8" fmla="*/ 224294889 w 481"/>
              <a:gd name="T9" fmla="*/ 158770965 h 145"/>
              <a:gd name="T10" fmla="*/ 282257712 w 481"/>
              <a:gd name="T11" fmla="*/ 146169368 h 145"/>
              <a:gd name="T12" fmla="*/ 332660858 w 481"/>
              <a:gd name="T13" fmla="*/ 136088725 h 145"/>
              <a:gd name="T14" fmla="*/ 360383381 w 481"/>
              <a:gd name="T15" fmla="*/ 120967761 h 145"/>
              <a:gd name="T16" fmla="*/ 390625268 w 481"/>
              <a:gd name="T17" fmla="*/ 93246763 h 145"/>
              <a:gd name="T18" fmla="*/ 430947884 w 481"/>
              <a:gd name="T19" fmla="*/ 50403226 h 145"/>
              <a:gd name="T20" fmla="*/ 473789763 w 481"/>
              <a:gd name="T21" fmla="*/ 12601600 h 145"/>
              <a:gd name="T22" fmla="*/ 504031651 w 481"/>
              <a:gd name="T23" fmla="*/ 42843537 h 145"/>
              <a:gd name="T24" fmla="*/ 521673545 w 481"/>
              <a:gd name="T25" fmla="*/ 108367752 h 145"/>
              <a:gd name="T26" fmla="*/ 531754174 w 481"/>
              <a:gd name="T27" fmla="*/ 133569359 h 145"/>
              <a:gd name="T28" fmla="*/ 602318577 w 481"/>
              <a:gd name="T29" fmla="*/ 143650001 h 145"/>
              <a:gd name="T30" fmla="*/ 672882981 w 481"/>
              <a:gd name="T31" fmla="*/ 158770965 h 145"/>
              <a:gd name="T32" fmla="*/ 725805489 w 481"/>
              <a:gd name="T33" fmla="*/ 158770965 h 145"/>
              <a:gd name="T34" fmla="*/ 781248949 w 481"/>
              <a:gd name="T35" fmla="*/ 146169368 h 145"/>
              <a:gd name="T36" fmla="*/ 824092416 w 481"/>
              <a:gd name="T37" fmla="*/ 176411296 h 145"/>
              <a:gd name="T38" fmla="*/ 866934495 w 481"/>
              <a:gd name="T39" fmla="*/ 189012893 h 145"/>
              <a:gd name="T40" fmla="*/ 919858591 w 481"/>
              <a:gd name="T41" fmla="*/ 189012893 h 145"/>
              <a:gd name="T42" fmla="*/ 977821414 w 481"/>
              <a:gd name="T43" fmla="*/ 166330653 h 145"/>
              <a:gd name="T44" fmla="*/ 1040826139 w 481"/>
              <a:gd name="T45" fmla="*/ 113408073 h 145"/>
              <a:gd name="T46" fmla="*/ 1113909906 w 481"/>
              <a:gd name="T47" fmla="*/ 50403226 h 145"/>
              <a:gd name="T48" fmla="*/ 1186995260 w 481"/>
              <a:gd name="T49" fmla="*/ 27722573 h 145"/>
              <a:gd name="T50" fmla="*/ 1189514624 w 481"/>
              <a:gd name="T51" fmla="*/ 47883859 h 145"/>
              <a:gd name="T52" fmla="*/ 1154232422 w 481"/>
              <a:gd name="T53" fmla="*/ 93246763 h 145"/>
              <a:gd name="T54" fmla="*/ 1113909906 w 481"/>
              <a:gd name="T55" fmla="*/ 136088725 h 145"/>
              <a:gd name="T56" fmla="*/ 1086188970 w 481"/>
              <a:gd name="T57" fmla="*/ 178932250 h 145"/>
              <a:gd name="T58" fmla="*/ 1086188970 w 481"/>
              <a:gd name="T59" fmla="*/ 224295192 h 145"/>
              <a:gd name="T60" fmla="*/ 1116430857 w 481"/>
              <a:gd name="T61" fmla="*/ 272177451 h 145"/>
              <a:gd name="T62" fmla="*/ 1151713059 w 481"/>
              <a:gd name="T63" fmla="*/ 307459700 h 145"/>
              <a:gd name="T64" fmla="*/ 1184474309 w 481"/>
              <a:gd name="T65" fmla="*/ 335182261 h 145"/>
              <a:gd name="T66" fmla="*/ 1186995260 w 481"/>
              <a:gd name="T67" fmla="*/ 347782271 h 145"/>
              <a:gd name="T68" fmla="*/ 1141632430 w 481"/>
              <a:gd name="T69" fmla="*/ 347782271 h 145"/>
              <a:gd name="T70" fmla="*/ 1101309914 w 481"/>
              <a:gd name="T71" fmla="*/ 337701628 h 145"/>
              <a:gd name="T72" fmla="*/ 1060987397 w 481"/>
              <a:gd name="T73" fmla="*/ 317540343 h 145"/>
              <a:gd name="T74" fmla="*/ 997982672 w 481"/>
              <a:gd name="T75" fmla="*/ 274698405 h 145"/>
              <a:gd name="T76" fmla="*/ 919858591 w 481"/>
              <a:gd name="T77" fmla="*/ 269658084 h 145"/>
              <a:gd name="T78" fmla="*/ 826611780 w 481"/>
              <a:gd name="T79" fmla="*/ 279738727 h 145"/>
              <a:gd name="T80" fmla="*/ 766128006 w 481"/>
              <a:gd name="T81" fmla="*/ 304940333 h 145"/>
              <a:gd name="T82" fmla="*/ 745966748 w 481"/>
              <a:gd name="T83" fmla="*/ 332661307 h 145"/>
              <a:gd name="T84" fmla="*/ 662802352 w 481"/>
              <a:gd name="T85" fmla="*/ 330141940 h 145"/>
              <a:gd name="T86" fmla="*/ 592237948 w 481"/>
              <a:gd name="T87" fmla="*/ 352822592 h 145"/>
              <a:gd name="T88" fmla="*/ 327620543 w 481"/>
              <a:gd name="T89" fmla="*/ 362903235 h 145"/>
              <a:gd name="T90" fmla="*/ 176411058 w 481"/>
              <a:gd name="T91" fmla="*/ 347782271 h 145"/>
              <a:gd name="T92" fmla="*/ 42843480 w 481"/>
              <a:gd name="T93" fmla="*/ 302419379 h 145"/>
              <a:gd name="T94" fmla="*/ 42843480 w 481"/>
              <a:gd name="T95" fmla="*/ 277217772 h 145"/>
              <a:gd name="T96" fmla="*/ 12601583 w 481"/>
              <a:gd name="T97" fmla="*/ 249496799 h 145"/>
              <a:gd name="T98" fmla="*/ 2520952 w 481"/>
              <a:gd name="T99" fmla="*/ 231854880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92" name="Group 639"/>
          <p:cNvGrpSpPr>
            <a:grpSpLocks/>
          </p:cNvGrpSpPr>
          <p:nvPr/>
        </p:nvGrpSpPr>
        <p:grpSpPr bwMode="auto">
          <a:xfrm>
            <a:off x="6229571" y="5015883"/>
            <a:ext cx="11113" cy="11113"/>
            <a:chOff x="2585" y="2769"/>
            <a:chExt cx="7" cy="7"/>
          </a:xfrm>
        </p:grpSpPr>
        <p:sp>
          <p:nvSpPr>
            <p:cNvPr id="31822" name="Oval 640" descr="50%"/>
            <p:cNvSpPr>
              <a:spLocks noChangeArrowheads="1"/>
            </p:cNvSpPr>
            <p:nvPr/>
          </p:nvSpPr>
          <p:spPr bwMode="auto">
            <a:xfrm>
              <a:off x="2585" y="2769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3" name="Arc 641" descr="50%"/>
            <p:cNvSpPr>
              <a:spLocks/>
            </p:cNvSpPr>
            <p:nvPr/>
          </p:nvSpPr>
          <p:spPr bwMode="auto">
            <a:xfrm>
              <a:off x="2589" y="2772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193" name="Group 642"/>
          <p:cNvGrpSpPr>
            <a:grpSpLocks/>
          </p:cNvGrpSpPr>
          <p:nvPr/>
        </p:nvGrpSpPr>
        <p:grpSpPr bwMode="auto">
          <a:xfrm>
            <a:off x="6272434" y="5041282"/>
            <a:ext cx="47625" cy="20638"/>
            <a:chOff x="2612" y="2785"/>
            <a:chExt cx="30" cy="13"/>
          </a:xfrm>
        </p:grpSpPr>
        <p:sp>
          <p:nvSpPr>
            <p:cNvPr id="31817" name="Arc 643" descr="50%"/>
            <p:cNvSpPr>
              <a:spLocks/>
            </p:cNvSpPr>
            <p:nvPr/>
          </p:nvSpPr>
          <p:spPr bwMode="auto">
            <a:xfrm>
              <a:off x="2620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8" name="Arc 644" descr="50%"/>
            <p:cNvSpPr>
              <a:spLocks/>
            </p:cNvSpPr>
            <p:nvPr/>
          </p:nvSpPr>
          <p:spPr bwMode="auto">
            <a:xfrm>
              <a:off x="2612" y="278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9" name="Arc 645" descr="50%"/>
            <p:cNvSpPr>
              <a:spLocks/>
            </p:cNvSpPr>
            <p:nvPr/>
          </p:nvSpPr>
          <p:spPr bwMode="auto">
            <a:xfrm>
              <a:off x="2625" y="278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0" name="Arc 646" descr="50%"/>
            <p:cNvSpPr>
              <a:spLocks/>
            </p:cNvSpPr>
            <p:nvPr/>
          </p:nvSpPr>
          <p:spPr bwMode="auto">
            <a:xfrm>
              <a:off x="2633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21" name="Arc 647" descr="50%"/>
            <p:cNvSpPr>
              <a:spLocks/>
            </p:cNvSpPr>
            <p:nvPr/>
          </p:nvSpPr>
          <p:spPr bwMode="auto">
            <a:xfrm>
              <a:off x="2640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97" name="Freeform 648" descr="50%"/>
          <p:cNvSpPr>
            <a:spLocks/>
          </p:cNvSpPr>
          <p:nvPr/>
        </p:nvSpPr>
        <p:spPr bwMode="auto">
          <a:xfrm>
            <a:off x="6167658" y="4871420"/>
            <a:ext cx="747712" cy="144462"/>
          </a:xfrm>
          <a:custGeom>
            <a:avLst/>
            <a:gdLst>
              <a:gd name="T0" fmla="*/ 25201545 w 471"/>
              <a:gd name="T1" fmla="*/ 191531197 h 91"/>
              <a:gd name="T2" fmla="*/ 80644950 w 471"/>
              <a:gd name="T3" fmla="*/ 173889377 h 91"/>
              <a:gd name="T4" fmla="*/ 158768952 w 471"/>
              <a:gd name="T5" fmla="*/ 156249144 h 91"/>
              <a:gd name="T6" fmla="*/ 236894567 w 471"/>
              <a:gd name="T7" fmla="*/ 143647617 h 91"/>
              <a:gd name="T8" fmla="*/ 315018544 w 471"/>
              <a:gd name="T9" fmla="*/ 128526737 h 91"/>
              <a:gd name="T10" fmla="*/ 357861955 w 471"/>
              <a:gd name="T11" fmla="*/ 108365563 h 91"/>
              <a:gd name="T12" fmla="*/ 395663470 w 471"/>
              <a:gd name="T13" fmla="*/ 70564132 h 91"/>
              <a:gd name="T14" fmla="*/ 453627903 w 471"/>
              <a:gd name="T15" fmla="*/ 20161180 h 91"/>
              <a:gd name="T16" fmla="*/ 493950365 w 471"/>
              <a:gd name="T17" fmla="*/ 42841712 h 91"/>
              <a:gd name="T18" fmla="*/ 511590649 w 471"/>
              <a:gd name="T19" fmla="*/ 98284952 h 91"/>
              <a:gd name="T20" fmla="*/ 539313136 w 471"/>
              <a:gd name="T21" fmla="*/ 126007384 h 91"/>
              <a:gd name="T22" fmla="*/ 637598344 w 471"/>
              <a:gd name="T23" fmla="*/ 141128264 h 91"/>
              <a:gd name="T24" fmla="*/ 710683602 w 471"/>
              <a:gd name="T25" fmla="*/ 146168557 h 91"/>
              <a:gd name="T26" fmla="*/ 798888195 w 471"/>
              <a:gd name="T27" fmla="*/ 141128264 h 91"/>
              <a:gd name="T28" fmla="*/ 834170548 w 471"/>
              <a:gd name="T29" fmla="*/ 171370024 h 91"/>
              <a:gd name="T30" fmla="*/ 904734857 w 471"/>
              <a:gd name="T31" fmla="*/ 173889377 h 91"/>
              <a:gd name="T32" fmla="*/ 982860422 w 471"/>
              <a:gd name="T33" fmla="*/ 138607323 h 91"/>
              <a:gd name="T34" fmla="*/ 1045863476 w 471"/>
              <a:gd name="T35" fmla="*/ 80644719 h 91"/>
              <a:gd name="T36" fmla="*/ 1096266555 w 471"/>
              <a:gd name="T37" fmla="*/ 45362653 h 91"/>
              <a:gd name="T38" fmla="*/ 1139109965 w 471"/>
              <a:gd name="T39" fmla="*/ 27720832 h 91"/>
              <a:gd name="T40" fmla="*/ 1176911480 w 471"/>
              <a:gd name="T41" fmla="*/ 32761126 h 91"/>
              <a:gd name="T42" fmla="*/ 1146669633 w 471"/>
              <a:gd name="T43" fmla="*/ 70564132 h 91"/>
              <a:gd name="T44" fmla="*/ 1106347170 w 471"/>
              <a:gd name="T45" fmla="*/ 105846210 h 91"/>
              <a:gd name="T46" fmla="*/ 1083666579 w 471"/>
              <a:gd name="T47" fmla="*/ 136087970 h 91"/>
              <a:gd name="T48" fmla="*/ 1066024708 w 471"/>
              <a:gd name="T49" fmla="*/ 161289437 h 91"/>
              <a:gd name="T50" fmla="*/ 1060984400 w 471"/>
              <a:gd name="T51" fmla="*/ 191531197 h 91"/>
              <a:gd name="T52" fmla="*/ 1028223193 w 471"/>
              <a:gd name="T53" fmla="*/ 183969964 h 91"/>
              <a:gd name="T54" fmla="*/ 995460398 w 471"/>
              <a:gd name="T55" fmla="*/ 194050550 h 91"/>
              <a:gd name="T56" fmla="*/ 962699191 w 471"/>
              <a:gd name="T57" fmla="*/ 191531197 h 91"/>
              <a:gd name="T58" fmla="*/ 922376729 w 471"/>
              <a:gd name="T59" fmla="*/ 194050550 h 91"/>
              <a:gd name="T60" fmla="*/ 882054266 w 471"/>
              <a:gd name="T61" fmla="*/ 189010257 h 91"/>
              <a:gd name="T62" fmla="*/ 836691496 w 471"/>
              <a:gd name="T63" fmla="*/ 191531197 h 91"/>
              <a:gd name="T64" fmla="*/ 791328527 w 471"/>
              <a:gd name="T65" fmla="*/ 199090844 h 91"/>
              <a:gd name="T66" fmla="*/ 745965756 w 471"/>
              <a:gd name="T67" fmla="*/ 201611784 h 91"/>
              <a:gd name="T68" fmla="*/ 700602986 w 471"/>
              <a:gd name="T69" fmla="*/ 201611784 h 91"/>
              <a:gd name="T70" fmla="*/ 660280523 w 471"/>
              <a:gd name="T71" fmla="*/ 206652078 h 91"/>
              <a:gd name="T72" fmla="*/ 617437113 w 471"/>
              <a:gd name="T73" fmla="*/ 214211773 h 91"/>
              <a:gd name="T74" fmla="*/ 564514675 w 471"/>
              <a:gd name="T75" fmla="*/ 214211773 h 91"/>
              <a:gd name="T76" fmla="*/ 519151904 w 471"/>
              <a:gd name="T77" fmla="*/ 216732714 h 91"/>
              <a:gd name="T78" fmla="*/ 473789134 w 471"/>
              <a:gd name="T79" fmla="*/ 211692421 h 91"/>
              <a:gd name="T80" fmla="*/ 430945724 w 471"/>
              <a:gd name="T81" fmla="*/ 214211773 h 91"/>
              <a:gd name="T82" fmla="*/ 393144109 w 471"/>
              <a:gd name="T83" fmla="*/ 211692421 h 91"/>
              <a:gd name="T84" fmla="*/ 350300699 w 471"/>
              <a:gd name="T85" fmla="*/ 214211773 h 91"/>
              <a:gd name="T86" fmla="*/ 302418569 w 471"/>
              <a:gd name="T87" fmla="*/ 216732714 h 91"/>
              <a:gd name="T88" fmla="*/ 241934875 w 471"/>
              <a:gd name="T89" fmla="*/ 226813301 h 91"/>
              <a:gd name="T90" fmla="*/ 173889876 w 471"/>
              <a:gd name="T91" fmla="*/ 226813301 h 91"/>
              <a:gd name="T92" fmla="*/ 115927130 w 471"/>
              <a:gd name="T93" fmla="*/ 219252067 h 91"/>
              <a:gd name="T94" fmla="*/ 63003079 w 471"/>
              <a:gd name="T95" fmla="*/ 221773007 h 91"/>
              <a:gd name="T96" fmla="*/ 12599979 w 471"/>
              <a:gd name="T97" fmla="*/ 211692421 h 9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71"/>
              <a:gd name="T148" fmla="*/ 0 h 91"/>
              <a:gd name="T149" fmla="*/ 471 w 471"/>
              <a:gd name="T150" fmla="*/ 91 h 9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71" h="91">
                <a:moveTo>
                  <a:pt x="0" y="82"/>
                </a:moveTo>
                <a:lnTo>
                  <a:pt x="3" y="80"/>
                </a:lnTo>
                <a:lnTo>
                  <a:pt x="6" y="78"/>
                </a:lnTo>
                <a:lnTo>
                  <a:pt x="10" y="76"/>
                </a:lnTo>
                <a:lnTo>
                  <a:pt x="14" y="75"/>
                </a:lnTo>
                <a:lnTo>
                  <a:pt x="19" y="73"/>
                </a:lnTo>
                <a:lnTo>
                  <a:pt x="27" y="72"/>
                </a:lnTo>
                <a:lnTo>
                  <a:pt x="32" y="69"/>
                </a:lnTo>
                <a:lnTo>
                  <a:pt x="39" y="67"/>
                </a:lnTo>
                <a:lnTo>
                  <a:pt x="47" y="65"/>
                </a:lnTo>
                <a:lnTo>
                  <a:pt x="55" y="63"/>
                </a:lnTo>
                <a:lnTo>
                  <a:pt x="63" y="62"/>
                </a:lnTo>
                <a:lnTo>
                  <a:pt x="71" y="61"/>
                </a:lnTo>
                <a:lnTo>
                  <a:pt x="79" y="60"/>
                </a:lnTo>
                <a:lnTo>
                  <a:pt x="87" y="58"/>
                </a:lnTo>
                <a:lnTo>
                  <a:pt x="94" y="57"/>
                </a:lnTo>
                <a:lnTo>
                  <a:pt x="101" y="55"/>
                </a:lnTo>
                <a:lnTo>
                  <a:pt x="110" y="54"/>
                </a:lnTo>
                <a:lnTo>
                  <a:pt x="117" y="52"/>
                </a:lnTo>
                <a:lnTo>
                  <a:pt x="125" y="51"/>
                </a:lnTo>
                <a:lnTo>
                  <a:pt x="130" y="50"/>
                </a:lnTo>
                <a:lnTo>
                  <a:pt x="135" y="49"/>
                </a:lnTo>
                <a:lnTo>
                  <a:pt x="139" y="46"/>
                </a:lnTo>
                <a:lnTo>
                  <a:pt x="142" y="43"/>
                </a:lnTo>
                <a:lnTo>
                  <a:pt x="145" y="40"/>
                </a:lnTo>
                <a:lnTo>
                  <a:pt x="147" y="38"/>
                </a:lnTo>
                <a:lnTo>
                  <a:pt x="152" y="33"/>
                </a:lnTo>
                <a:lnTo>
                  <a:pt x="157" y="28"/>
                </a:lnTo>
                <a:lnTo>
                  <a:pt x="162" y="23"/>
                </a:lnTo>
                <a:lnTo>
                  <a:pt x="168" y="18"/>
                </a:lnTo>
                <a:lnTo>
                  <a:pt x="173" y="13"/>
                </a:lnTo>
                <a:lnTo>
                  <a:pt x="180" y="8"/>
                </a:lnTo>
                <a:lnTo>
                  <a:pt x="186" y="4"/>
                </a:lnTo>
                <a:lnTo>
                  <a:pt x="191" y="0"/>
                </a:lnTo>
                <a:lnTo>
                  <a:pt x="193" y="8"/>
                </a:lnTo>
                <a:lnTo>
                  <a:pt x="196" y="17"/>
                </a:lnTo>
                <a:lnTo>
                  <a:pt x="199" y="24"/>
                </a:lnTo>
                <a:lnTo>
                  <a:pt x="201" y="32"/>
                </a:lnTo>
                <a:lnTo>
                  <a:pt x="202" y="36"/>
                </a:lnTo>
                <a:lnTo>
                  <a:pt x="203" y="39"/>
                </a:lnTo>
                <a:lnTo>
                  <a:pt x="202" y="43"/>
                </a:lnTo>
                <a:lnTo>
                  <a:pt x="199" y="47"/>
                </a:lnTo>
                <a:lnTo>
                  <a:pt x="206" y="49"/>
                </a:lnTo>
                <a:lnTo>
                  <a:pt x="214" y="50"/>
                </a:lnTo>
                <a:lnTo>
                  <a:pt x="224" y="51"/>
                </a:lnTo>
                <a:lnTo>
                  <a:pt x="234" y="53"/>
                </a:lnTo>
                <a:lnTo>
                  <a:pt x="245" y="55"/>
                </a:lnTo>
                <a:lnTo>
                  <a:pt x="253" y="56"/>
                </a:lnTo>
                <a:lnTo>
                  <a:pt x="262" y="58"/>
                </a:lnTo>
                <a:lnTo>
                  <a:pt x="269" y="59"/>
                </a:lnTo>
                <a:lnTo>
                  <a:pt x="276" y="59"/>
                </a:lnTo>
                <a:lnTo>
                  <a:pt x="282" y="58"/>
                </a:lnTo>
                <a:lnTo>
                  <a:pt x="288" y="55"/>
                </a:lnTo>
                <a:lnTo>
                  <a:pt x="293" y="51"/>
                </a:lnTo>
                <a:lnTo>
                  <a:pt x="305" y="53"/>
                </a:lnTo>
                <a:lnTo>
                  <a:pt x="317" y="56"/>
                </a:lnTo>
                <a:lnTo>
                  <a:pt x="326" y="58"/>
                </a:lnTo>
                <a:lnTo>
                  <a:pt x="321" y="64"/>
                </a:lnTo>
                <a:lnTo>
                  <a:pt x="325" y="66"/>
                </a:lnTo>
                <a:lnTo>
                  <a:pt x="331" y="68"/>
                </a:lnTo>
                <a:lnTo>
                  <a:pt x="338" y="69"/>
                </a:lnTo>
                <a:lnTo>
                  <a:pt x="345" y="70"/>
                </a:lnTo>
                <a:lnTo>
                  <a:pt x="352" y="70"/>
                </a:lnTo>
                <a:lnTo>
                  <a:pt x="359" y="69"/>
                </a:lnTo>
                <a:lnTo>
                  <a:pt x="366" y="68"/>
                </a:lnTo>
                <a:lnTo>
                  <a:pt x="374" y="65"/>
                </a:lnTo>
                <a:lnTo>
                  <a:pt x="382" y="61"/>
                </a:lnTo>
                <a:lnTo>
                  <a:pt x="390" y="55"/>
                </a:lnTo>
                <a:lnTo>
                  <a:pt x="397" y="49"/>
                </a:lnTo>
                <a:lnTo>
                  <a:pt x="405" y="41"/>
                </a:lnTo>
                <a:lnTo>
                  <a:pt x="409" y="38"/>
                </a:lnTo>
                <a:lnTo>
                  <a:pt x="415" y="32"/>
                </a:lnTo>
                <a:lnTo>
                  <a:pt x="420" y="28"/>
                </a:lnTo>
                <a:lnTo>
                  <a:pt x="425" y="25"/>
                </a:lnTo>
                <a:lnTo>
                  <a:pt x="430" y="21"/>
                </a:lnTo>
                <a:lnTo>
                  <a:pt x="435" y="18"/>
                </a:lnTo>
                <a:lnTo>
                  <a:pt x="440" y="17"/>
                </a:lnTo>
                <a:lnTo>
                  <a:pt x="443" y="14"/>
                </a:lnTo>
                <a:lnTo>
                  <a:pt x="447" y="13"/>
                </a:lnTo>
                <a:lnTo>
                  <a:pt x="452" y="11"/>
                </a:lnTo>
                <a:lnTo>
                  <a:pt x="456" y="11"/>
                </a:lnTo>
                <a:lnTo>
                  <a:pt x="462" y="10"/>
                </a:lnTo>
                <a:lnTo>
                  <a:pt x="470" y="10"/>
                </a:lnTo>
                <a:lnTo>
                  <a:pt x="467" y="13"/>
                </a:lnTo>
                <a:lnTo>
                  <a:pt x="463" y="17"/>
                </a:lnTo>
                <a:lnTo>
                  <a:pt x="461" y="19"/>
                </a:lnTo>
                <a:lnTo>
                  <a:pt x="458" y="24"/>
                </a:lnTo>
                <a:lnTo>
                  <a:pt x="455" y="28"/>
                </a:lnTo>
                <a:lnTo>
                  <a:pt x="450" y="32"/>
                </a:lnTo>
                <a:lnTo>
                  <a:pt x="444" y="37"/>
                </a:lnTo>
                <a:lnTo>
                  <a:pt x="441" y="39"/>
                </a:lnTo>
                <a:lnTo>
                  <a:pt x="439" y="42"/>
                </a:lnTo>
                <a:lnTo>
                  <a:pt x="436" y="46"/>
                </a:lnTo>
                <a:lnTo>
                  <a:pt x="434" y="49"/>
                </a:lnTo>
                <a:lnTo>
                  <a:pt x="432" y="51"/>
                </a:lnTo>
                <a:lnTo>
                  <a:pt x="430" y="54"/>
                </a:lnTo>
                <a:lnTo>
                  <a:pt x="428" y="57"/>
                </a:lnTo>
                <a:lnTo>
                  <a:pt x="426" y="60"/>
                </a:lnTo>
                <a:lnTo>
                  <a:pt x="425" y="62"/>
                </a:lnTo>
                <a:lnTo>
                  <a:pt x="423" y="64"/>
                </a:lnTo>
                <a:lnTo>
                  <a:pt x="422" y="68"/>
                </a:lnTo>
                <a:lnTo>
                  <a:pt x="422" y="70"/>
                </a:lnTo>
                <a:lnTo>
                  <a:pt x="421" y="73"/>
                </a:lnTo>
                <a:lnTo>
                  <a:pt x="421" y="76"/>
                </a:lnTo>
                <a:lnTo>
                  <a:pt x="418" y="74"/>
                </a:lnTo>
                <a:lnTo>
                  <a:pt x="414" y="73"/>
                </a:lnTo>
                <a:lnTo>
                  <a:pt x="411" y="73"/>
                </a:lnTo>
                <a:lnTo>
                  <a:pt x="408" y="73"/>
                </a:lnTo>
                <a:lnTo>
                  <a:pt x="404" y="74"/>
                </a:lnTo>
                <a:lnTo>
                  <a:pt x="402" y="76"/>
                </a:lnTo>
                <a:lnTo>
                  <a:pt x="399" y="76"/>
                </a:lnTo>
                <a:lnTo>
                  <a:pt x="395" y="77"/>
                </a:lnTo>
                <a:lnTo>
                  <a:pt x="392" y="78"/>
                </a:lnTo>
                <a:lnTo>
                  <a:pt x="388" y="77"/>
                </a:lnTo>
                <a:lnTo>
                  <a:pt x="384" y="77"/>
                </a:lnTo>
                <a:lnTo>
                  <a:pt x="382" y="76"/>
                </a:lnTo>
                <a:lnTo>
                  <a:pt x="379" y="75"/>
                </a:lnTo>
                <a:lnTo>
                  <a:pt x="375" y="75"/>
                </a:lnTo>
                <a:lnTo>
                  <a:pt x="371" y="76"/>
                </a:lnTo>
                <a:lnTo>
                  <a:pt x="366" y="77"/>
                </a:lnTo>
                <a:lnTo>
                  <a:pt x="363" y="76"/>
                </a:lnTo>
                <a:lnTo>
                  <a:pt x="359" y="76"/>
                </a:lnTo>
                <a:lnTo>
                  <a:pt x="355" y="75"/>
                </a:lnTo>
                <a:lnTo>
                  <a:pt x="350" y="75"/>
                </a:lnTo>
                <a:lnTo>
                  <a:pt x="347" y="76"/>
                </a:lnTo>
                <a:lnTo>
                  <a:pt x="341" y="77"/>
                </a:lnTo>
                <a:lnTo>
                  <a:pt x="337" y="77"/>
                </a:lnTo>
                <a:lnTo>
                  <a:pt x="332" y="76"/>
                </a:lnTo>
                <a:lnTo>
                  <a:pt x="328" y="76"/>
                </a:lnTo>
                <a:lnTo>
                  <a:pt x="323" y="77"/>
                </a:lnTo>
                <a:lnTo>
                  <a:pt x="320" y="78"/>
                </a:lnTo>
                <a:lnTo>
                  <a:pt x="314" y="79"/>
                </a:lnTo>
                <a:lnTo>
                  <a:pt x="310" y="80"/>
                </a:lnTo>
                <a:lnTo>
                  <a:pt x="305" y="80"/>
                </a:lnTo>
                <a:lnTo>
                  <a:pt x="301" y="80"/>
                </a:lnTo>
                <a:lnTo>
                  <a:pt x="296" y="80"/>
                </a:lnTo>
                <a:lnTo>
                  <a:pt x="291" y="78"/>
                </a:lnTo>
                <a:lnTo>
                  <a:pt x="286" y="80"/>
                </a:lnTo>
                <a:lnTo>
                  <a:pt x="282" y="80"/>
                </a:lnTo>
                <a:lnTo>
                  <a:pt x="278" y="80"/>
                </a:lnTo>
                <a:lnTo>
                  <a:pt x="274" y="80"/>
                </a:lnTo>
                <a:lnTo>
                  <a:pt x="270" y="80"/>
                </a:lnTo>
                <a:lnTo>
                  <a:pt x="266" y="80"/>
                </a:lnTo>
                <a:lnTo>
                  <a:pt x="262" y="82"/>
                </a:lnTo>
                <a:lnTo>
                  <a:pt x="259" y="83"/>
                </a:lnTo>
                <a:lnTo>
                  <a:pt x="254" y="84"/>
                </a:lnTo>
                <a:lnTo>
                  <a:pt x="250" y="84"/>
                </a:lnTo>
                <a:lnTo>
                  <a:pt x="245" y="85"/>
                </a:lnTo>
                <a:lnTo>
                  <a:pt x="240" y="86"/>
                </a:lnTo>
                <a:lnTo>
                  <a:pt x="234" y="85"/>
                </a:lnTo>
                <a:lnTo>
                  <a:pt x="228" y="85"/>
                </a:lnTo>
                <a:lnTo>
                  <a:pt x="224" y="85"/>
                </a:lnTo>
                <a:lnTo>
                  <a:pt x="218" y="86"/>
                </a:lnTo>
                <a:lnTo>
                  <a:pt x="214" y="86"/>
                </a:lnTo>
                <a:lnTo>
                  <a:pt x="210" y="86"/>
                </a:lnTo>
                <a:lnTo>
                  <a:pt x="206" y="86"/>
                </a:lnTo>
                <a:lnTo>
                  <a:pt x="201" y="86"/>
                </a:lnTo>
                <a:lnTo>
                  <a:pt x="196" y="84"/>
                </a:lnTo>
                <a:lnTo>
                  <a:pt x="192" y="84"/>
                </a:lnTo>
                <a:lnTo>
                  <a:pt x="188" y="84"/>
                </a:lnTo>
                <a:lnTo>
                  <a:pt x="184" y="84"/>
                </a:lnTo>
                <a:lnTo>
                  <a:pt x="180" y="84"/>
                </a:lnTo>
                <a:lnTo>
                  <a:pt x="175" y="84"/>
                </a:lnTo>
                <a:lnTo>
                  <a:pt x="171" y="85"/>
                </a:lnTo>
                <a:lnTo>
                  <a:pt x="167" y="85"/>
                </a:lnTo>
                <a:lnTo>
                  <a:pt x="164" y="84"/>
                </a:lnTo>
                <a:lnTo>
                  <a:pt x="160" y="84"/>
                </a:lnTo>
                <a:lnTo>
                  <a:pt x="156" y="84"/>
                </a:lnTo>
                <a:lnTo>
                  <a:pt x="152" y="84"/>
                </a:lnTo>
                <a:lnTo>
                  <a:pt x="149" y="84"/>
                </a:lnTo>
                <a:lnTo>
                  <a:pt x="145" y="84"/>
                </a:lnTo>
                <a:lnTo>
                  <a:pt x="139" y="85"/>
                </a:lnTo>
                <a:lnTo>
                  <a:pt x="135" y="85"/>
                </a:lnTo>
                <a:lnTo>
                  <a:pt x="130" y="84"/>
                </a:lnTo>
                <a:lnTo>
                  <a:pt x="125" y="85"/>
                </a:lnTo>
                <a:lnTo>
                  <a:pt x="120" y="86"/>
                </a:lnTo>
                <a:lnTo>
                  <a:pt x="116" y="88"/>
                </a:lnTo>
                <a:lnTo>
                  <a:pt x="111" y="89"/>
                </a:lnTo>
                <a:lnTo>
                  <a:pt x="104" y="90"/>
                </a:lnTo>
                <a:lnTo>
                  <a:pt x="96" y="90"/>
                </a:lnTo>
                <a:lnTo>
                  <a:pt x="89" y="90"/>
                </a:lnTo>
                <a:lnTo>
                  <a:pt x="82" y="90"/>
                </a:lnTo>
                <a:lnTo>
                  <a:pt x="74" y="90"/>
                </a:lnTo>
                <a:lnTo>
                  <a:pt x="69" y="90"/>
                </a:lnTo>
                <a:lnTo>
                  <a:pt x="65" y="90"/>
                </a:lnTo>
                <a:lnTo>
                  <a:pt x="60" y="90"/>
                </a:lnTo>
                <a:lnTo>
                  <a:pt x="54" y="90"/>
                </a:lnTo>
                <a:lnTo>
                  <a:pt x="46" y="87"/>
                </a:lnTo>
                <a:lnTo>
                  <a:pt x="40" y="87"/>
                </a:lnTo>
                <a:lnTo>
                  <a:pt x="35" y="88"/>
                </a:lnTo>
                <a:lnTo>
                  <a:pt x="29" y="88"/>
                </a:lnTo>
                <a:lnTo>
                  <a:pt x="25" y="88"/>
                </a:lnTo>
                <a:lnTo>
                  <a:pt x="20" y="87"/>
                </a:lnTo>
                <a:lnTo>
                  <a:pt x="15" y="86"/>
                </a:lnTo>
                <a:lnTo>
                  <a:pt x="10" y="85"/>
                </a:lnTo>
                <a:lnTo>
                  <a:pt x="5" y="84"/>
                </a:lnTo>
                <a:lnTo>
                  <a:pt x="0" y="83"/>
                </a:lnTo>
                <a:lnTo>
                  <a:pt x="0" y="8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195" name="Group 649"/>
          <p:cNvGrpSpPr>
            <a:grpSpLocks/>
          </p:cNvGrpSpPr>
          <p:nvPr/>
        </p:nvGrpSpPr>
        <p:grpSpPr bwMode="auto">
          <a:xfrm>
            <a:off x="6320059" y="5053983"/>
            <a:ext cx="109537" cy="80963"/>
            <a:chOff x="2642" y="2793"/>
            <a:chExt cx="69" cy="51"/>
          </a:xfrm>
        </p:grpSpPr>
        <p:sp>
          <p:nvSpPr>
            <p:cNvPr id="31815" name="Freeform 650" descr="50%"/>
            <p:cNvSpPr>
              <a:spLocks/>
            </p:cNvSpPr>
            <p:nvPr/>
          </p:nvSpPr>
          <p:spPr bwMode="auto">
            <a:xfrm>
              <a:off x="2642" y="2799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6" name="Freeform 651" descr="50%"/>
            <p:cNvSpPr>
              <a:spLocks/>
            </p:cNvSpPr>
            <p:nvPr/>
          </p:nvSpPr>
          <p:spPr bwMode="auto">
            <a:xfrm>
              <a:off x="2643" y="2793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99" name="Freeform 652" descr="50%"/>
          <p:cNvSpPr>
            <a:spLocks/>
          </p:cNvSpPr>
          <p:nvPr/>
        </p:nvSpPr>
        <p:spPr bwMode="auto">
          <a:xfrm>
            <a:off x="7196359" y="5041283"/>
            <a:ext cx="92075" cy="73025"/>
          </a:xfrm>
          <a:custGeom>
            <a:avLst/>
            <a:gdLst>
              <a:gd name="T0" fmla="*/ 0 w 58"/>
              <a:gd name="T1" fmla="*/ 0 h 46"/>
              <a:gd name="T2" fmla="*/ 5040313 w 58"/>
              <a:gd name="T3" fmla="*/ 12601574 h 46"/>
              <a:gd name="T4" fmla="*/ 12601575 w 58"/>
              <a:gd name="T5" fmla="*/ 22682199 h 46"/>
              <a:gd name="T6" fmla="*/ 22682200 w 58"/>
              <a:gd name="T7" fmla="*/ 35282188 h 46"/>
              <a:gd name="T8" fmla="*/ 30241879 w 58"/>
              <a:gd name="T9" fmla="*/ 45362810 h 46"/>
              <a:gd name="T10" fmla="*/ 40322502 w 58"/>
              <a:gd name="T11" fmla="*/ 57964393 h 46"/>
              <a:gd name="T12" fmla="*/ 52924086 w 58"/>
              <a:gd name="T13" fmla="*/ 70564376 h 46"/>
              <a:gd name="T14" fmla="*/ 60483759 w 58"/>
              <a:gd name="T15" fmla="*/ 80644998 h 46"/>
              <a:gd name="T16" fmla="*/ 70564381 w 58"/>
              <a:gd name="T17" fmla="*/ 88206258 h 46"/>
              <a:gd name="T18" fmla="*/ 80645004 w 58"/>
              <a:gd name="T19" fmla="*/ 95765931 h 46"/>
              <a:gd name="T20" fmla="*/ 90725626 w 58"/>
              <a:gd name="T21" fmla="*/ 100806241 h 46"/>
              <a:gd name="T22" fmla="*/ 103327198 w 58"/>
              <a:gd name="T23" fmla="*/ 105846577 h 46"/>
              <a:gd name="T24" fmla="*/ 113407845 w 58"/>
              <a:gd name="T25" fmla="*/ 110886888 h 46"/>
              <a:gd name="T26" fmla="*/ 126007829 w 58"/>
              <a:gd name="T27" fmla="*/ 113407837 h 46"/>
              <a:gd name="T28" fmla="*/ 136088451 w 58"/>
              <a:gd name="T29" fmla="*/ 113407837 h 46"/>
              <a:gd name="T30" fmla="*/ 143649712 w 58"/>
              <a:gd name="T31" fmla="*/ 110886888 h 46"/>
              <a:gd name="T32" fmla="*/ 136088451 w 58"/>
              <a:gd name="T33" fmla="*/ 103327191 h 46"/>
              <a:gd name="T34" fmla="*/ 128528778 w 58"/>
              <a:gd name="T35" fmla="*/ 93246569 h 46"/>
              <a:gd name="T36" fmla="*/ 120967518 w 58"/>
              <a:gd name="T37" fmla="*/ 83165947 h 46"/>
              <a:gd name="T38" fmla="*/ 113407845 w 58"/>
              <a:gd name="T39" fmla="*/ 73083738 h 46"/>
              <a:gd name="T40" fmla="*/ 105846584 w 58"/>
              <a:gd name="T41" fmla="*/ 60483755 h 46"/>
              <a:gd name="T42" fmla="*/ 100806248 w 58"/>
              <a:gd name="T43" fmla="*/ 50403121 h 46"/>
              <a:gd name="T44" fmla="*/ 95765937 w 58"/>
              <a:gd name="T45" fmla="*/ 40322499 h 46"/>
              <a:gd name="T46" fmla="*/ 93246575 w 58"/>
              <a:gd name="T47" fmla="*/ 25201560 h 46"/>
              <a:gd name="T48" fmla="*/ 93246575 w 58"/>
              <a:gd name="T49" fmla="*/ 12601574 h 46"/>
              <a:gd name="T50" fmla="*/ 93246575 w 58"/>
              <a:gd name="T51" fmla="*/ 2520950 h 46"/>
              <a:gd name="T52" fmla="*/ 0 w 58"/>
              <a:gd name="T53" fmla="*/ 0 h 4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8"/>
              <a:gd name="T82" fmla="*/ 0 h 46"/>
              <a:gd name="T83" fmla="*/ 58 w 58"/>
              <a:gd name="T84" fmla="*/ 46 h 4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8" h="46">
                <a:moveTo>
                  <a:pt x="0" y="0"/>
                </a:moveTo>
                <a:lnTo>
                  <a:pt x="2" y="5"/>
                </a:lnTo>
                <a:lnTo>
                  <a:pt x="5" y="9"/>
                </a:lnTo>
                <a:lnTo>
                  <a:pt x="9" y="14"/>
                </a:lnTo>
                <a:lnTo>
                  <a:pt x="12" y="18"/>
                </a:lnTo>
                <a:lnTo>
                  <a:pt x="16" y="23"/>
                </a:lnTo>
                <a:lnTo>
                  <a:pt x="21" y="28"/>
                </a:lnTo>
                <a:lnTo>
                  <a:pt x="24" y="32"/>
                </a:lnTo>
                <a:lnTo>
                  <a:pt x="28" y="35"/>
                </a:lnTo>
                <a:lnTo>
                  <a:pt x="32" y="38"/>
                </a:lnTo>
                <a:lnTo>
                  <a:pt x="36" y="40"/>
                </a:lnTo>
                <a:lnTo>
                  <a:pt x="41" y="42"/>
                </a:lnTo>
                <a:lnTo>
                  <a:pt x="45" y="44"/>
                </a:lnTo>
                <a:lnTo>
                  <a:pt x="50" y="45"/>
                </a:lnTo>
                <a:lnTo>
                  <a:pt x="54" y="45"/>
                </a:lnTo>
                <a:lnTo>
                  <a:pt x="57" y="44"/>
                </a:lnTo>
                <a:lnTo>
                  <a:pt x="54" y="41"/>
                </a:lnTo>
                <a:lnTo>
                  <a:pt x="51" y="37"/>
                </a:lnTo>
                <a:lnTo>
                  <a:pt x="48" y="33"/>
                </a:lnTo>
                <a:lnTo>
                  <a:pt x="45" y="29"/>
                </a:lnTo>
                <a:lnTo>
                  <a:pt x="42" y="24"/>
                </a:lnTo>
                <a:lnTo>
                  <a:pt x="40" y="20"/>
                </a:lnTo>
                <a:lnTo>
                  <a:pt x="38" y="16"/>
                </a:lnTo>
                <a:lnTo>
                  <a:pt x="37" y="10"/>
                </a:lnTo>
                <a:lnTo>
                  <a:pt x="37" y="5"/>
                </a:lnTo>
                <a:lnTo>
                  <a:pt x="37" y="1"/>
                </a:lnTo>
                <a:lnTo>
                  <a:pt x="0" y="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00" name="Freeform 653" descr="50%"/>
          <p:cNvSpPr>
            <a:spLocks/>
          </p:cNvSpPr>
          <p:nvPr/>
        </p:nvSpPr>
        <p:spPr bwMode="auto">
          <a:xfrm>
            <a:off x="7004270" y="4869832"/>
            <a:ext cx="763588" cy="230188"/>
          </a:xfrm>
          <a:custGeom>
            <a:avLst/>
            <a:gdLst>
              <a:gd name="T0" fmla="*/ 12601583 w 481"/>
              <a:gd name="T1" fmla="*/ 214214549 h 145"/>
              <a:gd name="T2" fmla="*/ 50403158 w 481"/>
              <a:gd name="T3" fmla="*/ 201612903 h 145"/>
              <a:gd name="T4" fmla="*/ 105846655 w 481"/>
              <a:gd name="T5" fmla="*/ 183972572 h 145"/>
              <a:gd name="T6" fmla="*/ 163811065 w 481"/>
              <a:gd name="T7" fmla="*/ 171370975 h 145"/>
              <a:gd name="T8" fmla="*/ 224294889 w 481"/>
              <a:gd name="T9" fmla="*/ 158770965 h 145"/>
              <a:gd name="T10" fmla="*/ 282257712 w 481"/>
              <a:gd name="T11" fmla="*/ 146169368 h 145"/>
              <a:gd name="T12" fmla="*/ 332660858 w 481"/>
              <a:gd name="T13" fmla="*/ 136088725 h 145"/>
              <a:gd name="T14" fmla="*/ 360383381 w 481"/>
              <a:gd name="T15" fmla="*/ 120967761 h 145"/>
              <a:gd name="T16" fmla="*/ 390625268 w 481"/>
              <a:gd name="T17" fmla="*/ 93246763 h 145"/>
              <a:gd name="T18" fmla="*/ 430947884 w 481"/>
              <a:gd name="T19" fmla="*/ 50403226 h 145"/>
              <a:gd name="T20" fmla="*/ 473789763 w 481"/>
              <a:gd name="T21" fmla="*/ 12601600 h 145"/>
              <a:gd name="T22" fmla="*/ 504031651 w 481"/>
              <a:gd name="T23" fmla="*/ 42843537 h 145"/>
              <a:gd name="T24" fmla="*/ 521673545 w 481"/>
              <a:gd name="T25" fmla="*/ 108367752 h 145"/>
              <a:gd name="T26" fmla="*/ 531754174 w 481"/>
              <a:gd name="T27" fmla="*/ 133569359 h 145"/>
              <a:gd name="T28" fmla="*/ 602318577 w 481"/>
              <a:gd name="T29" fmla="*/ 143650001 h 145"/>
              <a:gd name="T30" fmla="*/ 672882981 w 481"/>
              <a:gd name="T31" fmla="*/ 158770965 h 145"/>
              <a:gd name="T32" fmla="*/ 725805489 w 481"/>
              <a:gd name="T33" fmla="*/ 158770965 h 145"/>
              <a:gd name="T34" fmla="*/ 781248949 w 481"/>
              <a:gd name="T35" fmla="*/ 146169368 h 145"/>
              <a:gd name="T36" fmla="*/ 824092416 w 481"/>
              <a:gd name="T37" fmla="*/ 176411296 h 145"/>
              <a:gd name="T38" fmla="*/ 866934495 w 481"/>
              <a:gd name="T39" fmla="*/ 189012893 h 145"/>
              <a:gd name="T40" fmla="*/ 919858591 w 481"/>
              <a:gd name="T41" fmla="*/ 189012893 h 145"/>
              <a:gd name="T42" fmla="*/ 977821414 w 481"/>
              <a:gd name="T43" fmla="*/ 166330653 h 145"/>
              <a:gd name="T44" fmla="*/ 1040826139 w 481"/>
              <a:gd name="T45" fmla="*/ 113408073 h 145"/>
              <a:gd name="T46" fmla="*/ 1113909906 w 481"/>
              <a:gd name="T47" fmla="*/ 50403226 h 145"/>
              <a:gd name="T48" fmla="*/ 1186995260 w 481"/>
              <a:gd name="T49" fmla="*/ 27722573 h 145"/>
              <a:gd name="T50" fmla="*/ 1189514624 w 481"/>
              <a:gd name="T51" fmla="*/ 47883859 h 145"/>
              <a:gd name="T52" fmla="*/ 1154232422 w 481"/>
              <a:gd name="T53" fmla="*/ 93246763 h 145"/>
              <a:gd name="T54" fmla="*/ 1113909906 w 481"/>
              <a:gd name="T55" fmla="*/ 136088725 h 145"/>
              <a:gd name="T56" fmla="*/ 1086188970 w 481"/>
              <a:gd name="T57" fmla="*/ 178932250 h 145"/>
              <a:gd name="T58" fmla="*/ 1086188970 w 481"/>
              <a:gd name="T59" fmla="*/ 224295192 h 145"/>
              <a:gd name="T60" fmla="*/ 1116430857 w 481"/>
              <a:gd name="T61" fmla="*/ 272177451 h 145"/>
              <a:gd name="T62" fmla="*/ 1151713059 w 481"/>
              <a:gd name="T63" fmla="*/ 307459700 h 145"/>
              <a:gd name="T64" fmla="*/ 1184474309 w 481"/>
              <a:gd name="T65" fmla="*/ 335182261 h 145"/>
              <a:gd name="T66" fmla="*/ 1186995260 w 481"/>
              <a:gd name="T67" fmla="*/ 347782271 h 145"/>
              <a:gd name="T68" fmla="*/ 1141632430 w 481"/>
              <a:gd name="T69" fmla="*/ 347782271 h 145"/>
              <a:gd name="T70" fmla="*/ 1101309914 w 481"/>
              <a:gd name="T71" fmla="*/ 337701628 h 145"/>
              <a:gd name="T72" fmla="*/ 1060987397 w 481"/>
              <a:gd name="T73" fmla="*/ 317540343 h 145"/>
              <a:gd name="T74" fmla="*/ 997982672 w 481"/>
              <a:gd name="T75" fmla="*/ 274698405 h 145"/>
              <a:gd name="T76" fmla="*/ 919858591 w 481"/>
              <a:gd name="T77" fmla="*/ 269658084 h 145"/>
              <a:gd name="T78" fmla="*/ 826611780 w 481"/>
              <a:gd name="T79" fmla="*/ 279738727 h 145"/>
              <a:gd name="T80" fmla="*/ 766128006 w 481"/>
              <a:gd name="T81" fmla="*/ 304940333 h 145"/>
              <a:gd name="T82" fmla="*/ 745966748 w 481"/>
              <a:gd name="T83" fmla="*/ 332661307 h 145"/>
              <a:gd name="T84" fmla="*/ 662802352 w 481"/>
              <a:gd name="T85" fmla="*/ 330141940 h 145"/>
              <a:gd name="T86" fmla="*/ 592237948 w 481"/>
              <a:gd name="T87" fmla="*/ 352822592 h 145"/>
              <a:gd name="T88" fmla="*/ 327620543 w 481"/>
              <a:gd name="T89" fmla="*/ 362903235 h 145"/>
              <a:gd name="T90" fmla="*/ 176411058 w 481"/>
              <a:gd name="T91" fmla="*/ 347782271 h 145"/>
              <a:gd name="T92" fmla="*/ 42843480 w 481"/>
              <a:gd name="T93" fmla="*/ 302419379 h 145"/>
              <a:gd name="T94" fmla="*/ 42843480 w 481"/>
              <a:gd name="T95" fmla="*/ 277217772 h 145"/>
              <a:gd name="T96" fmla="*/ 12601583 w 481"/>
              <a:gd name="T97" fmla="*/ 249496799 h 145"/>
              <a:gd name="T98" fmla="*/ 2520952 w 481"/>
              <a:gd name="T99" fmla="*/ 231854880 h 1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1"/>
              <a:gd name="T151" fmla="*/ 0 h 145"/>
              <a:gd name="T152" fmla="*/ 481 w 481"/>
              <a:gd name="T153" fmla="*/ 145 h 1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1" h="145">
                <a:moveTo>
                  <a:pt x="0" y="89"/>
                </a:moveTo>
                <a:lnTo>
                  <a:pt x="2" y="88"/>
                </a:lnTo>
                <a:lnTo>
                  <a:pt x="5" y="85"/>
                </a:lnTo>
                <a:lnTo>
                  <a:pt x="11" y="83"/>
                </a:lnTo>
                <a:lnTo>
                  <a:pt x="15" y="82"/>
                </a:lnTo>
                <a:lnTo>
                  <a:pt x="20" y="80"/>
                </a:lnTo>
                <a:lnTo>
                  <a:pt x="27" y="77"/>
                </a:lnTo>
                <a:lnTo>
                  <a:pt x="35" y="75"/>
                </a:lnTo>
                <a:lnTo>
                  <a:pt x="42" y="73"/>
                </a:lnTo>
                <a:lnTo>
                  <a:pt x="49" y="71"/>
                </a:lnTo>
                <a:lnTo>
                  <a:pt x="57" y="69"/>
                </a:lnTo>
                <a:lnTo>
                  <a:pt x="65" y="68"/>
                </a:lnTo>
                <a:lnTo>
                  <a:pt x="74" y="66"/>
                </a:lnTo>
                <a:lnTo>
                  <a:pt x="81" y="64"/>
                </a:lnTo>
                <a:lnTo>
                  <a:pt x="89" y="63"/>
                </a:lnTo>
                <a:lnTo>
                  <a:pt x="95" y="62"/>
                </a:lnTo>
                <a:lnTo>
                  <a:pt x="105" y="60"/>
                </a:lnTo>
                <a:lnTo>
                  <a:pt x="112" y="58"/>
                </a:lnTo>
                <a:lnTo>
                  <a:pt x="120" y="57"/>
                </a:lnTo>
                <a:lnTo>
                  <a:pt x="126" y="56"/>
                </a:lnTo>
                <a:lnTo>
                  <a:pt x="132" y="54"/>
                </a:lnTo>
                <a:lnTo>
                  <a:pt x="137" y="52"/>
                </a:lnTo>
                <a:lnTo>
                  <a:pt x="140" y="51"/>
                </a:lnTo>
                <a:lnTo>
                  <a:pt x="143" y="48"/>
                </a:lnTo>
                <a:lnTo>
                  <a:pt x="147" y="45"/>
                </a:lnTo>
                <a:lnTo>
                  <a:pt x="150" y="41"/>
                </a:lnTo>
                <a:lnTo>
                  <a:pt x="155" y="37"/>
                </a:lnTo>
                <a:lnTo>
                  <a:pt x="160" y="31"/>
                </a:lnTo>
                <a:lnTo>
                  <a:pt x="165" y="25"/>
                </a:lnTo>
                <a:lnTo>
                  <a:pt x="171" y="20"/>
                </a:lnTo>
                <a:lnTo>
                  <a:pt x="176" y="14"/>
                </a:lnTo>
                <a:lnTo>
                  <a:pt x="182" y="10"/>
                </a:lnTo>
                <a:lnTo>
                  <a:pt x="188" y="5"/>
                </a:lnTo>
                <a:lnTo>
                  <a:pt x="195" y="0"/>
                </a:lnTo>
                <a:lnTo>
                  <a:pt x="197" y="9"/>
                </a:lnTo>
                <a:lnTo>
                  <a:pt x="200" y="17"/>
                </a:lnTo>
                <a:lnTo>
                  <a:pt x="203" y="26"/>
                </a:lnTo>
                <a:lnTo>
                  <a:pt x="205" y="35"/>
                </a:lnTo>
                <a:lnTo>
                  <a:pt x="207" y="43"/>
                </a:lnTo>
                <a:lnTo>
                  <a:pt x="206" y="47"/>
                </a:lnTo>
                <a:lnTo>
                  <a:pt x="203" y="51"/>
                </a:lnTo>
                <a:lnTo>
                  <a:pt x="211" y="53"/>
                </a:lnTo>
                <a:lnTo>
                  <a:pt x="218" y="54"/>
                </a:lnTo>
                <a:lnTo>
                  <a:pt x="228" y="56"/>
                </a:lnTo>
                <a:lnTo>
                  <a:pt x="239" y="57"/>
                </a:lnTo>
                <a:lnTo>
                  <a:pt x="249" y="60"/>
                </a:lnTo>
                <a:lnTo>
                  <a:pt x="258" y="61"/>
                </a:lnTo>
                <a:lnTo>
                  <a:pt x="267" y="63"/>
                </a:lnTo>
                <a:lnTo>
                  <a:pt x="275" y="64"/>
                </a:lnTo>
                <a:lnTo>
                  <a:pt x="282" y="64"/>
                </a:lnTo>
                <a:lnTo>
                  <a:pt x="288" y="63"/>
                </a:lnTo>
                <a:lnTo>
                  <a:pt x="293" y="60"/>
                </a:lnTo>
                <a:lnTo>
                  <a:pt x="298" y="56"/>
                </a:lnTo>
                <a:lnTo>
                  <a:pt x="310" y="58"/>
                </a:lnTo>
                <a:lnTo>
                  <a:pt x="323" y="61"/>
                </a:lnTo>
                <a:lnTo>
                  <a:pt x="334" y="63"/>
                </a:lnTo>
                <a:lnTo>
                  <a:pt x="327" y="70"/>
                </a:lnTo>
                <a:lnTo>
                  <a:pt x="331" y="72"/>
                </a:lnTo>
                <a:lnTo>
                  <a:pt x="337" y="74"/>
                </a:lnTo>
                <a:lnTo>
                  <a:pt x="344" y="75"/>
                </a:lnTo>
                <a:lnTo>
                  <a:pt x="351" y="76"/>
                </a:lnTo>
                <a:lnTo>
                  <a:pt x="358" y="76"/>
                </a:lnTo>
                <a:lnTo>
                  <a:pt x="365" y="75"/>
                </a:lnTo>
                <a:lnTo>
                  <a:pt x="373" y="73"/>
                </a:lnTo>
                <a:lnTo>
                  <a:pt x="381" y="71"/>
                </a:lnTo>
                <a:lnTo>
                  <a:pt x="388" y="66"/>
                </a:lnTo>
                <a:lnTo>
                  <a:pt x="397" y="60"/>
                </a:lnTo>
                <a:lnTo>
                  <a:pt x="404" y="54"/>
                </a:lnTo>
                <a:lnTo>
                  <a:pt x="413" y="45"/>
                </a:lnTo>
                <a:lnTo>
                  <a:pt x="422" y="35"/>
                </a:lnTo>
                <a:lnTo>
                  <a:pt x="433" y="27"/>
                </a:lnTo>
                <a:lnTo>
                  <a:pt x="442" y="20"/>
                </a:lnTo>
                <a:lnTo>
                  <a:pt x="451" y="15"/>
                </a:lnTo>
                <a:lnTo>
                  <a:pt x="460" y="12"/>
                </a:lnTo>
                <a:lnTo>
                  <a:pt x="471" y="11"/>
                </a:lnTo>
                <a:lnTo>
                  <a:pt x="480" y="11"/>
                </a:lnTo>
                <a:lnTo>
                  <a:pt x="475" y="15"/>
                </a:lnTo>
                <a:lnTo>
                  <a:pt x="472" y="19"/>
                </a:lnTo>
                <a:lnTo>
                  <a:pt x="470" y="22"/>
                </a:lnTo>
                <a:lnTo>
                  <a:pt x="463" y="32"/>
                </a:lnTo>
                <a:lnTo>
                  <a:pt x="458" y="37"/>
                </a:lnTo>
                <a:lnTo>
                  <a:pt x="452" y="42"/>
                </a:lnTo>
                <a:lnTo>
                  <a:pt x="446" y="48"/>
                </a:lnTo>
                <a:lnTo>
                  <a:pt x="442" y="54"/>
                </a:lnTo>
                <a:lnTo>
                  <a:pt x="438" y="60"/>
                </a:lnTo>
                <a:lnTo>
                  <a:pt x="434" y="66"/>
                </a:lnTo>
                <a:lnTo>
                  <a:pt x="431" y="71"/>
                </a:lnTo>
                <a:lnTo>
                  <a:pt x="430" y="77"/>
                </a:lnTo>
                <a:lnTo>
                  <a:pt x="429" y="83"/>
                </a:lnTo>
                <a:lnTo>
                  <a:pt x="431" y="89"/>
                </a:lnTo>
                <a:lnTo>
                  <a:pt x="434" y="96"/>
                </a:lnTo>
                <a:lnTo>
                  <a:pt x="438" y="102"/>
                </a:lnTo>
                <a:lnTo>
                  <a:pt x="443" y="108"/>
                </a:lnTo>
                <a:lnTo>
                  <a:pt x="447" y="112"/>
                </a:lnTo>
                <a:lnTo>
                  <a:pt x="452" y="116"/>
                </a:lnTo>
                <a:lnTo>
                  <a:pt x="457" y="122"/>
                </a:lnTo>
                <a:lnTo>
                  <a:pt x="463" y="127"/>
                </a:lnTo>
                <a:lnTo>
                  <a:pt x="467" y="130"/>
                </a:lnTo>
                <a:lnTo>
                  <a:pt x="470" y="133"/>
                </a:lnTo>
                <a:lnTo>
                  <a:pt x="474" y="135"/>
                </a:lnTo>
                <a:lnTo>
                  <a:pt x="476" y="138"/>
                </a:lnTo>
                <a:lnTo>
                  <a:pt x="471" y="138"/>
                </a:lnTo>
                <a:lnTo>
                  <a:pt x="464" y="138"/>
                </a:lnTo>
                <a:lnTo>
                  <a:pt x="458" y="138"/>
                </a:lnTo>
                <a:lnTo>
                  <a:pt x="453" y="138"/>
                </a:lnTo>
                <a:lnTo>
                  <a:pt x="446" y="137"/>
                </a:lnTo>
                <a:lnTo>
                  <a:pt x="441" y="135"/>
                </a:lnTo>
                <a:lnTo>
                  <a:pt x="437" y="134"/>
                </a:lnTo>
                <a:lnTo>
                  <a:pt x="432" y="131"/>
                </a:lnTo>
                <a:lnTo>
                  <a:pt x="426" y="129"/>
                </a:lnTo>
                <a:lnTo>
                  <a:pt x="421" y="126"/>
                </a:lnTo>
                <a:lnTo>
                  <a:pt x="412" y="119"/>
                </a:lnTo>
                <a:lnTo>
                  <a:pt x="405" y="115"/>
                </a:lnTo>
                <a:lnTo>
                  <a:pt x="396" y="109"/>
                </a:lnTo>
                <a:lnTo>
                  <a:pt x="387" y="108"/>
                </a:lnTo>
                <a:lnTo>
                  <a:pt x="378" y="108"/>
                </a:lnTo>
                <a:lnTo>
                  <a:pt x="365" y="107"/>
                </a:lnTo>
                <a:lnTo>
                  <a:pt x="354" y="108"/>
                </a:lnTo>
                <a:lnTo>
                  <a:pt x="341" y="109"/>
                </a:lnTo>
                <a:lnTo>
                  <a:pt x="328" y="111"/>
                </a:lnTo>
                <a:lnTo>
                  <a:pt x="314" y="115"/>
                </a:lnTo>
                <a:lnTo>
                  <a:pt x="306" y="118"/>
                </a:lnTo>
                <a:lnTo>
                  <a:pt x="304" y="121"/>
                </a:lnTo>
                <a:lnTo>
                  <a:pt x="306" y="124"/>
                </a:lnTo>
                <a:lnTo>
                  <a:pt x="312" y="128"/>
                </a:lnTo>
                <a:lnTo>
                  <a:pt x="296" y="132"/>
                </a:lnTo>
                <a:lnTo>
                  <a:pt x="274" y="138"/>
                </a:lnTo>
                <a:lnTo>
                  <a:pt x="269" y="134"/>
                </a:lnTo>
                <a:lnTo>
                  <a:pt x="263" y="131"/>
                </a:lnTo>
                <a:lnTo>
                  <a:pt x="257" y="129"/>
                </a:lnTo>
                <a:lnTo>
                  <a:pt x="247" y="129"/>
                </a:lnTo>
                <a:lnTo>
                  <a:pt x="235" y="140"/>
                </a:lnTo>
                <a:lnTo>
                  <a:pt x="224" y="132"/>
                </a:lnTo>
                <a:lnTo>
                  <a:pt x="145" y="143"/>
                </a:lnTo>
                <a:lnTo>
                  <a:pt x="130" y="144"/>
                </a:lnTo>
                <a:lnTo>
                  <a:pt x="115" y="143"/>
                </a:lnTo>
                <a:lnTo>
                  <a:pt x="100" y="141"/>
                </a:lnTo>
                <a:lnTo>
                  <a:pt x="70" y="138"/>
                </a:lnTo>
                <a:lnTo>
                  <a:pt x="42" y="130"/>
                </a:lnTo>
                <a:lnTo>
                  <a:pt x="27" y="125"/>
                </a:lnTo>
                <a:lnTo>
                  <a:pt x="17" y="120"/>
                </a:lnTo>
                <a:lnTo>
                  <a:pt x="28" y="117"/>
                </a:lnTo>
                <a:lnTo>
                  <a:pt x="21" y="113"/>
                </a:lnTo>
                <a:lnTo>
                  <a:pt x="17" y="110"/>
                </a:lnTo>
                <a:lnTo>
                  <a:pt x="9" y="104"/>
                </a:lnTo>
                <a:lnTo>
                  <a:pt x="8" y="102"/>
                </a:lnTo>
                <a:lnTo>
                  <a:pt x="5" y="99"/>
                </a:lnTo>
                <a:lnTo>
                  <a:pt x="4" y="97"/>
                </a:lnTo>
                <a:lnTo>
                  <a:pt x="2" y="94"/>
                </a:lnTo>
                <a:lnTo>
                  <a:pt x="1" y="92"/>
                </a:lnTo>
                <a:lnTo>
                  <a:pt x="0" y="89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207" name="Group 654"/>
          <p:cNvGrpSpPr>
            <a:grpSpLocks/>
          </p:cNvGrpSpPr>
          <p:nvPr/>
        </p:nvGrpSpPr>
        <p:grpSpPr bwMode="auto">
          <a:xfrm>
            <a:off x="7067771" y="5015883"/>
            <a:ext cx="11113" cy="11113"/>
            <a:chOff x="3113" y="2769"/>
            <a:chExt cx="7" cy="7"/>
          </a:xfrm>
        </p:grpSpPr>
        <p:sp>
          <p:nvSpPr>
            <p:cNvPr id="31813" name="Oval 655" descr="50%"/>
            <p:cNvSpPr>
              <a:spLocks noChangeArrowheads="1"/>
            </p:cNvSpPr>
            <p:nvPr/>
          </p:nvSpPr>
          <p:spPr bwMode="auto">
            <a:xfrm>
              <a:off x="3113" y="2769"/>
              <a:ext cx="7" cy="7"/>
            </a:xfrm>
            <a:prstGeom prst="ellipse">
              <a:avLst/>
            </a:prstGeom>
            <a:pattFill prst="pct5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4" name="Arc 656" descr="50%"/>
            <p:cNvSpPr>
              <a:spLocks/>
            </p:cNvSpPr>
            <p:nvPr/>
          </p:nvSpPr>
          <p:spPr bwMode="auto">
            <a:xfrm>
              <a:off x="3117" y="2772"/>
              <a:ext cx="2" cy="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5871"/>
                    <a:pt x="2275" y="10377"/>
                    <a:pt x="6326" y="6326"/>
                  </a:cubicBezTo>
                  <a:lnTo>
                    <a:pt x="21600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208" name="Group 657"/>
          <p:cNvGrpSpPr>
            <a:grpSpLocks/>
          </p:cNvGrpSpPr>
          <p:nvPr/>
        </p:nvGrpSpPr>
        <p:grpSpPr bwMode="auto">
          <a:xfrm>
            <a:off x="7110634" y="5041282"/>
            <a:ext cx="47625" cy="20638"/>
            <a:chOff x="3140" y="2785"/>
            <a:chExt cx="30" cy="13"/>
          </a:xfrm>
        </p:grpSpPr>
        <p:sp>
          <p:nvSpPr>
            <p:cNvPr id="31808" name="Arc 658" descr="50%"/>
            <p:cNvSpPr>
              <a:spLocks/>
            </p:cNvSpPr>
            <p:nvPr/>
          </p:nvSpPr>
          <p:spPr bwMode="auto">
            <a:xfrm>
              <a:off x="3148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9" name="Arc 659" descr="50%"/>
            <p:cNvSpPr>
              <a:spLocks/>
            </p:cNvSpPr>
            <p:nvPr/>
          </p:nvSpPr>
          <p:spPr bwMode="auto">
            <a:xfrm>
              <a:off x="3140" y="278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0" name="Arc 660" descr="50%"/>
            <p:cNvSpPr>
              <a:spLocks/>
            </p:cNvSpPr>
            <p:nvPr/>
          </p:nvSpPr>
          <p:spPr bwMode="auto">
            <a:xfrm>
              <a:off x="3153" y="2785"/>
              <a:ext cx="3" cy="13"/>
            </a:xfrm>
            <a:custGeom>
              <a:avLst/>
              <a:gdLst>
                <a:gd name="T0" fmla="*/ 0 w 33372"/>
                <a:gd name="T1" fmla="*/ 0 h 43200"/>
                <a:gd name="T2" fmla="*/ 0 w 33372"/>
                <a:gd name="T3" fmla="*/ 0 h 43200"/>
                <a:gd name="T4" fmla="*/ 0 w 33372"/>
                <a:gd name="T5" fmla="*/ 0 h 43200"/>
                <a:gd name="T6" fmla="*/ 0 60000 65536"/>
                <a:gd name="T7" fmla="*/ 0 60000 65536"/>
                <a:gd name="T8" fmla="*/ 0 60000 65536"/>
                <a:gd name="T9" fmla="*/ 0 w 33372"/>
                <a:gd name="T10" fmla="*/ 0 h 43200"/>
                <a:gd name="T11" fmla="*/ 33372 w 3337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72" h="43200" fill="none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</a:path>
                <a:path w="33372" h="43200" stroke="0" extrusionOk="0">
                  <a:moveTo>
                    <a:pt x="2675" y="2008"/>
                  </a:moveTo>
                  <a:cubicBezTo>
                    <a:pt x="5525" y="685"/>
                    <a:pt x="8629" y="-1"/>
                    <a:pt x="11772" y="0"/>
                  </a:cubicBezTo>
                  <a:cubicBezTo>
                    <a:pt x="23701" y="0"/>
                    <a:pt x="33372" y="9670"/>
                    <a:pt x="33372" y="21600"/>
                  </a:cubicBezTo>
                  <a:cubicBezTo>
                    <a:pt x="33372" y="33529"/>
                    <a:pt x="23701" y="43200"/>
                    <a:pt x="11772" y="43200"/>
                  </a:cubicBezTo>
                  <a:cubicBezTo>
                    <a:pt x="7592" y="43200"/>
                    <a:pt x="3503" y="41987"/>
                    <a:pt x="-1" y="39710"/>
                  </a:cubicBezTo>
                  <a:lnTo>
                    <a:pt x="11772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1" name="Arc 661" descr="50%"/>
            <p:cNvSpPr>
              <a:spLocks/>
            </p:cNvSpPr>
            <p:nvPr/>
          </p:nvSpPr>
          <p:spPr bwMode="auto">
            <a:xfrm>
              <a:off x="3161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2" name="Arc 662" descr="50%"/>
            <p:cNvSpPr>
              <a:spLocks/>
            </p:cNvSpPr>
            <p:nvPr/>
          </p:nvSpPr>
          <p:spPr bwMode="auto">
            <a:xfrm>
              <a:off x="3168" y="2785"/>
              <a:ext cx="2" cy="13"/>
            </a:xfrm>
            <a:custGeom>
              <a:avLst/>
              <a:gdLst>
                <a:gd name="T0" fmla="*/ 0 w 35746"/>
                <a:gd name="T1" fmla="*/ 0 h 43200"/>
                <a:gd name="T2" fmla="*/ 0 w 35746"/>
                <a:gd name="T3" fmla="*/ 0 h 43200"/>
                <a:gd name="T4" fmla="*/ 0 w 35746"/>
                <a:gd name="T5" fmla="*/ 0 h 43200"/>
                <a:gd name="T6" fmla="*/ 0 60000 65536"/>
                <a:gd name="T7" fmla="*/ 0 60000 65536"/>
                <a:gd name="T8" fmla="*/ 0 60000 65536"/>
                <a:gd name="T9" fmla="*/ 0 w 35746"/>
                <a:gd name="T10" fmla="*/ 0 h 43200"/>
                <a:gd name="T11" fmla="*/ 35746 w 35746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746" h="43200" fill="none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</a:path>
                <a:path w="35746" h="43200" stroke="0" extrusionOk="0">
                  <a:moveTo>
                    <a:pt x="2777" y="3234"/>
                  </a:moveTo>
                  <a:cubicBezTo>
                    <a:pt x="6192" y="1119"/>
                    <a:pt x="10129" y="-1"/>
                    <a:pt x="14146" y="0"/>
                  </a:cubicBezTo>
                  <a:cubicBezTo>
                    <a:pt x="26075" y="0"/>
                    <a:pt x="35746" y="9670"/>
                    <a:pt x="35746" y="21600"/>
                  </a:cubicBezTo>
                  <a:cubicBezTo>
                    <a:pt x="35746" y="33529"/>
                    <a:pt x="26075" y="43200"/>
                    <a:pt x="14146" y="43200"/>
                  </a:cubicBezTo>
                  <a:cubicBezTo>
                    <a:pt x="8949" y="43200"/>
                    <a:pt x="3926" y="41326"/>
                    <a:pt x="-1" y="37923"/>
                  </a:cubicBezTo>
                  <a:lnTo>
                    <a:pt x="14146" y="21600"/>
                  </a:lnTo>
                  <a:close/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803" name="Freeform 663" descr="50%"/>
          <p:cNvSpPr>
            <a:spLocks/>
          </p:cNvSpPr>
          <p:nvPr/>
        </p:nvSpPr>
        <p:spPr bwMode="auto">
          <a:xfrm>
            <a:off x="7005858" y="4871420"/>
            <a:ext cx="747712" cy="144462"/>
          </a:xfrm>
          <a:custGeom>
            <a:avLst/>
            <a:gdLst>
              <a:gd name="T0" fmla="*/ 25201545 w 471"/>
              <a:gd name="T1" fmla="*/ 191531197 h 91"/>
              <a:gd name="T2" fmla="*/ 80644950 w 471"/>
              <a:gd name="T3" fmla="*/ 173889377 h 91"/>
              <a:gd name="T4" fmla="*/ 158768952 w 471"/>
              <a:gd name="T5" fmla="*/ 156249144 h 91"/>
              <a:gd name="T6" fmla="*/ 236894567 w 471"/>
              <a:gd name="T7" fmla="*/ 143647617 h 91"/>
              <a:gd name="T8" fmla="*/ 315018544 w 471"/>
              <a:gd name="T9" fmla="*/ 128526737 h 91"/>
              <a:gd name="T10" fmla="*/ 357861955 w 471"/>
              <a:gd name="T11" fmla="*/ 108365563 h 91"/>
              <a:gd name="T12" fmla="*/ 395663470 w 471"/>
              <a:gd name="T13" fmla="*/ 70564132 h 91"/>
              <a:gd name="T14" fmla="*/ 453627903 w 471"/>
              <a:gd name="T15" fmla="*/ 20161180 h 91"/>
              <a:gd name="T16" fmla="*/ 493950365 w 471"/>
              <a:gd name="T17" fmla="*/ 42841712 h 91"/>
              <a:gd name="T18" fmla="*/ 511590649 w 471"/>
              <a:gd name="T19" fmla="*/ 98284952 h 91"/>
              <a:gd name="T20" fmla="*/ 539313136 w 471"/>
              <a:gd name="T21" fmla="*/ 126007384 h 91"/>
              <a:gd name="T22" fmla="*/ 637598344 w 471"/>
              <a:gd name="T23" fmla="*/ 141128264 h 91"/>
              <a:gd name="T24" fmla="*/ 710683602 w 471"/>
              <a:gd name="T25" fmla="*/ 146168557 h 91"/>
              <a:gd name="T26" fmla="*/ 798888195 w 471"/>
              <a:gd name="T27" fmla="*/ 141128264 h 91"/>
              <a:gd name="T28" fmla="*/ 834170548 w 471"/>
              <a:gd name="T29" fmla="*/ 171370024 h 91"/>
              <a:gd name="T30" fmla="*/ 904734857 w 471"/>
              <a:gd name="T31" fmla="*/ 173889377 h 91"/>
              <a:gd name="T32" fmla="*/ 982860422 w 471"/>
              <a:gd name="T33" fmla="*/ 138607323 h 91"/>
              <a:gd name="T34" fmla="*/ 1045863476 w 471"/>
              <a:gd name="T35" fmla="*/ 80644719 h 91"/>
              <a:gd name="T36" fmla="*/ 1096266555 w 471"/>
              <a:gd name="T37" fmla="*/ 45362653 h 91"/>
              <a:gd name="T38" fmla="*/ 1139109965 w 471"/>
              <a:gd name="T39" fmla="*/ 27720832 h 91"/>
              <a:gd name="T40" fmla="*/ 1176911480 w 471"/>
              <a:gd name="T41" fmla="*/ 32761126 h 91"/>
              <a:gd name="T42" fmla="*/ 1146669633 w 471"/>
              <a:gd name="T43" fmla="*/ 70564132 h 91"/>
              <a:gd name="T44" fmla="*/ 1106347170 w 471"/>
              <a:gd name="T45" fmla="*/ 105846210 h 91"/>
              <a:gd name="T46" fmla="*/ 1083666579 w 471"/>
              <a:gd name="T47" fmla="*/ 136087970 h 91"/>
              <a:gd name="T48" fmla="*/ 1066024708 w 471"/>
              <a:gd name="T49" fmla="*/ 161289437 h 91"/>
              <a:gd name="T50" fmla="*/ 1060984400 w 471"/>
              <a:gd name="T51" fmla="*/ 191531197 h 91"/>
              <a:gd name="T52" fmla="*/ 1028223193 w 471"/>
              <a:gd name="T53" fmla="*/ 183969964 h 91"/>
              <a:gd name="T54" fmla="*/ 995460398 w 471"/>
              <a:gd name="T55" fmla="*/ 194050550 h 91"/>
              <a:gd name="T56" fmla="*/ 962699191 w 471"/>
              <a:gd name="T57" fmla="*/ 191531197 h 91"/>
              <a:gd name="T58" fmla="*/ 922376729 w 471"/>
              <a:gd name="T59" fmla="*/ 194050550 h 91"/>
              <a:gd name="T60" fmla="*/ 882054266 w 471"/>
              <a:gd name="T61" fmla="*/ 189010257 h 91"/>
              <a:gd name="T62" fmla="*/ 836691496 w 471"/>
              <a:gd name="T63" fmla="*/ 191531197 h 91"/>
              <a:gd name="T64" fmla="*/ 791328527 w 471"/>
              <a:gd name="T65" fmla="*/ 199090844 h 91"/>
              <a:gd name="T66" fmla="*/ 745965756 w 471"/>
              <a:gd name="T67" fmla="*/ 201611784 h 91"/>
              <a:gd name="T68" fmla="*/ 700602986 w 471"/>
              <a:gd name="T69" fmla="*/ 201611784 h 91"/>
              <a:gd name="T70" fmla="*/ 660280523 w 471"/>
              <a:gd name="T71" fmla="*/ 206652078 h 91"/>
              <a:gd name="T72" fmla="*/ 617437113 w 471"/>
              <a:gd name="T73" fmla="*/ 214211773 h 91"/>
              <a:gd name="T74" fmla="*/ 564514675 w 471"/>
              <a:gd name="T75" fmla="*/ 214211773 h 91"/>
              <a:gd name="T76" fmla="*/ 519151904 w 471"/>
              <a:gd name="T77" fmla="*/ 216732714 h 91"/>
              <a:gd name="T78" fmla="*/ 473789134 w 471"/>
              <a:gd name="T79" fmla="*/ 211692421 h 91"/>
              <a:gd name="T80" fmla="*/ 430945724 w 471"/>
              <a:gd name="T81" fmla="*/ 214211773 h 91"/>
              <a:gd name="T82" fmla="*/ 393144109 w 471"/>
              <a:gd name="T83" fmla="*/ 211692421 h 91"/>
              <a:gd name="T84" fmla="*/ 350300699 w 471"/>
              <a:gd name="T85" fmla="*/ 214211773 h 91"/>
              <a:gd name="T86" fmla="*/ 302418569 w 471"/>
              <a:gd name="T87" fmla="*/ 216732714 h 91"/>
              <a:gd name="T88" fmla="*/ 241934875 w 471"/>
              <a:gd name="T89" fmla="*/ 226813301 h 91"/>
              <a:gd name="T90" fmla="*/ 173889876 w 471"/>
              <a:gd name="T91" fmla="*/ 226813301 h 91"/>
              <a:gd name="T92" fmla="*/ 115927130 w 471"/>
              <a:gd name="T93" fmla="*/ 219252067 h 91"/>
              <a:gd name="T94" fmla="*/ 63003079 w 471"/>
              <a:gd name="T95" fmla="*/ 221773007 h 91"/>
              <a:gd name="T96" fmla="*/ 12599979 w 471"/>
              <a:gd name="T97" fmla="*/ 211692421 h 9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71"/>
              <a:gd name="T148" fmla="*/ 0 h 91"/>
              <a:gd name="T149" fmla="*/ 471 w 471"/>
              <a:gd name="T150" fmla="*/ 91 h 9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71" h="91">
                <a:moveTo>
                  <a:pt x="0" y="82"/>
                </a:moveTo>
                <a:lnTo>
                  <a:pt x="3" y="80"/>
                </a:lnTo>
                <a:lnTo>
                  <a:pt x="6" y="78"/>
                </a:lnTo>
                <a:lnTo>
                  <a:pt x="10" y="76"/>
                </a:lnTo>
                <a:lnTo>
                  <a:pt x="14" y="75"/>
                </a:lnTo>
                <a:lnTo>
                  <a:pt x="19" y="73"/>
                </a:lnTo>
                <a:lnTo>
                  <a:pt x="27" y="72"/>
                </a:lnTo>
                <a:lnTo>
                  <a:pt x="32" y="69"/>
                </a:lnTo>
                <a:lnTo>
                  <a:pt x="39" y="67"/>
                </a:lnTo>
                <a:lnTo>
                  <a:pt x="47" y="65"/>
                </a:lnTo>
                <a:lnTo>
                  <a:pt x="55" y="63"/>
                </a:lnTo>
                <a:lnTo>
                  <a:pt x="63" y="62"/>
                </a:lnTo>
                <a:lnTo>
                  <a:pt x="71" y="61"/>
                </a:lnTo>
                <a:lnTo>
                  <a:pt x="79" y="60"/>
                </a:lnTo>
                <a:lnTo>
                  <a:pt x="87" y="58"/>
                </a:lnTo>
                <a:lnTo>
                  <a:pt x="94" y="57"/>
                </a:lnTo>
                <a:lnTo>
                  <a:pt x="101" y="55"/>
                </a:lnTo>
                <a:lnTo>
                  <a:pt x="110" y="54"/>
                </a:lnTo>
                <a:lnTo>
                  <a:pt x="117" y="52"/>
                </a:lnTo>
                <a:lnTo>
                  <a:pt x="125" y="51"/>
                </a:lnTo>
                <a:lnTo>
                  <a:pt x="130" y="50"/>
                </a:lnTo>
                <a:lnTo>
                  <a:pt x="135" y="49"/>
                </a:lnTo>
                <a:lnTo>
                  <a:pt x="139" y="46"/>
                </a:lnTo>
                <a:lnTo>
                  <a:pt x="142" y="43"/>
                </a:lnTo>
                <a:lnTo>
                  <a:pt x="145" y="40"/>
                </a:lnTo>
                <a:lnTo>
                  <a:pt x="147" y="38"/>
                </a:lnTo>
                <a:lnTo>
                  <a:pt x="152" y="33"/>
                </a:lnTo>
                <a:lnTo>
                  <a:pt x="157" y="28"/>
                </a:lnTo>
                <a:lnTo>
                  <a:pt x="162" y="23"/>
                </a:lnTo>
                <a:lnTo>
                  <a:pt x="168" y="18"/>
                </a:lnTo>
                <a:lnTo>
                  <a:pt x="173" y="13"/>
                </a:lnTo>
                <a:lnTo>
                  <a:pt x="180" y="8"/>
                </a:lnTo>
                <a:lnTo>
                  <a:pt x="186" y="4"/>
                </a:lnTo>
                <a:lnTo>
                  <a:pt x="191" y="0"/>
                </a:lnTo>
                <a:lnTo>
                  <a:pt x="193" y="8"/>
                </a:lnTo>
                <a:lnTo>
                  <a:pt x="196" y="17"/>
                </a:lnTo>
                <a:lnTo>
                  <a:pt x="199" y="24"/>
                </a:lnTo>
                <a:lnTo>
                  <a:pt x="201" y="32"/>
                </a:lnTo>
                <a:lnTo>
                  <a:pt x="202" y="36"/>
                </a:lnTo>
                <a:lnTo>
                  <a:pt x="203" y="39"/>
                </a:lnTo>
                <a:lnTo>
                  <a:pt x="202" y="43"/>
                </a:lnTo>
                <a:lnTo>
                  <a:pt x="199" y="47"/>
                </a:lnTo>
                <a:lnTo>
                  <a:pt x="206" y="49"/>
                </a:lnTo>
                <a:lnTo>
                  <a:pt x="214" y="50"/>
                </a:lnTo>
                <a:lnTo>
                  <a:pt x="224" y="51"/>
                </a:lnTo>
                <a:lnTo>
                  <a:pt x="234" y="53"/>
                </a:lnTo>
                <a:lnTo>
                  <a:pt x="245" y="55"/>
                </a:lnTo>
                <a:lnTo>
                  <a:pt x="253" y="56"/>
                </a:lnTo>
                <a:lnTo>
                  <a:pt x="262" y="58"/>
                </a:lnTo>
                <a:lnTo>
                  <a:pt x="269" y="59"/>
                </a:lnTo>
                <a:lnTo>
                  <a:pt x="276" y="59"/>
                </a:lnTo>
                <a:lnTo>
                  <a:pt x="282" y="58"/>
                </a:lnTo>
                <a:lnTo>
                  <a:pt x="288" y="55"/>
                </a:lnTo>
                <a:lnTo>
                  <a:pt x="293" y="51"/>
                </a:lnTo>
                <a:lnTo>
                  <a:pt x="305" y="53"/>
                </a:lnTo>
                <a:lnTo>
                  <a:pt x="317" y="56"/>
                </a:lnTo>
                <a:lnTo>
                  <a:pt x="326" y="58"/>
                </a:lnTo>
                <a:lnTo>
                  <a:pt x="321" y="64"/>
                </a:lnTo>
                <a:lnTo>
                  <a:pt x="325" y="66"/>
                </a:lnTo>
                <a:lnTo>
                  <a:pt x="331" y="68"/>
                </a:lnTo>
                <a:lnTo>
                  <a:pt x="338" y="69"/>
                </a:lnTo>
                <a:lnTo>
                  <a:pt x="345" y="70"/>
                </a:lnTo>
                <a:lnTo>
                  <a:pt x="352" y="70"/>
                </a:lnTo>
                <a:lnTo>
                  <a:pt x="359" y="69"/>
                </a:lnTo>
                <a:lnTo>
                  <a:pt x="366" y="68"/>
                </a:lnTo>
                <a:lnTo>
                  <a:pt x="374" y="65"/>
                </a:lnTo>
                <a:lnTo>
                  <a:pt x="382" y="61"/>
                </a:lnTo>
                <a:lnTo>
                  <a:pt x="390" y="55"/>
                </a:lnTo>
                <a:lnTo>
                  <a:pt x="397" y="49"/>
                </a:lnTo>
                <a:lnTo>
                  <a:pt x="405" y="41"/>
                </a:lnTo>
                <a:lnTo>
                  <a:pt x="409" y="38"/>
                </a:lnTo>
                <a:lnTo>
                  <a:pt x="415" y="32"/>
                </a:lnTo>
                <a:lnTo>
                  <a:pt x="420" y="28"/>
                </a:lnTo>
                <a:lnTo>
                  <a:pt x="425" y="25"/>
                </a:lnTo>
                <a:lnTo>
                  <a:pt x="430" y="21"/>
                </a:lnTo>
                <a:lnTo>
                  <a:pt x="435" y="18"/>
                </a:lnTo>
                <a:lnTo>
                  <a:pt x="440" y="17"/>
                </a:lnTo>
                <a:lnTo>
                  <a:pt x="443" y="14"/>
                </a:lnTo>
                <a:lnTo>
                  <a:pt x="447" y="13"/>
                </a:lnTo>
                <a:lnTo>
                  <a:pt x="452" y="11"/>
                </a:lnTo>
                <a:lnTo>
                  <a:pt x="456" y="11"/>
                </a:lnTo>
                <a:lnTo>
                  <a:pt x="462" y="10"/>
                </a:lnTo>
                <a:lnTo>
                  <a:pt x="470" y="10"/>
                </a:lnTo>
                <a:lnTo>
                  <a:pt x="467" y="13"/>
                </a:lnTo>
                <a:lnTo>
                  <a:pt x="463" y="17"/>
                </a:lnTo>
                <a:lnTo>
                  <a:pt x="461" y="19"/>
                </a:lnTo>
                <a:lnTo>
                  <a:pt x="458" y="24"/>
                </a:lnTo>
                <a:lnTo>
                  <a:pt x="455" y="28"/>
                </a:lnTo>
                <a:lnTo>
                  <a:pt x="450" y="32"/>
                </a:lnTo>
                <a:lnTo>
                  <a:pt x="444" y="37"/>
                </a:lnTo>
                <a:lnTo>
                  <a:pt x="441" y="39"/>
                </a:lnTo>
                <a:lnTo>
                  <a:pt x="439" y="42"/>
                </a:lnTo>
                <a:lnTo>
                  <a:pt x="436" y="46"/>
                </a:lnTo>
                <a:lnTo>
                  <a:pt x="434" y="49"/>
                </a:lnTo>
                <a:lnTo>
                  <a:pt x="432" y="51"/>
                </a:lnTo>
                <a:lnTo>
                  <a:pt x="430" y="54"/>
                </a:lnTo>
                <a:lnTo>
                  <a:pt x="428" y="57"/>
                </a:lnTo>
                <a:lnTo>
                  <a:pt x="426" y="60"/>
                </a:lnTo>
                <a:lnTo>
                  <a:pt x="425" y="62"/>
                </a:lnTo>
                <a:lnTo>
                  <a:pt x="423" y="64"/>
                </a:lnTo>
                <a:lnTo>
                  <a:pt x="422" y="68"/>
                </a:lnTo>
                <a:lnTo>
                  <a:pt x="422" y="70"/>
                </a:lnTo>
                <a:lnTo>
                  <a:pt x="421" y="73"/>
                </a:lnTo>
                <a:lnTo>
                  <a:pt x="421" y="76"/>
                </a:lnTo>
                <a:lnTo>
                  <a:pt x="418" y="74"/>
                </a:lnTo>
                <a:lnTo>
                  <a:pt x="414" y="73"/>
                </a:lnTo>
                <a:lnTo>
                  <a:pt x="411" y="73"/>
                </a:lnTo>
                <a:lnTo>
                  <a:pt x="408" y="73"/>
                </a:lnTo>
                <a:lnTo>
                  <a:pt x="404" y="74"/>
                </a:lnTo>
                <a:lnTo>
                  <a:pt x="402" y="76"/>
                </a:lnTo>
                <a:lnTo>
                  <a:pt x="399" y="76"/>
                </a:lnTo>
                <a:lnTo>
                  <a:pt x="395" y="77"/>
                </a:lnTo>
                <a:lnTo>
                  <a:pt x="392" y="78"/>
                </a:lnTo>
                <a:lnTo>
                  <a:pt x="388" y="77"/>
                </a:lnTo>
                <a:lnTo>
                  <a:pt x="384" y="77"/>
                </a:lnTo>
                <a:lnTo>
                  <a:pt x="382" y="76"/>
                </a:lnTo>
                <a:lnTo>
                  <a:pt x="379" y="75"/>
                </a:lnTo>
                <a:lnTo>
                  <a:pt x="375" y="75"/>
                </a:lnTo>
                <a:lnTo>
                  <a:pt x="371" y="76"/>
                </a:lnTo>
                <a:lnTo>
                  <a:pt x="366" y="77"/>
                </a:lnTo>
                <a:lnTo>
                  <a:pt x="363" y="76"/>
                </a:lnTo>
                <a:lnTo>
                  <a:pt x="359" y="76"/>
                </a:lnTo>
                <a:lnTo>
                  <a:pt x="355" y="75"/>
                </a:lnTo>
                <a:lnTo>
                  <a:pt x="350" y="75"/>
                </a:lnTo>
                <a:lnTo>
                  <a:pt x="347" y="76"/>
                </a:lnTo>
                <a:lnTo>
                  <a:pt x="341" y="77"/>
                </a:lnTo>
                <a:lnTo>
                  <a:pt x="337" y="77"/>
                </a:lnTo>
                <a:lnTo>
                  <a:pt x="332" y="76"/>
                </a:lnTo>
                <a:lnTo>
                  <a:pt x="328" y="76"/>
                </a:lnTo>
                <a:lnTo>
                  <a:pt x="323" y="77"/>
                </a:lnTo>
                <a:lnTo>
                  <a:pt x="320" y="78"/>
                </a:lnTo>
                <a:lnTo>
                  <a:pt x="314" y="79"/>
                </a:lnTo>
                <a:lnTo>
                  <a:pt x="310" y="80"/>
                </a:lnTo>
                <a:lnTo>
                  <a:pt x="305" y="80"/>
                </a:lnTo>
                <a:lnTo>
                  <a:pt x="301" y="80"/>
                </a:lnTo>
                <a:lnTo>
                  <a:pt x="296" y="80"/>
                </a:lnTo>
                <a:lnTo>
                  <a:pt x="291" y="78"/>
                </a:lnTo>
                <a:lnTo>
                  <a:pt x="286" y="80"/>
                </a:lnTo>
                <a:lnTo>
                  <a:pt x="282" y="80"/>
                </a:lnTo>
                <a:lnTo>
                  <a:pt x="278" y="80"/>
                </a:lnTo>
                <a:lnTo>
                  <a:pt x="274" y="80"/>
                </a:lnTo>
                <a:lnTo>
                  <a:pt x="270" y="80"/>
                </a:lnTo>
                <a:lnTo>
                  <a:pt x="266" y="80"/>
                </a:lnTo>
                <a:lnTo>
                  <a:pt x="262" y="82"/>
                </a:lnTo>
                <a:lnTo>
                  <a:pt x="259" y="83"/>
                </a:lnTo>
                <a:lnTo>
                  <a:pt x="254" y="84"/>
                </a:lnTo>
                <a:lnTo>
                  <a:pt x="250" y="84"/>
                </a:lnTo>
                <a:lnTo>
                  <a:pt x="245" y="85"/>
                </a:lnTo>
                <a:lnTo>
                  <a:pt x="240" y="86"/>
                </a:lnTo>
                <a:lnTo>
                  <a:pt x="234" y="85"/>
                </a:lnTo>
                <a:lnTo>
                  <a:pt x="228" y="85"/>
                </a:lnTo>
                <a:lnTo>
                  <a:pt x="224" y="85"/>
                </a:lnTo>
                <a:lnTo>
                  <a:pt x="218" y="86"/>
                </a:lnTo>
                <a:lnTo>
                  <a:pt x="214" y="86"/>
                </a:lnTo>
                <a:lnTo>
                  <a:pt x="210" y="86"/>
                </a:lnTo>
                <a:lnTo>
                  <a:pt x="206" y="86"/>
                </a:lnTo>
                <a:lnTo>
                  <a:pt x="201" y="86"/>
                </a:lnTo>
                <a:lnTo>
                  <a:pt x="196" y="84"/>
                </a:lnTo>
                <a:lnTo>
                  <a:pt x="192" y="84"/>
                </a:lnTo>
                <a:lnTo>
                  <a:pt x="188" y="84"/>
                </a:lnTo>
                <a:lnTo>
                  <a:pt x="184" y="84"/>
                </a:lnTo>
                <a:lnTo>
                  <a:pt x="180" y="84"/>
                </a:lnTo>
                <a:lnTo>
                  <a:pt x="175" y="84"/>
                </a:lnTo>
                <a:lnTo>
                  <a:pt x="171" y="85"/>
                </a:lnTo>
                <a:lnTo>
                  <a:pt x="167" y="85"/>
                </a:lnTo>
                <a:lnTo>
                  <a:pt x="164" y="84"/>
                </a:lnTo>
                <a:lnTo>
                  <a:pt x="160" y="84"/>
                </a:lnTo>
                <a:lnTo>
                  <a:pt x="156" y="84"/>
                </a:lnTo>
                <a:lnTo>
                  <a:pt x="152" y="84"/>
                </a:lnTo>
                <a:lnTo>
                  <a:pt x="149" y="84"/>
                </a:lnTo>
                <a:lnTo>
                  <a:pt x="145" y="84"/>
                </a:lnTo>
                <a:lnTo>
                  <a:pt x="139" y="85"/>
                </a:lnTo>
                <a:lnTo>
                  <a:pt x="135" y="85"/>
                </a:lnTo>
                <a:lnTo>
                  <a:pt x="130" y="84"/>
                </a:lnTo>
                <a:lnTo>
                  <a:pt x="125" y="85"/>
                </a:lnTo>
                <a:lnTo>
                  <a:pt x="120" y="86"/>
                </a:lnTo>
                <a:lnTo>
                  <a:pt x="116" y="88"/>
                </a:lnTo>
                <a:lnTo>
                  <a:pt x="111" y="89"/>
                </a:lnTo>
                <a:lnTo>
                  <a:pt x="104" y="90"/>
                </a:lnTo>
                <a:lnTo>
                  <a:pt x="96" y="90"/>
                </a:lnTo>
                <a:lnTo>
                  <a:pt x="89" y="90"/>
                </a:lnTo>
                <a:lnTo>
                  <a:pt x="82" y="90"/>
                </a:lnTo>
                <a:lnTo>
                  <a:pt x="74" y="90"/>
                </a:lnTo>
                <a:lnTo>
                  <a:pt x="69" y="90"/>
                </a:lnTo>
                <a:lnTo>
                  <a:pt x="65" y="90"/>
                </a:lnTo>
                <a:lnTo>
                  <a:pt x="60" y="90"/>
                </a:lnTo>
                <a:lnTo>
                  <a:pt x="54" y="90"/>
                </a:lnTo>
                <a:lnTo>
                  <a:pt x="46" y="87"/>
                </a:lnTo>
                <a:lnTo>
                  <a:pt x="40" y="87"/>
                </a:lnTo>
                <a:lnTo>
                  <a:pt x="35" y="88"/>
                </a:lnTo>
                <a:lnTo>
                  <a:pt x="29" y="88"/>
                </a:lnTo>
                <a:lnTo>
                  <a:pt x="25" y="88"/>
                </a:lnTo>
                <a:lnTo>
                  <a:pt x="20" y="87"/>
                </a:lnTo>
                <a:lnTo>
                  <a:pt x="15" y="86"/>
                </a:lnTo>
                <a:lnTo>
                  <a:pt x="10" y="85"/>
                </a:lnTo>
                <a:lnTo>
                  <a:pt x="5" y="84"/>
                </a:lnTo>
                <a:lnTo>
                  <a:pt x="0" y="83"/>
                </a:lnTo>
                <a:lnTo>
                  <a:pt x="0" y="8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210" name="Group 664"/>
          <p:cNvGrpSpPr>
            <a:grpSpLocks/>
          </p:cNvGrpSpPr>
          <p:nvPr/>
        </p:nvGrpSpPr>
        <p:grpSpPr bwMode="auto">
          <a:xfrm>
            <a:off x="7158259" y="5053983"/>
            <a:ext cx="109537" cy="80963"/>
            <a:chOff x="3170" y="2793"/>
            <a:chExt cx="69" cy="51"/>
          </a:xfrm>
        </p:grpSpPr>
        <p:sp>
          <p:nvSpPr>
            <p:cNvPr id="31806" name="Freeform 665" descr="50%"/>
            <p:cNvSpPr>
              <a:spLocks/>
            </p:cNvSpPr>
            <p:nvPr/>
          </p:nvSpPr>
          <p:spPr bwMode="auto">
            <a:xfrm>
              <a:off x="3170" y="2799"/>
              <a:ext cx="69" cy="45"/>
            </a:xfrm>
            <a:custGeom>
              <a:avLst/>
              <a:gdLst>
                <a:gd name="T0" fmla="*/ 64 w 69"/>
                <a:gd name="T1" fmla="*/ 39 h 45"/>
                <a:gd name="T2" fmla="*/ 60 w 69"/>
                <a:gd name="T3" fmla="*/ 35 h 45"/>
                <a:gd name="T4" fmla="*/ 58 w 69"/>
                <a:gd name="T5" fmla="*/ 33 h 45"/>
                <a:gd name="T6" fmla="*/ 56 w 69"/>
                <a:gd name="T7" fmla="*/ 31 h 45"/>
                <a:gd name="T8" fmla="*/ 54 w 69"/>
                <a:gd name="T9" fmla="*/ 28 h 45"/>
                <a:gd name="T10" fmla="*/ 52 w 69"/>
                <a:gd name="T11" fmla="*/ 26 h 45"/>
                <a:gd name="T12" fmla="*/ 50 w 69"/>
                <a:gd name="T13" fmla="*/ 23 h 45"/>
                <a:gd name="T14" fmla="*/ 48 w 69"/>
                <a:gd name="T15" fmla="*/ 21 h 45"/>
                <a:gd name="T16" fmla="*/ 47 w 69"/>
                <a:gd name="T17" fmla="*/ 17 h 45"/>
                <a:gd name="T18" fmla="*/ 46 w 69"/>
                <a:gd name="T19" fmla="*/ 14 h 45"/>
                <a:gd name="T20" fmla="*/ 45 w 69"/>
                <a:gd name="T21" fmla="*/ 11 h 45"/>
                <a:gd name="T22" fmla="*/ 44 w 69"/>
                <a:gd name="T23" fmla="*/ 8 h 45"/>
                <a:gd name="T24" fmla="*/ 44 w 69"/>
                <a:gd name="T25" fmla="*/ 4 h 45"/>
                <a:gd name="T26" fmla="*/ 44 w 69"/>
                <a:gd name="T27" fmla="*/ 0 h 45"/>
                <a:gd name="T28" fmla="*/ 0 w 69"/>
                <a:gd name="T29" fmla="*/ 0 h 45"/>
                <a:gd name="T30" fmla="*/ 1 w 69"/>
                <a:gd name="T31" fmla="*/ 3 h 45"/>
                <a:gd name="T32" fmla="*/ 3 w 69"/>
                <a:gd name="T33" fmla="*/ 6 h 45"/>
                <a:gd name="T34" fmla="*/ 5 w 69"/>
                <a:gd name="T35" fmla="*/ 9 h 45"/>
                <a:gd name="T36" fmla="*/ 8 w 69"/>
                <a:gd name="T37" fmla="*/ 12 h 45"/>
                <a:gd name="T38" fmla="*/ 11 w 69"/>
                <a:gd name="T39" fmla="*/ 16 h 45"/>
                <a:gd name="T40" fmla="*/ 14 w 69"/>
                <a:gd name="T41" fmla="*/ 19 h 45"/>
                <a:gd name="T42" fmla="*/ 18 w 69"/>
                <a:gd name="T43" fmla="*/ 22 h 45"/>
                <a:gd name="T44" fmla="*/ 21 w 69"/>
                <a:gd name="T45" fmla="*/ 25 h 45"/>
                <a:gd name="T46" fmla="*/ 25 w 69"/>
                <a:gd name="T47" fmla="*/ 28 h 45"/>
                <a:gd name="T48" fmla="*/ 30 w 69"/>
                <a:gd name="T49" fmla="*/ 32 h 45"/>
                <a:gd name="T50" fmla="*/ 34 w 69"/>
                <a:gd name="T51" fmla="*/ 34 h 45"/>
                <a:gd name="T52" fmla="*/ 38 w 69"/>
                <a:gd name="T53" fmla="*/ 36 h 45"/>
                <a:gd name="T54" fmla="*/ 41 w 69"/>
                <a:gd name="T55" fmla="*/ 38 h 45"/>
                <a:gd name="T56" fmla="*/ 45 w 69"/>
                <a:gd name="T57" fmla="*/ 39 h 45"/>
                <a:gd name="T58" fmla="*/ 49 w 69"/>
                <a:gd name="T59" fmla="*/ 41 h 45"/>
                <a:gd name="T60" fmla="*/ 53 w 69"/>
                <a:gd name="T61" fmla="*/ 42 h 45"/>
                <a:gd name="T62" fmla="*/ 58 w 69"/>
                <a:gd name="T63" fmla="*/ 43 h 45"/>
                <a:gd name="T64" fmla="*/ 62 w 69"/>
                <a:gd name="T65" fmla="*/ 43 h 45"/>
                <a:gd name="T66" fmla="*/ 65 w 69"/>
                <a:gd name="T67" fmla="*/ 43 h 45"/>
                <a:gd name="T68" fmla="*/ 68 w 69"/>
                <a:gd name="T69" fmla="*/ 44 h 45"/>
                <a:gd name="T70" fmla="*/ 64 w 69"/>
                <a:gd name="T71" fmla="*/ 39 h 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9"/>
                <a:gd name="T109" fmla="*/ 0 h 45"/>
                <a:gd name="T110" fmla="*/ 69 w 69"/>
                <a:gd name="T111" fmla="*/ 45 h 4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9" h="45">
                  <a:moveTo>
                    <a:pt x="64" y="39"/>
                  </a:moveTo>
                  <a:lnTo>
                    <a:pt x="60" y="35"/>
                  </a:lnTo>
                  <a:lnTo>
                    <a:pt x="58" y="33"/>
                  </a:lnTo>
                  <a:lnTo>
                    <a:pt x="56" y="31"/>
                  </a:lnTo>
                  <a:lnTo>
                    <a:pt x="54" y="28"/>
                  </a:lnTo>
                  <a:lnTo>
                    <a:pt x="52" y="26"/>
                  </a:lnTo>
                  <a:lnTo>
                    <a:pt x="50" y="23"/>
                  </a:lnTo>
                  <a:lnTo>
                    <a:pt x="48" y="21"/>
                  </a:lnTo>
                  <a:lnTo>
                    <a:pt x="47" y="17"/>
                  </a:lnTo>
                  <a:lnTo>
                    <a:pt x="46" y="14"/>
                  </a:lnTo>
                  <a:lnTo>
                    <a:pt x="45" y="11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4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6"/>
                  </a:lnTo>
                  <a:lnTo>
                    <a:pt x="5" y="9"/>
                  </a:lnTo>
                  <a:lnTo>
                    <a:pt x="8" y="12"/>
                  </a:lnTo>
                  <a:lnTo>
                    <a:pt x="11" y="16"/>
                  </a:lnTo>
                  <a:lnTo>
                    <a:pt x="14" y="19"/>
                  </a:lnTo>
                  <a:lnTo>
                    <a:pt x="18" y="22"/>
                  </a:lnTo>
                  <a:lnTo>
                    <a:pt x="21" y="25"/>
                  </a:lnTo>
                  <a:lnTo>
                    <a:pt x="25" y="28"/>
                  </a:lnTo>
                  <a:lnTo>
                    <a:pt x="30" y="32"/>
                  </a:lnTo>
                  <a:lnTo>
                    <a:pt x="34" y="34"/>
                  </a:lnTo>
                  <a:lnTo>
                    <a:pt x="38" y="36"/>
                  </a:lnTo>
                  <a:lnTo>
                    <a:pt x="41" y="38"/>
                  </a:lnTo>
                  <a:lnTo>
                    <a:pt x="45" y="39"/>
                  </a:lnTo>
                  <a:lnTo>
                    <a:pt x="49" y="41"/>
                  </a:lnTo>
                  <a:lnTo>
                    <a:pt x="53" y="42"/>
                  </a:lnTo>
                  <a:lnTo>
                    <a:pt x="58" y="43"/>
                  </a:lnTo>
                  <a:lnTo>
                    <a:pt x="62" y="43"/>
                  </a:lnTo>
                  <a:lnTo>
                    <a:pt x="65" y="43"/>
                  </a:lnTo>
                  <a:lnTo>
                    <a:pt x="68" y="44"/>
                  </a:lnTo>
                  <a:lnTo>
                    <a:pt x="64" y="39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7" name="Freeform 666" descr="50%"/>
            <p:cNvSpPr>
              <a:spLocks/>
            </p:cNvSpPr>
            <p:nvPr/>
          </p:nvSpPr>
          <p:spPr bwMode="auto">
            <a:xfrm>
              <a:off x="3171" y="2793"/>
              <a:ext cx="36" cy="6"/>
            </a:xfrm>
            <a:custGeom>
              <a:avLst/>
              <a:gdLst>
                <a:gd name="T0" fmla="*/ 0 w 36"/>
                <a:gd name="T1" fmla="*/ 5 h 6"/>
                <a:gd name="T2" fmla="*/ 0 w 36"/>
                <a:gd name="T3" fmla="*/ 3 h 6"/>
                <a:gd name="T4" fmla="*/ 1 w 36"/>
                <a:gd name="T5" fmla="*/ 0 h 6"/>
                <a:gd name="T6" fmla="*/ 35 w 36"/>
                <a:gd name="T7" fmla="*/ 0 h 6"/>
                <a:gd name="T8" fmla="*/ 35 w 36"/>
                <a:gd name="T9" fmla="*/ 5 h 6"/>
                <a:gd name="T10" fmla="*/ 0 w 36"/>
                <a:gd name="T11" fmla="*/ 5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"/>
                <a:gd name="T19" fmla="*/ 0 h 6"/>
                <a:gd name="T20" fmla="*/ 36 w 3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" h="6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0" y="5"/>
                  </a:lnTo>
                </a:path>
              </a:pathLst>
            </a:custGeom>
            <a:pattFill prst="pct50">
              <a:fgClr>
                <a:schemeClr val="tx1"/>
              </a:fgClr>
              <a:bgClr>
                <a:schemeClr val="bg1"/>
              </a:bgClr>
            </a:patt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805" name="Rectangle 667"/>
          <p:cNvSpPr>
            <a:spLocks noChangeArrowheads="1"/>
          </p:cNvSpPr>
          <p:nvPr/>
        </p:nvSpPr>
        <p:spPr bwMode="auto">
          <a:xfrm>
            <a:off x="7820096" y="4757913"/>
            <a:ext cx="1239123" cy="9207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1" lang="en-US" altLang="zh-CN" b="1" dirty="0">
                <a:solidFill>
                  <a:srgbClr val="0000FF"/>
                </a:solidFill>
                <a:latin typeface="Comic Sans MS" pitchFamily="66" charset="0"/>
              </a:rPr>
              <a:t>Server</a:t>
            </a:r>
          </a:p>
          <a:p>
            <a:pPr eaLnBrk="0" hangingPunct="0"/>
            <a:r>
              <a:rPr kumimoji="1" lang="en-US" altLang="zh-CN" b="1" dirty="0">
                <a:solidFill>
                  <a:srgbClr val="0000FF"/>
                </a:solidFill>
                <a:latin typeface="Comic Sans MS" pitchFamily="66" charset="0"/>
              </a:rPr>
              <a:t>2010s</a:t>
            </a:r>
          </a:p>
          <a:p>
            <a:pPr eaLnBrk="0" hangingPunct="0"/>
            <a:r>
              <a:rPr kumimoji="1" lang="en-US" altLang="zh-CN" b="1" dirty="0">
                <a:solidFill>
                  <a:srgbClr val="FF0000"/>
                </a:solidFill>
                <a:latin typeface="Comic Sans MS" pitchFamily="66" charset="0"/>
              </a:rPr>
              <a:t>20 million</a:t>
            </a:r>
          </a:p>
        </p:txBody>
      </p:sp>
      <p:grpSp>
        <p:nvGrpSpPr>
          <p:cNvPr id="668" name="Group 589"/>
          <p:cNvGrpSpPr>
            <a:grpSpLocks/>
          </p:cNvGrpSpPr>
          <p:nvPr/>
        </p:nvGrpSpPr>
        <p:grpSpPr bwMode="auto">
          <a:xfrm>
            <a:off x="7972618" y="3871295"/>
            <a:ext cx="2574926" cy="1474788"/>
            <a:chOff x="4167" y="1916"/>
            <a:chExt cx="1622" cy="929"/>
          </a:xfrm>
        </p:grpSpPr>
        <p:grpSp>
          <p:nvGrpSpPr>
            <p:cNvPr id="669" name="Group 590"/>
            <p:cNvGrpSpPr>
              <a:grpSpLocks/>
            </p:cNvGrpSpPr>
            <p:nvPr/>
          </p:nvGrpSpPr>
          <p:grpSpPr bwMode="auto">
            <a:xfrm>
              <a:off x="4167" y="2400"/>
              <a:ext cx="330" cy="113"/>
              <a:chOff x="4261" y="2440"/>
              <a:chExt cx="330" cy="113"/>
            </a:xfrm>
          </p:grpSpPr>
          <p:sp>
            <p:nvSpPr>
              <p:cNvPr id="671" name="Freeform 591" descr="50%"/>
              <p:cNvSpPr>
                <a:spLocks/>
              </p:cNvSpPr>
              <p:nvPr/>
            </p:nvSpPr>
            <p:spPr bwMode="auto">
              <a:xfrm>
                <a:off x="4351" y="2513"/>
                <a:ext cx="38" cy="31"/>
              </a:xfrm>
              <a:custGeom>
                <a:avLst/>
                <a:gdLst>
                  <a:gd name="T0" fmla="*/ 0 w 38"/>
                  <a:gd name="T1" fmla="*/ 0 h 31"/>
                  <a:gd name="T2" fmla="*/ 1 w 38"/>
                  <a:gd name="T3" fmla="*/ 3 h 31"/>
                  <a:gd name="T4" fmla="*/ 3 w 38"/>
                  <a:gd name="T5" fmla="*/ 6 h 31"/>
                  <a:gd name="T6" fmla="*/ 5 w 38"/>
                  <a:gd name="T7" fmla="*/ 9 h 31"/>
                  <a:gd name="T8" fmla="*/ 7 w 38"/>
                  <a:gd name="T9" fmla="*/ 12 h 31"/>
                  <a:gd name="T10" fmla="*/ 10 w 38"/>
                  <a:gd name="T11" fmla="*/ 15 h 31"/>
                  <a:gd name="T12" fmla="*/ 13 w 38"/>
                  <a:gd name="T13" fmla="*/ 19 h 31"/>
                  <a:gd name="T14" fmla="*/ 15 w 38"/>
                  <a:gd name="T15" fmla="*/ 21 h 31"/>
                  <a:gd name="T16" fmla="*/ 18 w 38"/>
                  <a:gd name="T17" fmla="*/ 23 h 31"/>
                  <a:gd name="T18" fmla="*/ 21 w 38"/>
                  <a:gd name="T19" fmla="*/ 25 h 31"/>
                  <a:gd name="T20" fmla="*/ 24 w 38"/>
                  <a:gd name="T21" fmla="*/ 27 h 31"/>
                  <a:gd name="T22" fmla="*/ 26 w 38"/>
                  <a:gd name="T23" fmla="*/ 28 h 31"/>
                  <a:gd name="T24" fmla="*/ 29 w 38"/>
                  <a:gd name="T25" fmla="*/ 29 h 31"/>
                  <a:gd name="T26" fmla="*/ 33 w 38"/>
                  <a:gd name="T27" fmla="*/ 30 h 31"/>
                  <a:gd name="T28" fmla="*/ 36 w 38"/>
                  <a:gd name="T29" fmla="*/ 30 h 31"/>
                  <a:gd name="T30" fmla="*/ 37 w 38"/>
                  <a:gd name="T31" fmla="*/ 29 h 31"/>
                  <a:gd name="T32" fmla="*/ 35 w 38"/>
                  <a:gd name="T33" fmla="*/ 27 h 31"/>
                  <a:gd name="T34" fmla="*/ 33 w 38"/>
                  <a:gd name="T35" fmla="*/ 25 h 31"/>
                  <a:gd name="T36" fmla="*/ 31 w 38"/>
                  <a:gd name="T37" fmla="*/ 22 h 31"/>
                  <a:gd name="T38" fmla="*/ 29 w 38"/>
                  <a:gd name="T39" fmla="*/ 19 h 31"/>
                  <a:gd name="T40" fmla="*/ 27 w 38"/>
                  <a:gd name="T41" fmla="*/ 16 h 31"/>
                  <a:gd name="T42" fmla="*/ 26 w 38"/>
                  <a:gd name="T43" fmla="*/ 13 h 31"/>
                  <a:gd name="T44" fmla="*/ 25 w 38"/>
                  <a:gd name="T45" fmla="*/ 11 h 31"/>
                  <a:gd name="T46" fmla="*/ 24 w 38"/>
                  <a:gd name="T47" fmla="*/ 6 h 31"/>
                  <a:gd name="T48" fmla="*/ 24 w 38"/>
                  <a:gd name="T49" fmla="*/ 3 h 31"/>
                  <a:gd name="T50" fmla="*/ 24 w 38"/>
                  <a:gd name="T51" fmla="*/ 1 h 31"/>
                  <a:gd name="T52" fmla="*/ 0 w 38"/>
                  <a:gd name="T53" fmla="*/ 0 h 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8"/>
                  <a:gd name="T82" fmla="*/ 0 h 31"/>
                  <a:gd name="T83" fmla="*/ 38 w 38"/>
                  <a:gd name="T84" fmla="*/ 31 h 3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8" h="31">
                    <a:moveTo>
                      <a:pt x="0" y="0"/>
                    </a:moveTo>
                    <a:lnTo>
                      <a:pt x="1" y="3"/>
                    </a:lnTo>
                    <a:lnTo>
                      <a:pt x="3" y="6"/>
                    </a:lnTo>
                    <a:lnTo>
                      <a:pt x="5" y="9"/>
                    </a:lnTo>
                    <a:lnTo>
                      <a:pt x="7" y="12"/>
                    </a:lnTo>
                    <a:lnTo>
                      <a:pt x="10" y="15"/>
                    </a:lnTo>
                    <a:lnTo>
                      <a:pt x="13" y="19"/>
                    </a:lnTo>
                    <a:lnTo>
                      <a:pt x="15" y="21"/>
                    </a:lnTo>
                    <a:lnTo>
                      <a:pt x="18" y="23"/>
                    </a:lnTo>
                    <a:lnTo>
                      <a:pt x="21" y="25"/>
                    </a:lnTo>
                    <a:lnTo>
                      <a:pt x="24" y="27"/>
                    </a:lnTo>
                    <a:lnTo>
                      <a:pt x="26" y="28"/>
                    </a:lnTo>
                    <a:lnTo>
                      <a:pt x="29" y="29"/>
                    </a:lnTo>
                    <a:lnTo>
                      <a:pt x="33" y="30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5" y="27"/>
                    </a:lnTo>
                    <a:lnTo>
                      <a:pt x="33" y="25"/>
                    </a:lnTo>
                    <a:lnTo>
                      <a:pt x="31" y="22"/>
                    </a:lnTo>
                    <a:lnTo>
                      <a:pt x="29" y="19"/>
                    </a:lnTo>
                    <a:lnTo>
                      <a:pt x="27" y="16"/>
                    </a:lnTo>
                    <a:lnTo>
                      <a:pt x="26" y="13"/>
                    </a:lnTo>
                    <a:lnTo>
                      <a:pt x="25" y="11"/>
                    </a:lnTo>
                    <a:lnTo>
                      <a:pt x="24" y="6"/>
                    </a:lnTo>
                    <a:lnTo>
                      <a:pt x="24" y="3"/>
                    </a:lnTo>
                    <a:lnTo>
                      <a:pt x="24" y="1"/>
                    </a:lnTo>
                    <a:lnTo>
                      <a:pt x="0" y="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2" name="Freeform 592" descr="50%"/>
              <p:cNvSpPr>
                <a:spLocks/>
              </p:cNvSpPr>
              <p:nvPr/>
            </p:nvSpPr>
            <p:spPr bwMode="auto">
              <a:xfrm>
                <a:off x="4270" y="2440"/>
                <a:ext cx="321" cy="98"/>
              </a:xfrm>
              <a:custGeom>
                <a:avLst/>
                <a:gdLst>
                  <a:gd name="T0" fmla="*/ 3 w 321"/>
                  <a:gd name="T1" fmla="*/ 58 h 98"/>
                  <a:gd name="T2" fmla="*/ 13 w 321"/>
                  <a:gd name="T3" fmla="*/ 54 h 98"/>
                  <a:gd name="T4" fmla="*/ 28 w 321"/>
                  <a:gd name="T5" fmla="*/ 49 h 98"/>
                  <a:gd name="T6" fmla="*/ 43 w 321"/>
                  <a:gd name="T7" fmla="*/ 46 h 98"/>
                  <a:gd name="T8" fmla="*/ 59 w 321"/>
                  <a:gd name="T9" fmla="*/ 43 h 98"/>
                  <a:gd name="T10" fmla="*/ 75 w 321"/>
                  <a:gd name="T11" fmla="*/ 40 h 98"/>
                  <a:gd name="T12" fmla="*/ 88 w 321"/>
                  <a:gd name="T13" fmla="*/ 37 h 98"/>
                  <a:gd name="T14" fmla="*/ 95 w 321"/>
                  <a:gd name="T15" fmla="*/ 33 h 98"/>
                  <a:gd name="T16" fmla="*/ 103 w 321"/>
                  <a:gd name="T17" fmla="*/ 25 h 98"/>
                  <a:gd name="T18" fmla="*/ 114 w 321"/>
                  <a:gd name="T19" fmla="*/ 14 h 98"/>
                  <a:gd name="T20" fmla="*/ 125 w 321"/>
                  <a:gd name="T21" fmla="*/ 4 h 98"/>
                  <a:gd name="T22" fmla="*/ 133 w 321"/>
                  <a:gd name="T23" fmla="*/ 12 h 98"/>
                  <a:gd name="T24" fmla="*/ 137 w 321"/>
                  <a:gd name="T25" fmla="*/ 29 h 98"/>
                  <a:gd name="T26" fmla="*/ 140 w 321"/>
                  <a:gd name="T27" fmla="*/ 36 h 98"/>
                  <a:gd name="T28" fmla="*/ 159 w 321"/>
                  <a:gd name="T29" fmla="*/ 39 h 98"/>
                  <a:gd name="T30" fmla="*/ 177 w 321"/>
                  <a:gd name="T31" fmla="*/ 43 h 98"/>
                  <a:gd name="T32" fmla="*/ 191 w 321"/>
                  <a:gd name="T33" fmla="*/ 43 h 98"/>
                  <a:gd name="T34" fmla="*/ 206 w 321"/>
                  <a:gd name="T35" fmla="*/ 39 h 98"/>
                  <a:gd name="T36" fmla="*/ 218 w 321"/>
                  <a:gd name="T37" fmla="*/ 48 h 98"/>
                  <a:gd name="T38" fmla="*/ 229 w 321"/>
                  <a:gd name="T39" fmla="*/ 51 h 98"/>
                  <a:gd name="T40" fmla="*/ 243 w 321"/>
                  <a:gd name="T41" fmla="*/ 51 h 98"/>
                  <a:gd name="T42" fmla="*/ 258 w 321"/>
                  <a:gd name="T43" fmla="*/ 45 h 98"/>
                  <a:gd name="T44" fmla="*/ 275 w 321"/>
                  <a:gd name="T45" fmla="*/ 31 h 98"/>
                  <a:gd name="T46" fmla="*/ 294 w 321"/>
                  <a:gd name="T47" fmla="*/ 14 h 98"/>
                  <a:gd name="T48" fmla="*/ 314 w 321"/>
                  <a:gd name="T49" fmla="*/ 8 h 98"/>
                  <a:gd name="T50" fmla="*/ 314 w 321"/>
                  <a:gd name="T51" fmla="*/ 13 h 98"/>
                  <a:gd name="T52" fmla="*/ 305 w 321"/>
                  <a:gd name="T53" fmla="*/ 25 h 98"/>
                  <a:gd name="T54" fmla="*/ 294 w 321"/>
                  <a:gd name="T55" fmla="*/ 37 h 98"/>
                  <a:gd name="T56" fmla="*/ 287 w 321"/>
                  <a:gd name="T57" fmla="*/ 48 h 98"/>
                  <a:gd name="T58" fmla="*/ 287 w 321"/>
                  <a:gd name="T59" fmla="*/ 60 h 98"/>
                  <a:gd name="T60" fmla="*/ 295 w 321"/>
                  <a:gd name="T61" fmla="*/ 73 h 98"/>
                  <a:gd name="T62" fmla="*/ 305 w 321"/>
                  <a:gd name="T63" fmla="*/ 82 h 98"/>
                  <a:gd name="T64" fmla="*/ 313 w 321"/>
                  <a:gd name="T65" fmla="*/ 89 h 98"/>
                  <a:gd name="T66" fmla="*/ 314 w 321"/>
                  <a:gd name="T67" fmla="*/ 93 h 98"/>
                  <a:gd name="T68" fmla="*/ 302 w 321"/>
                  <a:gd name="T69" fmla="*/ 93 h 98"/>
                  <a:gd name="T70" fmla="*/ 291 w 321"/>
                  <a:gd name="T71" fmla="*/ 90 h 98"/>
                  <a:gd name="T72" fmla="*/ 281 w 321"/>
                  <a:gd name="T73" fmla="*/ 85 h 98"/>
                  <a:gd name="T74" fmla="*/ 264 w 321"/>
                  <a:gd name="T75" fmla="*/ 74 h 98"/>
                  <a:gd name="T76" fmla="*/ 243 w 321"/>
                  <a:gd name="T77" fmla="*/ 72 h 98"/>
                  <a:gd name="T78" fmla="*/ 218 w 321"/>
                  <a:gd name="T79" fmla="*/ 75 h 98"/>
                  <a:gd name="T80" fmla="*/ 202 w 321"/>
                  <a:gd name="T81" fmla="*/ 82 h 98"/>
                  <a:gd name="T82" fmla="*/ 197 w 321"/>
                  <a:gd name="T83" fmla="*/ 89 h 98"/>
                  <a:gd name="T84" fmla="*/ 175 w 321"/>
                  <a:gd name="T85" fmla="*/ 88 h 98"/>
                  <a:gd name="T86" fmla="*/ 156 w 321"/>
                  <a:gd name="T87" fmla="*/ 94 h 98"/>
                  <a:gd name="T88" fmla="*/ 86 w 321"/>
                  <a:gd name="T89" fmla="*/ 97 h 98"/>
                  <a:gd name="T90" fmla="*/ 46 w 321"/>
                  <a:gd name="T91" fmla="*/ 93 h 98"/>
                  <a:gd name="T92" fmla="*/ 11 w 321"/>
                  <a:gd name="T93" fmla="*/ 81 h 98"/>
                  <a:gd name="T94" fmla="*/ 11 w 321"/>
                  <a:gd name="T95" fmla="*/ 74 h 98"/>
                  <a:gd name="T96" fmla="*/ 3 w 321"/>
                  <a:gd name="T97" fmla="*/ 67 h 98"/>
                  <a:gd name="T98" fmla="*/ 0 w 321"/>
                  <a:gd name="T99" fmla="*/ 62 h 9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1"/>
                  <a:gd name="T151" fmla="*/ 0 h 98"/>
                  <a:gd name="T152" fmla="*/ 321 w 321"/>
                  <a:gd name="T153" fmla="*/ 98 h 9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1" h="98">
                    <a:moveTo>
                      <a:pt x="0" y="60"/>
                    </a:moveTo>
                    <a:lnTo>
                      <a:pt x="1" y="59"/>
                    </a:lnTo>
                    <a:lnTo>
                      <a:pt x="3" y="58"/>
                    </a:lnTo>
                    <a:lnTo>
                      <a:pt x="7" y="56"/>
                    </a:lnTo>
                    <a:lnTo>
                      <a:pt x="10" y="55"/>
                    </a:lnTo>
                    <a:lnTo>
                      <a:pt x="13" y="54"/>
                    </a:lnTo>
                    <a:lnTo>
                      <a:pt x="18" y="52"/>
                    </a:lnTo>
                    <a:lnTo>
                      <a:pt x="23" y="51"/>
                    </a:lnTo>
                    <a:lnTo>
                      <a:pt x="28" y="49"/>
                    </a:lnTo>
                    <a:lnTo>
                      <a:pt x="32" y="48"/>
                    </a:lnTo>
                    <a:lnTo>
                      <a:pt x="38" y="47"/>
                    </a:lnTo>
                    <a:lnTo>
                      <a:pt x="43" y="46"/>
                    </a:lnTo>
                    <a:lnTo>
                      <a:pt x="49" y="45"/>
                    </a:lnTo>
                    <a:lnTo>
                      <a:pt x="54" y="44"/>
                    </a:lnTo>
                    <a:lnTo>
                      <a:pt x="59" y="43"/>
                    </a:lnTo>
                    <a:lnTo>
                      <a:pt x="63" y="42"/>
                    </a:lnTo>
                    <a:lnTo>
                      <a:pt x="69" y="41"/>
                    </a:lnTo>
                    <a:lnTo>
                      <a:pt x="75" y="40"/>
                    </a:lnTo>
                    <a:lnTo>
                      <a:pt x="80" y="39"/>
                    </a:lnTo>
                    <a:lnTo>
                      <a:pt x="84" y="38"/>
                    </a:lnTo>
                    <a:lnTo>
                      <a:pt x="88" y="37"/>
                    </a:lnTo>
                    <a:lnTo>
                      <a:pt x="91" y="36"/>
                    </a:lnTo>
                    <a:lnTo>
                      <a:pt x="93" y="34"/>
                    </a:lnTo>
                    <a:lnTo>
                      <a:pt x="95" y="33"/>
                    </a:lnTo>
                    <a:lnTo>
                      <a:pt x="97" y="31"/>
                    </a:lnTo>
                    <a:lnTo>
                      <a:pt x="100" y="28"/>
                    </a:lnTo>
                    <a:lnTo>
                      <a:pt x="103" y="25"/>
                    </a:lnTo>
                    <a:lnTo>
                      <a:pt x="106" y="21"/>
                    </a:lnTo>
                    <a:lnTo>
                      <a:pt x="110" y="18"/>
                    </a:lnTo>
                    <a:lnTo>
                      <a:pt x="114" y="14"/>
                    </a:lnTo>
                    <a:lnTo>
                      <a:pt x="117" y="10"/>
                    </a:lnTo>
                    <a:lnTo>
                      <a:pt x="121" y="7"/>
                    </a:lnTo>
                    <a:lnTo>
                      <a:pt x="125" y="4"/>
                    </a:lnTo>
                    <a:lnTo>
                      <a:pt x="130" y="0"/>
                    </a:lnTo>
                    <a:lnTo>
                      <a:pt x="131" y="7"/>
                    </a:lnTo>
                    <a:lnTo>
                      <a:pt x="133" y="12"/>
                    </a:lnTo>
                    <a:lnTo>
                      <a:pt x="135" y="18"/>
                    </a:lnTo>
                    <a:lnTo>
                      <a:pt x="136" y="24"/>
                    </a:lnTo>
                    <a:lnTo>
                      <a:pt x="137" y="29"/>
                    </a:lnTo>
                    <a:lnTo>
                      <a:pt x="137" y="32"/>
                    </a:lnTo>
                    <a:lnTo>
                      <a:pt x="135" y="35"/>
                    </a:lnTo>
                    <a:lnTo>
                      <a:pt x="140" y="36"/>
                    </a:lnTo>
                    <a:lnTo>
                      <a:pt x="145" y="37"/>
                    </a:lnTo>
                    <a:lnTo>
                      <a:pt x="152" y="38"/>
                    </a:lnTo>
                    <a:lnTo>
                      <a:pt x="159" y="39"/>
                    </a:lnTo>
                    <a:lnTo>
                      <a:pt x="166" y="41"/>
                    </a:lnTo>
                    <a:lnTo>
                      <a:pt x="171" y="42"/>
                    </a:lnTo>
                    <a:lnTo>
                      <a:pt x="177" y="43"/>
                    </a:lnTo>
                    <a:lnTo>
                      <a:pt x="183" y="43"/>
                    </a:lnTo>
                    <a:lnTo>
                      <a:pt x="188" y="44"/>
                    </a:lnTo>
                    <a:lnTo>
                      <a:pt x="191" y="43"/>
                    </a:lnTo>
                    <a:lnTo>
                      <a:pt x="195" y="41"/>
                    </a:lnTo>
                    <a:lnTo>
                      <a:pt x="198" y="38"/>
                    </a:lnTo>
                    <a:lnTo>
                      <a:pt x="206" y="39"/>
                    </a:lnTo>
                    <a:lnTo>
                      <a:pt x="215" y="42"/>
                    </a:lnTo>
                    <a:lnTo>
                      <a:pt x="222" y="43"/>
                    </a:lnTo>
                    <a:lnTo>
                      <a:pt x="218" y="48"/>
                    </a:lnTo>
                    <a:lnTo>
                      <a:pt x="220" y="49"/>
                    </a:lnTo>
                    <a:lnTo>
                      <a:pt x="225" y="50"/>
                    </a:lnTo>
                    <a:lnTo>
                      <a:pt x="229" y="51"/>
                    </a:lnTo>
                    <a:lnTo>
                      <a:pt x="234" y="52"/>
                    </a:lnTo>
                    <a:lnTo>
                      <a:pt x="238" y="51"/>
                    </a:lnTo>
                    <a:lnTo>
                      <a:pt x="243" y="51"/>
                    </a:lnTo>
                    <a:lnTo>
                      <a:pt x="248" y="50"/>
                    </a:lnTo>
                    <a:lnTo>
                      <a:pt x="253" y="48"/>
                    </a:lnTo>
                    <a:lnTo>
                      <a:pt x="258" y="45"/>
                    </a:lnTo>
                    <a:lnTo>
                      <a:pt x="264" y="41"/>
                    </a:lnTo>
                    <a:lnTo>
                      <a:pt x="269" y="37"/>
                    </a:lnTo>
                    <a:lnTo>
                      <a:pt x="275" y="31"/>
                    </a:lnTo>
                    <a:lnTo>
                      <a:pt x="281" y="24"/>
                    </a:lnTo>
                    <a:lnTo>
                      <a:pt x="288" y="19"/>
                    </a:lnTo>
                    <a:lnTo>
                      <a:pt x="294" y="14"/>
                    </a:lnTo>
                    <a:lnTo>
                      <a:pt x="300" y="11"/>
                    </a:lnTo>
                    <a:lnTo>
                      <a:pt x="306" y="9"/>
                    </a:lnTo>
                    <a:lnTo>
                      <a:pt x="314" y="8"/>
                    </a:lnTo>
                    <a:lnTo>
                      <a:pt x="320" y="8"/>
                    </a:lnTo>
                    <a:lnTo>
                      <a:pt x="317" y="11"/>
                    </a:lnTo>
                    <a:lnTo>
                      <a:pt x="314" y="13"/>
                    </a:lnTo>
                    <a:lnTo>
                      <a:pt x="313" y="15"/>
                    </a:lnTo>
                    <a:lnTo>
                      <a:pt x="309" y="22"/>
                    </a:lnTo>
                    <a:lnTo>
                      <a:pt x="305" y="25"/>
                    </a:lnTo>
                    <a:lnTo>
                      <a:pt x="301" y="28"/>
                    </a:lnTo>
                    <a:lnTo>
                      <a:pt x="297" y="33"/>
                    </a:lnTo>
                    <a:lnTo>
                      <a:pt x="294" y="37"/>
                    </a:lnTo>
                    <a:lnTo>
                      <a:pt x="292" y="41"/>
                    </a:lnTo>
                    <a:lnTo>
                      <a:pt x="289" y="45"/>
                    </a:lnTo>
                    <a:lnTo>
                      <a:pt x="287" y="48"/>
                    </a:lnTo>
                    <a:lnTo>
                      <a:pt x="286" y="52"/>
                    </a:lnTo>
                    <a:lnTo>
                      <a:pt x="286" y="56"/>
                    </a:lnTo>
                    <a:lnTo>
                      <a:pt x="287" y="60"/>
                    </a:lnTo>
                    <a:lnTo>
                      <a:pt x="289" y="65"/>
                    </a:lnTo>
                    <a:lnTo>
                      <a:pt x="292" y="69"/>
                    </a:lnTo>
                    <a:lnTo>
                      <a:pt x="295" y="73"/>
                    </a:lnTo>
                    <a:lnTo>
                      <a:pt x="298" y="76"/>
                    </a:lnTo>
                    <a:lnTo>
                      <a:pt x="301" y="79"/>
                    </a:lnTo>
                    <a:lnTo>
                      <a:pt x="305" y="82"/>
                    </a:lnTo>
                    <a:lnTo>
                      <a:pt x="309" y="85"/>
                    </a:lnTo>
                    <a:lnTo>
                      <a:pt x="311" y="87"/>
                    </a:lnTo>
                    <a:lnTo>
                      <a:pt x="313" y="89"/>
                    </a:lnTo>
                    <a:lnTo>
                      <a:pt x="316" y="91"/>
                    </a:lnTo>
                    <a:lnTo>
                      <a:pt x="317" y="93"/>
                    </a:lnTo>
                    <a:lnTo>
                      <a:pt x="314" y="93"/>
                    </a:lnTo>
                    <a:lnTo>
                      <a:pt x="309" y="93"/>
                    </a:lnTo>
                    <a:lnTo>
                      <a:pt x="305" y="93"/>
                    </a:lnTo>
                    <a:lnTo>
                      <a:pt x="302" y="93"/>
                    </a:lnTo>
                    <a:lnTo>
                      <a:pt x="297" y="92"/>
                    </a:lnTo>
                    <a:lnTo>
                      <a:pt x="294" y="91"/>
                    </a:lnTo>
                    <a:lnTo>
                      <a:pt x="291" y="90"/>
                    </a:lnTo>
                    <a:lnTo>
                      <a:pt x="288" y="88"/>
                    </a:lnTo>
                    <a:lnTo>
                      <a:pt x="284" y="87"/>
                    </a:lnTo>
                    <a:lnTo>
                      <a:pt x="281" y="85"/>
                    </a:lnTo>
                    <a:lnTo>
                      <a:pt x="274" y="80"/>
                    </a:lnTo>
                    <a:lnTo>
                      <a:pt x="270" y="77"/>
                    </a:lnTo>
                    <a:lnTo>
                      <a:pt x="264" y="74"/>
                    </a:lnTo>
                    <a:lnTo>
                      <a:pt x="258" y="73"/>
                    </a:lnTo>
                    <a:lnTo>
                      <a:pt x="252" y="73"/>
                    </a:lnTo>
                    <a:lnTo>
                      <a:pt x="243" y="72"/>
                    </a:lnTo>
                    <a:lnTo>
                      <a:pt x="235" y="73"/>
                    </a:lnTo>
                    <a:lnTo>
                      <a:pt x="227" y="74"/>
                    </a:lnTo>
                    <a:lnTo>
                      <a:pt x="218" y="75"/>
                    </a:lnTo>
                    <a:lnTo>
                      <a:pt x="209" y="77"/>
                    </a:lnTo>
                    <a:lnTo>
                      <a:pt x="203" y="80"/>
                    </a:lnTo>
                    <a:lnTo>
                      <a:pt x="202" y="82"/>
                    </a:lnTo>
                    <a:lnTo>
                      <a:pt x="203" y="83"/>
                    </a:lnTo>
                    <a:lnTo>
                      <a:pt x="208" y="86"/>
                    </a:lnTo>
                    <a:lnTo>
                      <a:pt x="197" y="89"/>
                    </a:lnTo>
                    <a:lnTo>
                      <a:pt x="182" y="93"/>
                    </a:lnTo>
                    <a:lnTo>
                      <a:pt x="179" y="90"/>
                    </a:lnTo>
                    <a:lnTo>
                      <a:pt x="175" y="88"/>
                    </a:lnTo>
                    <a:lnTo>
                      <a:pt x="171" y="87"/>
                    </a:lnTo>
                    <a:lnTo>
                      <a:pt x="164" y="87"/>
                    </a:lnTo>
                    <a:lnTo>
                      <a:pt x="156" y="94"/>
                    </a:lnTo>
                    <a:lnTo>
                      <a:pt x="149" y="89"/>
                    </a:lnTo>
                    <a:lnTo>
                      <a:pt x="97" y="96"/>
                    </a:lnTo>
                    <a:lnTo>
                      <a:pt x="86" y="97"/>
                    </a:lnTo>
                    <a:lnTo>
                      <a:pt x="77" y="96"/>
                    </a:lnTo>
                    <a:lnTo>
                      <a:pt x="66" y="95"/>
                    </a:lnTo>
                    <a:lnTo>
                      <a:pt x="46" y="93"/>
                    </a:lnTo>
                    <a:lnTo>
                      <a:pt x="28" y="88"/>
                    </a:lnTo>
                    <a:lnTo>
                      <a:pt x="18" y="84"/>
                    </a:lnTo>
                    <a:lnTo>
                      <a:pt x="11" y="81"/>
                    </a:lnTo>
                    <a:lnTo>
                      <a:pt x="18" y="79"/>
                    </a:lnTo>
                    <a:lnTo>
                      <a:pt x="14" y="76"/>
                    </a:lnTo>
                    <a:lnTo>
                      <a:pt x="11" y="74"/>
                    </a:lnTo>
                    <a:lnTo>
                      <a:pt x="6" y="70"/>
                    </a:lnTo>
                    <a:lnTo>
                      <a:pt x="5" y="69"/>
                    </a:lnTo>
                    <a:lnTo>
                      <a:pt x="3" y="67"/>
                    </a:lnTo>
                    <a:lnTo>
                      <a:pt x="2" y="66"/>
                    </a:lnTo>
                    <a:lnTo>
                      <a:pt x="1" y="63"/>
                    </a:lnTo>
                    <a:lnTo>
                      <a:pt x="0" y="62"/>
                    </a:lnTo>
                    <a:lnTo>
                      <a:pt x="0" y="60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73" name="Group 593"/>
              <p:cNvGrpSpPr>
                <a:grpSpLocks/>
              </p:cNvGrpSpPr>
              <p:nvPr/>
            </p:nvGrpSpPr>
            <p:grpSpPr bwMode="auto">
              <a:xfrm>
                <a:off x="4297" y="2502"/>
                <a:ext cx="2" cy="3"/>
                <a:chOff x="4216" y="2686"/>
                <a:chExt cx="2" cy="3"/>
              </a:xfrm>
            </p:grpSpPr>
            <p:sp>
              <p:nvSpPr>
                <p:cNvPr id="684" name="Oval 594" descr="50%"/>
                <p:cNvSpPr>
                  <a:spLocks noChangeArrowheads="1"/>
                </p:cNvSpPr>
                <p:nvPr/>
              </p:nvSpPr>
              <p:spPr bwMode="auto">
                <a:xfrm>
                  <a:off x="4216" y="2686"/>
                  <a:ext cx="2" cy="2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5" name="Arc 595" descr="50%"/>
                <p:cNvSpPr>
                  <a:spLocks/>
                </p:cNvSpPr>
                <p:nvPr/>
              </p:nvSpPr>
              <p:spPr bwMode="auto">
                <a:xfrm>
                  <a:off x="4217" y="2687"/>
                  <a:ext cx="1" cy="2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4320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2280" y="11940"/>
                      </a:moveTo>
                    </a:path>
                    <a:path w="43200" h="43200" stroke="0" extrusionOk="0">
                      <a:moveTo>
                        <a:pt x="2280" y="11940"/>
                      </a:move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0" cap="rnd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4" name="Group 596"/>
              <p:cNvGrpSpPr>
                <a:grpSpLocks/>
              </p:cNvGrpSpPr>
              <p:nvPr/>
            </p:nvGrpSpPr>
            <p:grpSpPr bwMode="auto">
              <a:xfrm>
                <a:off x="4314" y="2514"/>
                <a:ext cx="23" cy="4"/>
                <a:chOff x="4233" y="2698"/>
                <a:chExt cx="23" cy="4"/>
              </a:xfrm>
            </p:grpSpPr>
            <p:sp>
              <p:nvSpPr>
                <p:cNvPr id="679" name="Arc 597" descr="50%"/>
                <p:cNvSpPr>
                  <a:spLocks/>
                </p:cNvSpPr>
                <p:nvPr/>
              </p:nvSpPr>
              <p:spPr bwMode="auto">
                <a:xfrm>
                  <a:off x="4237" y="2698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0" name="Arc 598" descr="50%"/>
                <p:cNvSpPr>
                  <a:spLocks/>
                </p:cNvSpPr>
                <p:nvPr/>
              </p:nvSpPr>
              <p:spPr bwMode="auto">
                <a:xfrm>
                  <a:off x="4233" y="2698"/>
                  <a:ext cx="0" cy="4"/>
                </a:xfrm>
                <a:custGeom>
                  <a:avLst/>
                  <a:gdLst>
                    <a:gd name="T0" fmla="*/ 0 w 43200"/>
                    <a:gd name="T1" fmla="*/ 0 h 43200"/>
                    <a:gd name="T2" fmla="*/ 0 w 43200"/>
                    <a:gd name="T3" fmla="*/ 0 h 43200"/>
                    <a:gd name="T4" fmla="*/ 0 w 432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43200"/>
                    <a:gd name="T11" fmla="*/ 0 w 432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43200" fill="none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</a:path>
                    <a:path w="43200" h="43200" stroke="0" extrusionOk="0">
                      <a:moveTo>
                        <a:pt x="43200" y="21600"/>
                      </a:move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199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1" name="Arc 599" descr="50%"/>
                <p:cNvSpPr>
                  <a:spLocks/>
                </p:cNvSpPr>
                <p:nvPr/>
              </p:nvSpPr>
              <p:spPr bwMode="auto">
                <a:xfrm>
                  <a:off x="4240" y="2698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2" name="Arc 600" descr="50%"/>
                <p:cNvSpPr>
                  <a:spLocks/>
                </p:cNvSpPr>
                <p:nvPr/>
              </p:nvSpPr>
              <p:spPr bwMode="auto">
                <a:xfrm>
                  <a:off x="4244" y="2698"/>
                  <a:ext cx="7" cy="4"/>
                </a:xfrm>
                <a:custGeom>
                  <a:avLst/>
                  <a:gdLst>
                    <a:gd name="T0" fmla="*/ 0 w 35950"/>
                    <a:gd name="T1" fmla="*/ 0 h 43200"/>
                    <a:gd name="T2" fmla="*/ 0 w 35950"/>
                    <a:gd name="T3" fmla="*/ 0 h 43200"/>
                    <a:gd name="T4" fmla="*/ 0 w 359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5950"/>
                    <a:gd name="T10" fmla="*/ 0 h 43200"/>
                    <a:gd name="T11" fmla="*/ 35950 w 359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950" h="43200" fill="none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</a:path>
                    <a:path w="35950" h="43200" stroke="0" extrusionOk="0">
                      <a:moveTo>
                        <a:pt x="9664" y="514"/>
                      </a:moveTo>
                      <a:cubicBezTo>
                        <a:pt x="11202" y="172"/>
                        <a:pt x="12773" y="-1"/>
                        <a:pt x="14350" y="0"/>
                      </a:cubicBezTo>
                      <a:cubicBezTo>
                        <a:pt x="26279" y="0"/>
                        <a:pt x="35950" y="9670"/>
                        <a:pt x="35950" y="21600"/>
                      </a:cubicBezTo>
                      <a:cubicBezTo>
                        <a:pt x="35950" y="33529"/>
                        <a:pt x="26279" y="43200"/>
                        <a:pt x="14350" y="43200"/>
                      </a:cubicBezTo>
                      <a:cubicBezTo>
                        <a:pt x="9059" y="43200"/>
                        <a:pt x="3953" y="41258"/>
                        <a:pt x="-1" y="37744"/>
                      </a:cubicBezTo>
                      <a:lnTo>
                        <a:pt x="14350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3" name="Arc 601" descr="50%"/>
                <p:cNvSpPr>
                  <a:spLocks/>
                </p:cNvSpPr>
                <p:nvPr/>
              </p:nvSpPr>
              <p:spPr bwMode="auto">
                <a:xfrm>
                  <a:off x="4250" y="2698"/>
                  <a:ext cx="6" cy="4"/>
                </a:xfrm>
                <a:custGeom>
                  <a:avLst/>
                  <a:gdLst>
                    <a:gd name="T0" fmla="*/ 0 w 30373"/>
                    <a:gd name="T1" fmla="*/ 0 h 43200"/>
                    <a:gd name="T2" fmla="*/ 0 w 30373"/>
                    <a:gd name="T3" fmla="*/ 0 h 43200"/>
                    <a:gd name="T4" fmla="*/ 0 w 3037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0373"/>
                    <a:gd name="T10" fmla="*/ 0 h 43200"/>
                    <a:gd name="T11" fmla="*/ 30373 w 3037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373" h="43200" fill="none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</a:path>
                    <a:path w="30373" h="43200" stroke="0" extrusionOk="0">
                      <a:moveTo>
                        <a:pt x="4087" y="514"/>
                      </a:moveTo>
                      <a:cubicBezTo>
                        <a:pt x="5625" y="172"/>
                        <a:pt x="7196" y="-1"/>
                        <a:pt x="8773" y="0"/>
                      </a:cubicBezTo>
                      <a:cubicBezTo>
                        <a:pt x="20702" y="0"/>
                        <a:pt x="30373" y="9670"/>
                        <a:pt x="30373" y="21600"/>
                      </a:cubicBezTo>
                      <a:cubicBezTo>
                        <a:pt x="30373" y="33529"/>
                        <a:pt x="20702" y="43200"/>
                        <a:pt x="8773" y="43200"/>
                      </a:cubicBezTo>
                      <a:cubicBezTo>
                        <a:pt x="5750" y="43200"/>
                        <a:pt x="2761" y="42565"/>
                        <a:pt x="-1" y="41338"/>
                      </a:cubicBezTo>
                      <a:lnTo>
                        <a:pt x="8773" y="21600"/>
                      </a:lnTo>
                      <a:close/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75" name="Freeform 602" descr="50%"/>
              <p:cNvSpPr>
                <a:spLocks/>
              </p:cNvSpPr>
              <p:nvPr/>
            </p:nvSpPr>
            <p:spPr bwMode="auto">
              <a:xfrm>
                <a:off x="4261" y="2456"/>
                <a:ext cx="312" cy="58"/>
              </a:xfrm>
              <a:custGeom>
                <a:avLst/>
                <a:gdLst>
                  <a:gd name="T0" fmla="*/ 7 w 312"/>
                  <a:gd name="T1" fmla="*/ 48 h 58"/>
                  <a:gd name="T2" fmla="*/ 21 w 312"/>
                  <a:gd name="T3" fmla="*/ 44 h 58"/>
                  <a:gd name="T4" fmla="*/ 42 w 312"/>
                  <a:gd name="T5" fmla="*/ 39 h 58"/>
                  <a:gd name="T6" fmla="*/ 63 w 312"/>
                  <a:gd name="T7" fmla="*/ 36 h 58"/>
                  <a:gd name="T8" fmla="*/ 83 w 312"/>
                  <a:gd name="T9" fmla="*/ 32 h 58"/>
                  <a:gd name="T10" fmla="*/ 94 w 312"/>
                  <a:gd name="T11" fmla="*/ 27 h 58"/>
                  <a:gd name="T12" fmla="*/ 104 w 312"/>
                  <a:gd name="T13" fmla="*/ 18 h 58"/>
                  <a:gd name="T14" fmla="*/ 119 w 312"/>
                  <a:gd name="T15" fmla="*/ 5 h 58"/>
                  <a:gd name="T16" fmla="*/ 130 w 312"/>
                  <a:gd name="T17" fmla="*/ 10 h 58"/>
                  <a:gd name="T18" fmla="*/ 134 w 312"/>
                  <a:gd name="T19" fmla="*/ 25 h 58"/>
                  <a:gd name="T20" fmla="*/ 142 w 312"/>
                  <a:gd name="T21" fmla="*/ 31 h 58"/>
                  <a:gd name="T22" fmla="*/ 168 w 312"/>
                  <a:gd name="T23" fmla="*/ 35 h 58"/>
                  <a:gd name="T24" fmla="*/ 187 w 312"/>
                  <a:gd name="T25" fmla="*/ 36 h 58"/>
                  <a:gd name="T26" fmla="*/ 210 w 312"/>
                  <a:gd name="T27" fmla="*/ 35 h 58"/>
                  <a:gd name="T28" fmla="*/ 219 w 312"/>
                  <a:gd name="T29" fmla="*/ 43 h 58"/>
                  <a:gd name="T30" fmla="*/ 238 w 312"/>
                  <a:gd name="T31" fmla="*/ 44 h 58"/>
                  <a:gd name="T32" fmla="*/ 258 w 312"/>
                  <a:gd name="T33" fmla="*/ 34 h 58"/>
                  <a:gd name="T34" fmla="*/ 275 w 312"/>
                  <a:gd name="T35" fmla="*/ 20 h 58"/>
                  <a:gd name="T36" fmla="*/ 288 w 312"/>
                  <a:gd name="T37" fmla="*/ 11 h 58"/>
                  <a:gd name="T38" fmla="*/ 299 w 312"/>
                  <a:gd name="T39" fmla="*/ 6 h 58"/>
                  <a:gd name="T40" fmla="*/ 309 w 312"/>
                  <a:gd name="T41" fmla="*/ 8 h 58"/>
                  <a:gd name="T42" fmla="*/ 301 w 312"/>
                  <a:gd name="T43" fmla="*/ 18 h 58"/>
                  <a:gd name="T44" fmla="*/ 291 w 312"/>
                  <a:gd name="T45" fmla="*/ 26 h 58"/>
                  <a:gd name="T46" fmla="*/ 285 w 312"/>
                  <a:gd name="T47" fmla="*/ 34 h 58"/>
                  <a:gd name="T48" fmla="*/ 280 w 312"/>
                  <a:gd name="T49" fmla="*/ 40 h 58"/>
                  <a:gd name="T50" fmla="*/ 279 w 312"/>
                  <a:gd name="T51" fmla="*/ 48 h 58"/>
                  <a:gd name="T52" fmla="*/ 270 w 312"/>
                  <a:gd name="T53" fmla="*/ 46 h 58"/>
                  <a:gd name="T54" fmla="*/ 262 w 312"/>
                  <a:gd name="T55" fmla="*/ 49 h 58"/>
                  <a:gd name="T56" fmla="*/ 253 w 312"/>
                  <a:gd name="T57" fmla="*/ 48 h 58"/>
                  <a:gd name="T58" fmla="*/ 243 w 312"/>
                  <a:gd name="T59" fmla="*/ 48 h 58"/>
                  <a:gd name="T60" fmla="*/ 232 w 312"/>
                  <a:gd name="T61" fmla="*/ 47 h 58"/>
                  <a:gd name="T62" fmla="*/ 220 w 312"/>
                  <a:gd name="T63" fmla="*/ 48 h 58"/>
                  <a:gd name="T64" fmla="*/ 208 w 312"/>
                  <a:gd name="T65" fmla="*/ 50 h 58"/>
                  <a:gd name="T66" fmla="*/ 196 w 312"/>
                  <a:gd name="T67" fmla="*/ 50 h 58"/>
                  <a:gd name="T68" fmla="*/ 184 w 312"/>
                  <a:gd name="T69" fmla="*/ 50 h 58"/>
                  <a:gd name="T70" fmla="*/ 174 w 312"/>
                  <a:gd name="T71" fmla="*/ 52 h 58"/>
                  <a:gd name="T72" fmla="*/ 162 w 312"/>
                  <a:gd name="T73" fmla="*/ 54 h 58"/>
                  <a:gd name="T74" fmla="*/ 148 w 312"/>
                  <a:gd name="T75" fmla="*/ 54 h 58"/>
                  <a:gd name="T76" fmla="*/ 136 w 312"/>
                  <a:gd name="T77" fmla="*/ 54 h 58"/>
                  <a:gd name="T78" fmla="*/ 125 w 312"/>
                  <a:gd name="T79" fmla="*/ 53 h 58"/>
                  <a:gd name="T80" fmla="*/ 113 w 312"/>
                  <a:gd name="T81" fmla="*/ 54 h 58"/>
                  <a:gd name="T82" fmla="*/ 104 w 312"/>
                  <a:gd name="T83" fmla="*/ 53 h 58"/>
                  <a:gd name="T84" fmla="*/ 93 w 312"/>
                  <a:gd name="T85" fmla="*/ 54 h 58"/>
                  <a:gd name="T86" fmla="*/ 80 w 312"/>
                  <a:gd name="T87" fmla="*/ 54 h 58"/>
                  <a:gd name="T88" fmla="*/ 64 w 312"/>
                  <a:gd name="T89" fmla="*/ 57 h 58"/>
                  <a:gd name="T90" fmla="*/ 46 w 312"/>
                  <a:gd name="T91" fmla="*/ 57 h 58"/>
                  <a:gd name="T92" fmla="*/ 31 w 312"/>
                  <a:gd name="T93" fmla="*/ 55 h 58"/>
                  <a:gd name="T94" fmla="*/ 17 w 312"/>
                  <a:gd name="T95" fmla="*/ 55 h 58"/>
                  <a:gd name="T96" fmla="*/ 4 w 312"/>
                  <a:gd name="T97" fmla="*/ 53 h 5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12"/>
                  <a:gd name="T148" fmla="*/ 0 h 58"/>
                  <a:gd name="T149" fmla="*/ 312 w 312"/>
                  <a:gd name="T150" fmla="*/ 58 h 5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12" h="58">
                    <a:moveTo>
                      <a:pt x="0" y="52"/>
                    </a:moveTo>
                    <a:lnTo>
                      <a:pt x="2" y="50"/>
                    </a:lnTo>
                    <a:lnTo>
                      <a:pt x="5" y="49"/>
                    </a:lnTo>
                    <a:lnTo>
                      <a:pt x="7" y="48"/>
                    </a:lnTo>
                    <a:lnTo>
                      <a:pt x="10" y="47"/>
                    </a:lnTo>
                    <a:lnTo>
                      <a:pt x="13" y="46"/>
                    </a:lnTo>
                    <a:lnTo>
                      <a:pt x="18" y="45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31" y="41"/>
                    </a:lnTo>
                    <a:lnTo>
                      <a:pt x="37" y="40"/>
                    </a:lnTo>
                    <a:lnTo>
                      <a:pt x="42" y="39"/>
                    </a:lnTo>
                    <a:lnTo>
                      <a:pt x="48" y="39"/>
                    </a:lnTo>
                    <a:lnTo>
                      <a:pt x="53" y="38"/>
                    </a:lnTo>
                    <a:lnTo>
                      <a:pt x="58" y="37"/>
                    </a:lnTo>
                    <a:lnTo>
                      <a:pt x="63" y="36"/>
                    </a:lnTo>
                    <a:lnTo>
                      <a:pt x="67" y="35"/>
                    </a:lnTo>
                    <a:lnTo>
                      <a:pt x="73" y="34"/>
                    </a:lnTo>
                    <a:lnTo>
                      <a:pt x="78" y="33"/>
                    </a:lnTo>
                    <a:lnTo>
                      <a:pt x="83" y="32"/>
                    </a:lnTo>
                    <a:lnTo>
                      <a:pt x="86" y="32"/>
                    </a:lnTo>
                    <a:lnTo>
                      <a:pt x="90" y="30"/>
                    </a:lnTo>
                    <a:lnTo>
                      <a:pt x="92" y="29"/>
                    </a:lnTo>
                    <a:lnTo>
                      <a:pt x="94" y="27"/>
                    </a:lnTo>
                    <a:lnTo>
                      <a:pt x="96" y="25"/>
                    </a:lnTo>
                    <a:lnTo>
                      <a:pt x="98" y="23"/>
                    </a:lnTo>
                    <a:lnTo>
                      <a:pt x="101" y="20"/>
                    </a:lnTo>
                    <a:lnTo>
                      <a:pt x="104" y="18"/>
                    </a:lnTo>
                    <a:lnTo>
                      <a:pt x="107" y="14"/>
                    </a:lnTo>
                    <a:lnTo>
                      <a:pt x="111" y="11"/>
                    </a:lnTo>
                    <a:lnTo>
                      <a:pt x="115" y="8"/>
                    </a:lnTo>
                    <a:lnTo>
                      <a:pt x="119" y="5"/>
                    </a:lnTo>
                    <a:lnTo>
                      <a:pt x="123" y="2"/>
                    </a:lnTo>
                    <a:lnTo>
                      <a:pt x="127" y="0"/>
                    </a:lnTo>
                    <a:lnTo>
                      <a:pt x="128" y="4"/>
                    </a:lnTo>
                    <a:lnTo>
                      <a:pt x="130" y="10"/>
                    </a:lnTo>
                    <a:lnTo>
                      <a:pt x="132" y="15"/>
                    </a:lnTo>
                    <a:lnTo>
                      <a:pt x="133" y="20"/>
                    </a:lnTo>
                    <a:lnTo>
                      <a:pt x="134" y="22"/>
                    </a:lnTo>
                    <a:lnTo>
                      <a:pt x="134" y="25"/>
                    </a:lnTo>
                    <a:lnTo>
                      <a:pt x="134" y="27"/>
                    </a:lnTo>
                    <a:lnTo>
                      <a:pt x="132" y="29"/>
                    </a:lnTo>
                    <a:lnTo>
                      <a:pt x="137" y="31"/>
                    </a:lnTo>
                    <a:lnTo>
                      <a:pt x="142" y="31"/>
                    </a:lnTo>
                    <a:lnTo>
                      <a:pt x="148" y="32"/>
                    </a:lnTo>
                    <a:lnTo>
                      <a:pt x="155" y="33"/>
                    </a:lnTo>
                    <a:lnTo>
                      <a:pt x="162" y="34"/>
                    </a:lnTo>
                    <a:lnTo>
                      <a:pt x="168" y="35"/>
                    </a:lnTo>
                    <a:lnTo>
                      <a:pt x="174" y="36"/>
                    </a:lnTo>
                    <a:lnTo>
                      <a:pt x="178" y="37"/>
                    </a:lnTo>
                    <a:lnTo>
                      <a:pt x="183" y="37"/>
                    </a:lnTo>
                    <a:lnTo>
                      <a:pt x="187" y="36"/>
                    </a:lnTo>
                    <a:lnTo>
                      <a:pt x="190" y="34"/>
                    </a:lnTo>
                    <a:lnTo>
                      <a:pt x="194" y="32"/>
                    </a:lnTo>
                    <a:lnTo>
                      <a:pt x="202" y="33"/>
                    </a:lnTo>
                    <a:lnTo>
                      <a:pt x="210" y="35"/>
                    </a:lnTo>
                    <a:lnTo>
                      <a:pt x="216" y="37"/>
                    </a:lnTo>
                    <a:lnTo>
                      <a:pt x="213" y="40"/>
                    </a:lnTo>
                    <a:lnTo>
                      <a:pt x="215" y="41"/>
                    </a:lnTo>
                    <a:lnTo>
                      <a:pt x="219" y="43"/>
                    </a:lnTo>
                    <a:lnTo>
                      <a:pt x="223" y="44"/>
                    </a:lnTo>
                    <a:lnTo>
                      <a:pt x="228" y="44"/>
                    </a:lnTo>
                    <a:lnTo>
                      <a:pt x="233" y="44"/>
                    </a:lnTo>
                    <a:lnTo>
                      <a:pt x="238" y="44"/>
                    </a:lnTo>
                    <a:lnTo>
                      <a:pt x="242" y="43"/>
                    </a:lnTo>
                    <a:lnTo>
                      <a:pt x="248" y="41"/>
                    </a:lnTo>
                    <a:lnTo>
                      <a:pt x="253" y="39"/>
                    </a:lnTo>
                    <a:lnTo>
                      <a:pt x="258" y="34"/>
                    </a:lnTo>
                    <a:lnTo>
                      <a:pt x="263" y="31"/>
                    </a:lnTo>
                    <a:lnTo>
                      <a:pt x="268" y="26"/>
                    </a:lnTo>
                    <a:lnTo>
                      <a:pt x="271" y="24"/>
                    </a:lnTo>
                    <a:lnTo>
                      <a:pt x="275" y="20"/>
                    </a:lnTo>
                    <a:lnTo>
                      <a:pt x="278" y="18"/>
                    </a:lnTo>
                    <a:lnTo>
                      <a:pt x="282" y="15"/>
                    </a:lnTo>
                    <a:lnTo>
                      <a:pt x="285" y="13"/>
                    </a:lnTo>
                    <a:lnTo>
                      <a:pt x="288" y="11"/>
                    </a:lnTo>
                    <a:lnTo>
                      <a:pt x="291" y="10"/>
                    </a:lnTo>
                    <a:lnTo>
                      <a:pt x="293" y="9"/>
                    </a:lnTo>
                    <a:lnTo>
                      <a:pt x="296" y="7"/>
                    </a:lnTo>
                    <a:lnTo>
                      <a:pt x="299" y="6"/>
                    </a:lnTo>
                    <a:lnTo>
                      <a:pt x="302" y="6"/>
                    </a:lnTo>
                    <a:lnTo>
                      <a:pt x="306" y="6"/>
                    </a:lnTo>
                    <a:lnTo>
                      <a:pt x="311" y="6"/>
                    </a:lnTo>
                    <a:lnTo>
                      <a:pt x="309" y="8"/>
                    </a:lnTo>
                    <a:lnTo>
                      <a:pt x="307" y="11"/>
                    </a:lnTo>
                    <a:lnTo>
                      <a:pt x="305" y="12"/>
                    </a:lnTo>
                    <a:lnTo>
                      <a:pt x="303" y="15"/>
                    </a:lnTo>
                    <a:lnTo>
                      <a:pt x="301" y="18"/>
                    </a:lnTo>
                    <a:lnTo>
                      <a:pt x="298" y="20"/>
                    </a:lnTo>
                    <a:lnTo>
                      <a:pt x="294" y="23"/>
                    </a:lnTo>
                    <a:lnTo>
                      <a:pt x="292" y="25"/>
                    </a:lnTo>
                    <a:lnTo>
                      <a:pt x="291" y="26"/>
                    </a:lnTo>
                    <a:lnTo>
                      <a:pt x="289" y="29"/>
                    </a:lnTo>
                    <a:lnTo>
                      <a:pt x="288" y="30"/>
                    </a:lnTo>
                    <a:lnTo>
                      <a:pt x="286" y="32"/>
                    </a:lnTo>
                    <a:lnTo>
                      <a:pt x="285" y="34"/>
                    </a:lnTo>
                    <a:lnTo>
                      <a:pt x="284" y="36"/>
                    </a:lnTo>
                    <a:lnTo>
                      <a:pt x="282" y="38"/>
                    </a:lnTo>
                    <a:lnTo>
                      <a:pt x="281" y="39"/>
                    </a:lnTo>
                    <a:lnTo>
                      <a:pt x="280" y="40"/>
                    </a:lnTo>
                    <a:lnTo>
                      <a:pt x="280" y="43"/>
                    </a:lnTo>
                    <a:lnTo>
                      <a:pt x="279" y="44"/>
                    </a:lnTo>
                    <a:lnTo>
                      <a:pt x="279" y="46"/>
                    </a:lnTo>
                    <a:lnTo>
                      <a:pt x="279" y="48"/>
                    </a:lnTo>
                    <a:lnTo>
                      <a:pt x="277" y="46"/>
                    </a:lnTo>
                    <a:lnTo>
                      <a:pt x="274" y="46"/>
                    </a:lnTo>
                    <a:lnTo>
                      <a:pt x="272" y="46"/>
                    </a:lnTo>
                    <a:lnTo>
                      <a:pt x="270" y="46"/>
                    </a:lnTo>
                    <a:lnTo>
                      <a:pt x="268" y="47"/>
                    </a:lnTo>
                    <a:lnTo>
                      <a:pt x="266" y="48"/>
                    </a:lnTo>
                    <a:lnTo>
                      <a:pt x="264" y="48"/>
                    </a:lnTo>
                    <a:lnTo>
                      <a:pt x="262" y="49"/>
                    </a:lnTo>
                    <a:lnTo>
                      <a:pt x="259" y="49"/>
                    </a:lnTo>
                    <a:lnTo>
                      <a:pt x="256" y="49"/>
                    </a:lnTo>
                    <a:lnTo>
                      <a:pt x="254" y="48"/>
                    </a:lnTo>
                    <a:lnTo>
                      <a:pt x="253" y="48"/>
                    </a:lnTo>
                    <a:lnTo>
                      <a:pt x="251" y="47"/>
                    </a:lnTo>
                    <a:lnTo>
                      <a:pt x="249" y="47"/>
                    </a:lnTo>
                    <a:lnTo>
                      <a:pt x="245" y="48"/>
                    </a:lnTo>
                    <a:lnTo>
                      <a:pt x="243" y="48"/>
                    </a:lnTo>
                    <a:lnTo>
                      <a:pt x="241" y="48"/>
                    </a:lnTo>
                    <a:lnTo>
                      <a:pt x="238" y="48"/>
                    </a:lnTo>
                    <a:lnTo>
                      <a:pt x="235" y="47"/>
                    </a:lnTo>
                    <a:lnTo>
                      <a:pt x="232" y="47"/>
                    </a:lnTo>
                    <a:lnTo>
                      <a:pt x="229" y="48"/>
                    </a:lnTo>
                    <a:lnTo>
                      <a:pt x="225" y="48"/>
                    </a:lnTo>
                    <a:lnTo>
                      <a:pt x="223" y="48"/>
                    </a:lnTo>
                    <a:lnTo>
                      <a:pt x="220" y="48"/>
                    </a:lnTo>
                    <a:lnTo>
                      <a:pt x="217" y="48"/>
                    </a:lnTo>
                    <a:lnTo>
                      <a:pt x="214" y="48"/>
                    </a:lnTo>
                    <a:lnTo>
                      <a:pt x="212" y="49"/>
                    </a:lnTo>
                    <a:lnTo>
                      <a:pt x="208" y="50"/>
                    </a:lnTo>
                    <a:lnTo>
                      <a:pt x="205" y="50"/>
                    </a:lnTo>
                    <a:lnTo>
                      <a:pt x="202" y="51"/>
                    </a:lnTo>
                    <a:lnTo>
                      <a:pt x="199" y="51"/>
                    </a:lnTo>
                    <a:lnTo>
                      <a:pt x="196" y="50"/>
                    </a:lnTo>
                    <a:lnTo>
                      <a:pt x="193" y="49"/>
                    </a:lnTo>
                    <a:lnTo>
                      <a:pt x="189" y="50"/>
                    </a:lnTo>
                    <a:lnTo>
                      <a:pt x="187" y="50"/>
                    </a:lnTo>
                    <a:lnTo>
                      <a:pt x="184" y="50"/>
                    </a:lnTo>
                    <a:lnTo>
                      <a:pt x="181" y="50"/>
                    </a:lnTo>
                    <a:lnTo>
                      <a:pt x="179" y="50"/>
                    </a:lnTo>
                    <a:lnTo>
                      <a:pt x="176" y="51"/>
                    </a:lnTo>
                    <a:lnTo>
                      <a:pt x="174" y="52"/>
                    </a:lnTo>
                    <a:lnTo>
                      <a:pt x="171" y="52"/>
                    </a:lnTo>
                    <a:lnTo>
                      <a:pt x="168" y="53"/>
                    </a:lnTo>
                    <a:lnTo>
                      <a:pt x="165" y="53"/>
                    </a:lnTo>
                    <a:lnTo>
                      <a:pt x="162" y="54"/>
                    </a:lnTo>
                    <a:lnTo>
                      <a:pt x="159" y="54"/>
                    </a:lnTo>
                    <a:lnTo>
                      <a:pt x="155" y="54"/>
                    </a:lnTo>
                    <a:lnTo>
                      <a:pt x="151" y="53"/>
                    </a:lnTo>
                    <a:lnTo>
                      <a:pt x="148" y="54"/>
                    </a:lnTo>
                    <a:lnTo>
                      <a:pt x="145" y="54"/>
                    </a:lnTo>
                    <a:lnTo>
                      <a:pt x="142" y="54"/>
                    </a:lnTo>
                    <a:lnTo>
                      <a:pt x="139" y="54"/>
                    </a:lnTo>
                    <a:lnTo>
                      <a:pt x="136" y="54"/>
                    </a:lnTo>
                    <a:lnTo>
                      <a:pt x="133" y="54"/>
                    </a:lnTo>
                    <a:lnTo>
                      <a:pt x="130" y="53"/>
                    </a:lnTo>
                    <a:lnTo>
                      <a:pt x="128" y="53"/>
                    </a:lnTo>
                    <a:lnTo>
                      <a:pt x="125" y="53"/>
                    </a:lnTo>
                    <a:lnTo>
                      <a:pt x="122" y="53"/>
                    </a:lnTo>
                    <a:lnTo>
                      <a:pt x="119" y="53"/>
                    </a:lnTo>
                    <a:lnTo>
                      <a:pt x="116" y="53"/>
                    </a:lnTo>
                    <a:lnTo>
                      <a:pt x="113" y="54"/>
                    </a:lnTo>
                    <a:lnTo>
                      <a:pt x="111" y="54"/>
                    </a:lnTo>
                    <a:lnTo>
                      <a:pt x="109" y="53"/>
                    </a:lnTo>
                    <a:lnTo>
                      <a:pt x="106" y="53"/>
                    </a:lnTo>
                    <a:lnTo>
                      <a:pt x="104" y="53"/>
                    </a:lnTo>
                    <a:lnTo>
                      <a:pt x="101" y="53"/>
                    </a:lnTo>
                    <a:lnTo>
                      <a:pt x="98" y="53"/>
                    </a:lnTo>
                    <a:lnTo>
                      <a:pt x="96" y="53"/>
                    </a:lnTo>
                    <a:lnTo>
                      <a:pt x="93" y="54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3" y="54"/>
                    </a:lnTo>
                    <a:lnTo>
                      <a:pt x="80" y="54"/>
                    </a:lnTo>
                    <a:lnTo>
                      <a:pt x="77" y="55"/>
                    </a:lnTo>
                    <a:lnTo>
                      <a:pt x="74" y="56"/>
                    </a:lnTo>
                    <a:lnTo>
                      <a:pt x="69" y="57"/>
                    </a:lnTo>
                    <a:lnTo>
                      <a:pt x="64" y="57"/>
                    </a:lnTo>
                    <a:lnTo>
                      <a:pt x="59" y="57"/>
                    </a:lnTo>
                    <a:lnTo>
                      <a:pt x="55" y="57"/>
                    </a:lnTo>
                    <a:lnTo>
                      <a:pt x="49" y="57"/>
                    </a:lnTo>
                    <a:lnTo>
                      <a:pt x="46" y="57"/>
                    </a:lnTo>
                    <a:lnTo>
                      <a:pt x="43" y="57"/>
                    </a:lnTo>
                    <a:lnTo>
                      <a:pt x="40" y="57"/>
                    </a:lnTo>
                    <a:lnTo>
                      <a:pt x="36" y="57"/>
                    </a:lnTo>
                    <a:lnTo>
                      <a:pt x="31" y="55"/>
                    </a:lnTo>
                    <a:lnTo>
                      <a:pt x="27" y="55"/>
                    </a:lnTo>
                    <a:lnTo>
                      <a:pt x="23" y="55"/>
                    </a:lnTo>
                    <a:lnTo>
                      <a:pt x="20" y="55"/>
                    </a:lnTo>
                    <a:lnTo>
                      <a:pt x="17" y="55"/>
                    </a:lnTo>
                    <a:lnTo>
                      <a:pt x="13" y="55"/>
                    </a:lnTo>
                    <a:lnTo>
                      <a:pt x="10" y="54"/>
                    </a:lnTo>
                    <a:lnTo>
                      <a:pt x="7" y="53"/>
                    </a:lnTo>
                    <a:lnTo>
                      <a:pt x="4" y="53"/>
                    </a:lnTo>
                    <a:lnTo>
                      <a:pt x="1" y="52"/>
                    </a:lnTo>
                    <a:lnTo>
                      <a:pt x="0" y="52"/>
                    </a:lnTo>
                  </a:path>
                </a:pathLst>
              </a:custGeom>
              <a:pattFill prst="pct50">
                <a:fgClr>
                  <a:schemeClr val="tx1"/>
                </a:fgClr>
                <a:bgClr>
                  <a:schemeClr val="bg1"/>
                </a:bgClr>
              </a:patt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76" name="Group 603"/>
              <p:cNvGrpSpPr>
                <a:grpSpLocks/>
              </p:cNvGrpSpPr>
              <p:nvPr/>
            </p:nvGrpSpPr>
            <p:grpSpPr bwMode="auto">
              <a:xfrm>
                <a:off x="4334" y="2516"/>
                <a:ext cx="47" cy="37"/>
                <a:chOff x="4253" y="2700"/>
                <a:chExt cx="47" cy="37"/>
              </a:xfrm>
            </p:grpSpPr>
            <p:sp>
              <p:nvSpPr>
                <p:cNvPr id="677" name="Freeform 604" descr="50%"/>
                <p:cNvSpPr>
                  <a:spLocks/>
                </p:cNvSpPr>
                <p:nvPr/>
              </p:nvSpPr>
              <p:spPr bwMode="auto">
                <a:xfrm>
                  <a:off x="4253" y="2706"/>
                  <a:ext cx="47" cy="31"/>
                </a:xfrm>
                <a:custGeom>
                  <a:avLst/>
                  <a:gdLst>
                    <a:gd name="T0" fmla="*/ 43 w 47"/>
                    <a:gd name="T1" fmla="*/ 27 h 31"/>
                    <a:gd name="T2" fmla="*/ 40 w 47"/>
                    <a:gd name="T3" fmla="*/ 24 h 31"/>
                    <a:gd name="T4" fmla="*/ 39 w 47"/>
                    <a:gd name="T5" fmla="*/ 22 h 31"/>
                    <a:gd name="T6" fmla="*/ 37 w 47"/>
                    <a:gd name="T7" fmla="*/ 21 h 31"/>
                    <a:gd name="T8" fmla="*/ 36 w 47"/>
                    <a:gd name="T9" fmla="*/ 19 h 31"/>
                    <a:gd name="T10" fmla="*/ 35 w 47"/>
                    <a:gd name="T11" fmla="*/ 17 h 31"/>
                    <a:gd name="T12" fmla="*/ 34 w 47"/>
                    <a:gd name="T13" fmla="*/ 16 h 31"/>
                    <a:gd name="T14" fmla="*/ 33 w 47"/>
                    <a:gd name="T15" fmla="*/ 14 h 31"/>
                    <a:gd name="T16" fmla="*/ 32 w 47"/>
                    <a:gd name="T17" fmla="*/ 12 h 31"/>
                    <a:gd name="T18" fmla="*/ 31 w 47"/>
                    <a:gd name="T19" fmla="*/ 10 h 31"/>
                    <a:gd name="T20" fmla="*/ 30 w 47"/>
                    <a:gd name="T21" fmla="*/ 7 h 31"/>
                    <a:gd name="T22" fmla="*/ 30 w 47"/>
                    <a:gd name="T23" fmla="*/ 5 h 31"/>
                    <a:gd name="T24" fmla="*/ 30 w 47"/>
                    <a:gd name="T25" fmla="*/ 3 h 31"/>
                    <a:gd name="T26" fmla="*/ 30 w 47"/>
                    <a:gd name="T27" fmla="*/ 0 h 31"/>
                    <a:gd name="T28" fmla="*/ 0 w 47"/>
                    <a:gd name="T29" fmla="*/ 0 h 31"/>
                    <a:gd name="T30" fmla="*/ 1 w 47"/>
                    <a:gd name="T31" fmla="*/ 2 h 31"/>
                    <a:gd name="T32" fmla="*/ 2 w 47"/>
                    <a:gd name="T33" fmla="*/ 4 h 31"/>
                    <a:gd name="T34" fmla="*/ 4 w 47"/>
                    <a:gd name="T35" fmla="*/ 6 h 31"/>
                    <a:gd name="T36" fmla="*/ 6 w 47"/>
                    <a:gd name="T37" fmla="*/ 9 h 31"/>
                    <a:gd name="T38" fmla="*/ 8 w 47"/>
                    <a:gd name="T39" fmla="*/ 11 h 31"/>
                    <a:gd name="T40" fmla="*/ 10 w 47"/>
                    <a:gd name="T41" fmla="*/ 13 h 31"/>
                    <a:gd name="T42" fmla="*/ 12 w 47"/>
                    <a:gd name="T43" fmla="*/ 15 h 31"/>
                    <a:gd name="T44" fmla="*/ 14 w 47"/>
                    <a:gd name="T45" fmla="*/ 17 h 31"/>
                    <a:gd name="T46" fmla="*/ 17 w 47"/>
                    <a:gd name="T47" fmla="*/ 19 h 31"/>
                    <a:gd name="T48" fmla="*/ 20 w 47"/>
                    <a:gd name="T49" fmla="*/ 22 h 31"/>
                    <a:gd name="T50" fmla="*/ 23 w 47"/>
                    <a:gd name="T51" fmla="*/ 23 h 31"/>
                    <a:gd name="T52" fmla="*/ 25 w 47"/>
                    <a:gd name="T53" fmla="*/ 24 h 31"/>
                    <a:gd name="T54" fmla="*/ 28 w 47"/>
                    <a:gd name="T55" fmla="*/ 26 h 31"/>
                    <a:gd name="T56" fmla="*/ 30 w 47"/>
                    <a:gd name="T57" fmla="*/ 27 h 31"/>
                    <a:gd name="T58" fmla="*/ 33 w 47"/>
                    <a:gd name="T59" fmla="*/ 28 h 31"/>
                    <a:gd name="T60" fmla="*/ 36 w 47"/>
                    <a:gd name="T61" fmla="*/ 28 h 31"/>
                    <a:gd name="T62" fmla="*/ 39 w 47"/>
                    <a:gd name="T63" fmla="*/ 29 h 31"/>
                    <a:gd name="T64" fmla="*/ 41 w 47"/>
                    <a:gd name="T65" fmla="*/ 29 h 31"/>
                    <a:gd name="T66" fmla="*/ 44 w 47"/>
                    <a:gd name="T67" fmla="*/ 29 h 31"/>
                    <a:gd name="T68" fmla="*/ 46 w 47"/>
                    <a:gd name="T69" fmla="*/ 30 h 31"/>
                    <a:gd name="T70" fmla="*/ 43 w 47"/>
                    <a:gd name="T71" fmla="*/ 27 h 3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7"/>
                    <a:gd name="T109" fmla="*/ 0 h 31"/>
                    <a:gd name="T110" fmla="*/ 47 w 47"/>
                    <a:gd name="T111" fmla="*/ 31 h 31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7" h="31">
                      <a:moveTo>
                        <a:pt x="43" y="27"/>
                      </a:moveTo>
                      <a:lnTo>
                        <a:pt x="40" y="24"/>
                      </a:lnTo>
                      <a:lnTo>
                        <a:pt x="39" y="22"/>
                      </a:lnTo>
                      <a:lnTo>
                        <a:pt x="37" y="21"/>
                      </a:lnTo>
                      <a:lnTo>
                        <a:pt x="36" y="19"/>
                      </a:lnTo>
                      <a:lnTo>
                        <a:pt x="35" y="17"/>
                      </a:lnTo>
                      <a:lnTo>
                        <a:pt x="34" y="16"/>
                      </a:lnTo>
                      <a:lnTo>
                        <a:pt x="33" y="14"/>
                      </a:lnTo>
                      <a:lnTo>
                        <a:pt x="32" y="12"/>
                      </a:lnTo>
                      <a:lnTo>
                        <a:pt x="31" y="10"/>
                      </a:lnTo>
                      <a:lnTo>
                        <a:pt x="30" y="7"/>
                      </a:lnTo>
                      <a:lnTo>
                        <a:pt x="30" y="5"/>
                      </a:lnTo>
                      <a:lnTo>
                        <a:pt x="30" y="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6" y="9"/>
                      </a:lnTo>
                      <a:lnTo>
                        <a:pt x="8" y="11"/>
                      </a:lnTo>
                      <a:lnTo>
                        <a:pt x="10" y="13"/>
                      </a:lnTo>
                      <a:lnTo>
                        <a:pt x="12" y="15"/>
                      </a:lnTo>
                      <a:lnTo>
                        <a:pt x="14" y="17"/>
                      </a:lnTo>
                      <a:lnTo>
                        <a:pt x="17" y="19"/>
                      </a:lnTo>
                      <a:lnTo>
                        <a:pt x="20" y="22"/>
                      </a:lnTo>
                      <a:lnTo>
                        <a:pt x="23" y="23"/>
                      </a:lnTo>
                      <a:lnTo>
                        <a:pt x="25" y="24"/>
                      </a:lnTo>
                      <a:lnTo>
                        <a:pt x="28" y="26"/>
                      </a:lnTo>
                      <a:lnTo>
                        <a:pt x="30" y="27"/>
                      </a:lnTo>
                      <a:lnTo>
                        <a:pt x="33" y="28"/>
                      </a:lnTo>
                      <a:lnTo>
                        <a:pt x="36" y="28"/>
                      </a:lnTo>
                      <a:lnTo>
                        <a:pt x="39" y="29"/>
                      </a:lnTo>
                      <a:lnTo>
                        <a:pt x="41" y="29"/>
                      </a:lnTo>
                      <a:lnTo>
                        <a:pt x="44" y="29"/>
                      </a:lnTo>
                      <a:lnTo>
                        <a:pt x="46" y="30"/>
                      </a:lnTo>
                      <a:lnTo>
                        <a:pt x="43" y="27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8" name="Freeform 605" descr="50%"/>
                <p:cNvSpPr>
                  <a:spLocks/>
                </p:cNvSpPr>
                <p:nvPr/>
              </p:nvSpPr>
              <p:spPr bwMode="auto">
                <a:xfrm>
                  <a:off x="4254" y="2700"/>
                  <a:ext cx="21" cy="7"/>
                </a:xfrm>
                <a:custGeom>
                  <a:avLst/>
                  <a:gdLst>
                    <a:gd name="T0" fmla="*/ 0 w 21"/>
                    <a:gd name="T1" fmla="*/ 6 h 7"/>
                    <a:gd name="T2" fmla="*/ 0 w 21"/>
                    <a:gd name="T3" fmla="*/ 6 h 7"/>
                    <a:gd name="T4" fmla="*/ 1 w 21"/>
                    <a:gd name="T5" fmla="*/ 0 h 7"/>
                    <a:gd name="T6" fmla="*/ 20 w 21"/>
                    <a:gd name="T7" fmla="*/ 0 h 7"/>
                    <a:gd name="T8" fmla="*/ 20 w 21"/>
                    <a:gd name="T9" fmla="*/ 6 h 7"/>
                    <a:gd name="T10" fmla="*/ 0 w 21"/>
                    <a:gd name="T11" fmla="*/ 6 h 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1"/>
                    <a:gd name="T19" fmla="*/ 0 h 7"/>
                    <a:gd name="T20" fmla="*/ 21 w 21"/>
                    <a:gd name="T21" fmla="*/ 7 h 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" h="7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" y="0"/>
                      </a:lnTo>
                      <a:lnTo>
                        <a:pt x="20" y="0"/>
                      </a:lnTo>
                      <a:lnTo>
                        <a:pt x="20" y="6"/>
                      </a:lnTo>
                      <a:lnTo>
                        <a:pt x="0" y="6"/>
                      </a:lnTo>
                    </a:path>
                  </a:pathLst>
                </a:custGeom>
                <a:pattFill prst="pct50">
                  <a:fgClr>
                    <a:schemeClr val="tx1"/>
                  </a:fgClr>
                  <a:bgClr>
                    <a:schemeClr val="bg1"/>
                  </a:bgClr>
                </a:patt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70" name="Rectangle 606"/>
            <p:cNvSpPr>
              <a:spLocks noChangeArrowheads="1"/>
            </p:cNvSpPr>
            <p:nvPr/>
          </p:nvSpPr>
          <p:spPr bwMode="auto">
            <a:xfrm>
              <a:off x="4877" y="1916"/>
              <a:ext cx="912" cy="9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personal mobile device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0000FF"/>
                  </a:solidFill>
                  <a:latin typeface="Comic Sans MS" pitchFamily="66" charset="0"/>
                </a:rPr>
                <a:t>2010s</a:t>
              </a:r>
            </a:p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Comic Sans MS" pitchFamily="66" charset="0"/>
                </a:rPr>
                <a:t>1.8 billion</a:t>
              </a:r>
            </a:p>
          </p:txBody>
        </p:sp>
      </p:grpSp>
      <p:sp>
        <p:nvSpPr>
          <p:cNvPr id="687" name="Freeform 602" descr="50%"/>
          <p:cNvSpPr>
            <a:spLocks/>
          </p:cNvSpPr>
          <p:nvPr/>
        </p:nvSpPr>
        <p:spPr bwMode="auto">
          <a:xfrm>
            <a:off x="9011332" y="3852843"/>
            <a:ext cx="495300" cy="92075"/>
          </a:xfrm>
          <a:custGeom>
            <a:avLst/>
            <a:gdLst>
              <a:gd name="T0" fmla="*/ 7 w 312"/>
              <a:gd name="T1" fmla="*/ 48 h 58"/>
              <a:gd name="T2" fmla="*/ 21 w 312"/>
              <a:gd name="T3" fmla="*/ 44 h 58"/>
              <a:gd name="T4" fmla="*/ 42 w 312"/>
              <a:gd name="T5" fmla="*/ 39 h 58"/>
              <a:gd name="T6" fmla="*/ 63 w 312"/>
              <a:gd name="T7" fmla="*/ 36 h 58"/>
              <a:gd name="T8" fmla="*/ 83 w 312"/>
              <a:gd name="T9" fmla="*/ 32 h 58"/>
              <a:gd name="T10" fmla="*/ 94 w 312"/>
              <a:gd name="T11" fmla="*/ 27 h 58"/>
              <a:gd name="T12" fmla="*/ 104 w 312"/>
              <a:gd name="T13" fmla="*/ 18 h 58"/>
              <a:gd name="T14" fmla="*/ 119 w 312"/>
              <a:gd name="T15" fmla="*/ 5 h 58"/>
              <a:gd name="T16" fmla="*/ 130 w 312"/>
              <a:gd name="T17" fmla="*/ 10 h 58"/>
              <a:gd name="T18" fmla="*/ 134 w 312"/>
              <a:gd name="T19" fmla="*/ 25 h 58"/>
              <a:gd name="T20" fmla="*/ 142 w 312"/>
              <a:gd name="T21" fmla="*/ 31 h 58"/>
              <a:gd name="T22" fmla="*/ 168 w 312"/>
              <a:gd name="T23" fmla="*/ 35 h 58"/>
              <a:gd name="T24" fmla="*/ 187 w 312"/>
              <a:gd name="T25" fmla="*/ 36 h 58"/>
              <a:gd name="T26" fmla="*/ 210 w 312"/>
              <a:gd name="T27" fmla="*/ 35 h 58"/>
              <a:gd name="T28" fmla="*/ 219 w 312"/>
              <a:gd name="T29" fmla="*/ 43 h 58"/>
              <a:gd name="T30" fmla="*/ 238 w 312"/>
              <a:gd name="T31" fmla="*/ 44 h 58"/>
              <a:gd name="T32" fmla="*/ 258 w 312"/>
              <a:gd name="T33" fmla="*/ 34 h 58"/>
              <a:gd name="T34" fmla="*/ 275 w 312"/>
              <a:gd name="T35" fmla="*/ 20 h 58"/>
              <a:gd name="T36" fmla="*/ 288 w 312"/>
              <a:gd name="T37" fmla="*/ 11 h 58"/>
              <a:gd name="T38" fmla="*/ 299 w 312"/>
              <a:gd name="T39" fmla="*/ 6 h 58"/>
              <a:gd name="T40" fmla="*/ 309 w 312"/>
              <a:gd name="T41" fmla="*/ 8 h 58"/>
              <a:gd name="T42" fmla="*/ 301 w 312"/>
              <a:gd name="T43" fmla="*/ 18 h 58"/>
              <a:gd name="T44" fmla="*/ 291 w 312"/>
              <a:gd name="T45" fmla="*/ 26 h 58"/>
              <a:gd name="T46" fmla="*/ 285 w 312"/>
              <a:gd name="T47" fmla="*/ 34 h 58"/>
              <a:gd name="T48" fmla="*/ 280 w 312"/>
              <a:gd name="T49" fmla="*/ 40 h 58"/>
              <a:gd name="T50" fmla="*/ 279 w 312"/>
              <a:gd name="T51" fmla="*/ 48 h 58"/>
              <a:gd name="T52" fmla="*/ 270 w 312"/>
              <a:gd name="T53" fmla="*/ 46 h 58"/>
              <a:gd name="T54" fmla="*/ 262 w 312"/>
              <a:gd name="T55" fmla="*/ 49 h 58"/>
              <a:gd name="T56" fmla="*/ 253 w 312"/>
              <a:gd name="T57" fmla="*/ 48 h 58"/>
              <a:gd name="T58" fmla="*/ 243 w 312"/>
              <a:gd name="T59" fmla="*/ 48 h 58"/>
              <a:gd name="T60" fmla="*/ 232 w 312"/>
              <a:gd name="T61" fmla="*/ 47 h 58"/>
              <a:gd name="T62" fmla="*/ 220 w 312"/>
              <a:gd name="T63" fmla="*/ 48 h 58"/>
              <a:gd name="T64" fmla="*/ 208 w 312"/>
              <a:gd name="T65" fmla="*/ 50 h 58"/>
              <a:gd name="T66" fmla="*/ 196 w 312"/>
              <a:gd name="T67" fmla="*/ 50 h 58"/>
              <a:gd name="T68" fmla="*/ 184 w 312"/>
              <a:gd name="T69" fmla="*/ 50 h 58"/>
              <a:gd name="T70" fmla="*/ 174 w 312"/>
              <a:gd name="T71" fmla="*/ 52 h 58"/>
              <a:gd name="T72" fmla="*/ 162 w 312"/>
              <a:gd name="T73" fmla="*/ 54 h 58"/>
              <a:gd name="T74" fmla="*/ 148 w 312"/>
              <a:gd name="T75" fmla="*/ 54 h 58"/>
              <a:gd name="T76" fmla="*/ 136 w 312"/>
              <a:gd name="T77" fmla="*/ 54 h 58"/>
              <a:gd name="T78" fmla="*/ 125 w 312"/>
              <a:gd name="T79" fmla="*/ 53 h 58"/>
              <a:gd name="T80" fmla="*/ 113 w 312"/>
              <a:gd name="T81" fmla="*/ 54 h 58"/>
              <a:gd name="T82" fmla="*/ 104 w 312"/>
              <a:gd name="T83" fmla="*/ 53 h 58"/>
              <a:gd name="T84" fmla="*/ 93 w 312"/>
              <a:gd name="T85" fmla="*/ 54 h 58"/>
              <a:gd name="T86" fmla="*/ 80 w 312"/>
              <a:gd name="T87" fmla="*/ 54 h 58"/>
              <a:gd name="T88" fmla="*/ 64 w 312"/>
              <a:gd name="T89" fmla="*/ 57 h 58"/>
              <a:gd name="T90" fmla="*/ 46 w 312"/>
              <a:gd name="T91" fmla="*/ 57 h 58"/>
              <a:gd name="T92" fmla="*/ 31 w 312"/>
              <a:gd name="T93" fmla="*/ 55 h 58"/>
              <a:gd name="T94" fmla="*/ 17 w 312"/>
              <a:gd name="T95" fmla="*/ 55 h 58"/>
              <a:gd name="T96" fmla="*/ 4 w 312"/>
              <a:gd name="T97" fmla="*/ 53 h 5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12"/>
              <a:gd name="T148" fmla="*/ 0 h 58"/>
              <a:gd name="T149" fmla="*/ 312 w 312"/>
              <a:gd name="T150" fmla="*/ 58 h 5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12" h="58">
                <a:moveTo>
                  <a:pt x="0" y="52"/>
                </a:moveTo>
                <a:lnTo>
                  <a:pt x="2" y="50"/>
                </a:lnTo>
                <a:lnTo>
                  <a:pt x="5" y="49"/>
                </a:lnTo>
                <a:lnTo>
                  <a:pt x="7" y="48"/>
                </a:lnTo>
                <a:lnTo>
                  <a:pt x="10" y="47"/>
                </a:lnTo>
                <a:lnTo>
                  <a:pt x="13" y="46"/>
                </a:lnTo>
                <a:lnTo>
                  <a:pt x="18" y="45"/>
                </a:lnTo>
                <a:lnTo>
                  <a:pt x="21" y="44"/>
                </a:lnTo>
                <a:lnTo>
                  <a:pt x="26" y="42"/>
                </a:lnTo>
                <a:lnTo>
                  <a:pt x="31" y="41"/>
                </a:lnTo>
                <a:lnTo>
                  <a:pt x="37" y="40"/>
                </a:lnTo>
                <a:lnTo>
                  <a:pt x="42" y="39"/>
                </a:lnTo>
                <a:lnTo>
                  <a:pt x="48" y="39"/>
                </a:lnTo>
                <a:lnTo>
                  <a:pt x="53" y="38"/>
                </a:lnTo>
                <a:lnTo>
                  <a:pt x="58" y="37"/>
                </a:lnTo>
                <a:lnTo>
                  <a:pt x="63" y="36"/>
                </a:lnTo>
                <a:lnTo>
                  <a:pt x="67" y="35"/>
                </a:lnTo>
                <a:lnTo>
                  <a:pt x="73" y="34"/>
                </a:lnTo>
                <a:lnTo>
                  <a:pt x="78" y="33"/>
                </a:lnTo>
                <a:lnTo>
                  <a:pt x="83" y="32"/>
                </a:lnTo>
                <a:lnTo>
                  <a:pt x="86" y="32"/>
                </a:lnTo>
                <a:lnTo>
                  <a:pt x="90" y="30"/>
                </a:lnTo>
                <a:lnTo>
                  <a:pt x="92" y="29"/>
                </a:lnTo>
                <a:lnTo>
                  <a:pt x="94" y="27"/>
                </a:lnTo>
                <a:lnTo>
                  <a:pt x="96" y="25"/>
                </a:lnTo>
                <a:lnTo>
                  <a:pt x="98" y="23"/>
                </a:lnTo>
                <a:lnTo>
                  <a:pt x="101" y="20"/>
                </a:lnTo>
                <a:lnTo>
                  <a:pt x="104" y="18"/>
                </a:lnTo>
                <a:lnTo>
                  <a:pt x="107" y="14"/>
                </a:lnTo>
                <a:lnTo>
                  <a:pt x="111" y="11"/>
                </a:lnTo>
                <a:lnTo>
                  <a:pt x="115" y="8"/>
                </a:lnTo>
                <a:lnTo>
                  <a:pt x="119" y="5"/>
                </a:lnTo>
                <a:lnTo>
                  <a:pt x="123" y="2"/>
                </a:lnTo>
                <a:lnTo>
                  <a:pt x="127" y="0"/>
                </a:lnTo>
                <a:lnTo>
                  <a:pt x="128" y="4"/>
                </a:lnTo>
                <a:lnTo>
                  <a:pt x="130" y="10"/>
                </a:lnTo>
                <a:lnTo>
                  <a:pt x="132" y="15"/>
                </a:lnTo>
                <a:lnTo>
                  <a:pt x="133" y="20"/>
                </a:lnTo>
                <a:lnTo>
                  <a:pt x="134" y="22"/>
                </a:lnTo>
                <a:lnTo>
                  <a:pt x="134" y="25"/>
                </a:lnTo>
                <a:lnTo>
                  <a:pt x="134" y="27"/>
                </a:lnTo>
                <a:lnTo>
                  <a:pt x="132" y="29"/>
                </a:lnTo>
                <a:lnTo>
                  <a:pt x="137" y="31"/>
                </a:lnTo>
                <a:lnTo>
                  <a:pt x="142" y="31"/>
                </a:lnTo>
                <a:lnTo>
                  <a:pt x="148" y="32"/>
                </a:lnTo>
                <a:lnTo>
                  <a:pt x="155" y="33"/>
                </a:lnTo>
                <a:lnTo>
                  <a:pt x="162" y="34"/>
                </a:lnTo>
                <a:lnTo>
                  <a:pt x="168" y="35"/>
                </a:lnTo>
                <a:lnTo>
                  <a:pt x="174" y="36"/>
                </a:lnTo>
                <a:lnTo>
                  <a:pt x="178" y="37"/>
                </a:lnTo>
                <a:lnTo>
                  <a:pt x="183" y="37"/>
                </a:lnTo>
                <a:lnTo>
                  <a:pt x="187" y="36"/>
                </a:lnTo>
                <a:lnTo>
                  <a:pt x="190" y="34"/>
                </a:lnTo>
                <a:lnTo>
                  <a:pt x="194" y="32"/>
                </a:lnTo>
                <a:lnTo>
                  <a:pt x="202" y="33"/>
                </a:lnTo>
                <a:lnTo>
                  <a:pt x="210" y="35"/>
                </a:lnTo>
                <a:lnTo>
                  <a:pt x="216" y="37"/>
                </a:lnTo>
                <a:lnTo>
                  <a:pt x="213" y="40"/>
                </a:lnTo>
                <a:lnTo>
                  <a:pt x="215" y="41"/>
                </a:lnTo>
                <a:lnTo>
                  <a:pt x="219" y="43"/>
                </a:lnTo>
                <a:lnTo>
                  <a:pt x="223" y="44"/>
                </a:lnTo>
                <a:lnTo>
                  <a:pt x="228" y="44"/>
                </a:lnTo>
                <a:lnTo>
                  <a:pt x="233" y="44"/>
                </a:lnTo>
                <a:lnTo>
                  <a:pt x="238" y="44"/>
                </a:lnTo>
                <a:lnTo>
                  <a:pt x="242" y="43"/>
                </a:lnTo>
                <a:lnTo>
                  <a:pt x="248" y="41"/>
                </a:lnTo>
                <a:lnTo>
                  <a:pt x="253" y="39"/>
                </a:lnTo>
                <a:lnTo>
                  <a:pt x="258" y="34"/>
                </a:lnTo>
                <a:lnTo>
                  <a:pt x="263" y="31"/>
                </a:lnTo>
                <a:lnTo>
                  <a:pt x="268" y="26"/>
                </a:lnTo>
                <a:lnTo>
                  <a:pt x="271" y="24"/>
                </a:lnTo>
                <a:lnTo>
                  <a:pt x="275" y="20"/>
                </a:lnTo>
                <a:lnTo>
                  <a:pt x="278" y="18"/>
                </a:lnTo>
                <a:lnTo>
                  <a:pt x="282" y="15"/>
                </a:lnTo>
                <a:lnTo>
                  <a:pt x="285" y="13"/>
                </a:lnTo>
                <a:lnTo>
                  <a:pt x="288" y="11"/>
                </a:lnTo>
                <a:lnTo>
                  <a:pt x="291" y="10"/>
                </a:lnTo>
                <a:lnTo>
                  <a:pt x="293" y="9"/>
                </a:lnTo>
                <a:lnTo>
                  <a:pt x="296" y="7"/>
                </a:lnTo>
                <a:lnTo>
                  <a:pt x="299" y="6"/>
                </a:lnTo>
                <a:lnTo>
                  <a:pt x="302" y="6"/>
                </a:lnTo>
                <a:lnTo>
                  <a:pt x="306" y="6"/>
                </a:lnTo>
                <a:lnTo>
                  <a:pt x="311" y="6"/>
                </a:lnTo>
                <a:lnTo>
                  <a:pt x="309" y="8"/>
                </a:lnTo>
                <a:lnTo>
                  <a:pt x="307" y="11"/>
                </a:lnTo>
                <a:lnTo>
                  <a:pt x="305" y="12"/>
                </a:lnTo>
                <a:lnTo>
                  <a:pt x="303" y="15"/>
                </a:lnTo>
                <a:lnTo>
                  <a:pt x="301" y="18"/>
                </a:lnTo>
                <a:lnTo>
                  <a:pt x="298" y="20"/>
                </a:lnTo>
                <a:lnTo>
                  <a:pt x="294" y="23"/>
                </a:lnTo>
                <a:lnTo>
                  <a:pt x="292" y="25"/>
                </a:lnTo>
                <a:lnTo>
                  <a:pt x="291" y="26"/>
                </a:lnTo>
                <a:lnTo>
                  <a:pt x="289" y="29"/>
                </a:lnTo>
                <a:lnTo>
                  <a:pt x="288" y="30"/>
                </a:lnTo>
                <a:lnTo>
                  <a:pt x="286" y="32"/>
                </a:lnTo>
                <a:lnTo>
                  <a:pt x="285" y="34"/>
                </a:lnTo>
                <a:lnTo>
                  <a:pt x="284" y="36"/>
                </a:lnTo>
                <a:lnTo>
                  <a:pt x="282" y="38"/>
                </a:lnTo>
                <a:lnTo>
                  <a:pt x="281" y="39"/>
                </a:lnTo>
                <a:lnTo>
                  <a:pt x="280" y="40"/>
                </a:lnTo>
                <a:lnTo>
                  <a:pt x="280" y="43"/>
                </a:lnTo>
                <a:lnTo>
                  <a:pt x="279" y="44"/>
                </a:lnTo>
                <a:lnTo>
                  <a:pt x="279" y="46"/>
                </a:lnTo>
                <a:lnTo>
                  <a:pt x="279" y="48"/>
                </a:lnTo>
                <a:lnTo>
                  <a:pt x="277" y="46"/>
                </a:lnTo>
                <a:lnTo>
                  <a:pt x="274" y="46"/>
                </a:lnTo>
                <a:lnTo>
                  <a:pt x="272" y="46"/>
                </a:lnTo>
                <a:lnTo>
                  <a:pt x="270" y="46"/>
                </a:lnTo>
                <a:lnTo>
                  <a:pt x="268" y="47"/>
                </a:lnTo>
                <a:lnTo>
                  <a:pt x="266" y="48"/>
                </a:lnTo>
                <a:lnTo>
                  <a:pt x="264" y="48"/>
                </a:lnTo>
                <a:lnTo>
                  <a:pt x="262" y="49"/>
                </a:lnTo>
                <a:lnTo>
                  <a:pt x="259" y="49"/>
                </a:lnTo>
                <a:lnTo>
                  <a:pt x="256" y="49"/>
                </a:lnTo>
                <a:lnTo>
                  <a:pt x="254" y="48"/>
                </a:lnTo>
                <a:lnTo>
                  <a:pt x="253" y="48"/>
                </a:lnTo>
                <a:lnTo>
                  <a:pt x="251" y="47"/>
                </a:lnTo>
                <a:lnTo>
                  <a:pt x="249" y="47"/>
                </a:lnTo>
                <a:lnTo>
                  <a:pt x="245" y="48"/>
                </a:lnTo>
                <a:lnTo>
                  <a:pt x="243" y="48"/>
                </a:lnTo>
                <a:lnTo>
                  <a:pt x="241" y="48"/>
                </a:lnTo>
                <a:lnTo>
                  <a:pt x="238" y="48"/>
                </a:lnTo>
                <a:lnTo>
                  <a:pt x="235" y="47"/>
                </a:lnTo>
                <a:lnTo>
                  <a:pt x="232" y="47"/>
                </a:lnTo>
                <a:lnTo>
                  <a:pt x="229" y="48"/>
                </a:lnTo>
                <a:lnTo>
                  <a:pt x="225" y="48"/>
                </a:lnTo>
                <a:lnTo>
                  <a:pt x="223" y="48"/>
                </a:lnTo>
                <a:lnTo>
                  <a:pt x="220" y="48"/>
                </a:lnTo>
                <a:lnTo>
                  <a:pt x="217" y="48"/>
                </a:lnTo>
                <a:lnTo>
                  <a:pt x="214" y="48"/>
                </a:lnTo>
                <a:lnTo>
                  <a:pt x="212" y="49"/>
                </a:lnTo>
                <a:lnTo>
                  <a:pt x="208" y="50"/>
                </a:lnTo>
                <a:lnTo>
                  <a:pt x="205" y="50"/>
                </a:lnTo>
                <a:lnTo>
                  <a:pt x="202" y="51"/>
                </a:lnTo>
                <a:lnTo>
                  <a:pt x="199" y="51"/>
                </a:lnTo>
                <a:lnTo>
                  <a:pt x="196" y="50"/>
                </a:lnTo>
                <a:lnTo>
                  <a:pt x="193" y="49"/>
                </a:lnTo>
                <a:lnTo>
                  <a:pt x="189" y="50"/>
                </a:lnTo>
                <a:lnTo>
                  <a:pt x="187" y="50"/>
                </a:lnTo>
                <a:lnTo>
                  <a:pt x="184" y="50"/>
                </a:lnTo>
                <a:lnTo>
                  <a:pt x="181" y="50"/>
                </a:lnTo>
                <a:lnTo>
                  <a:pt x="179" y="50"/>
                </a:lnTo>
                <a:lnTo>
                  <a:pt x="176" y="51"/>
                </a:lnTo>
                <a:lnTo>
                  <a:pt x="174" y="52"/>
                </a:lnTo>
                <a:lnTo>
                  <a:pt x="171" y="52"/>
                </a:lnTo>
                <a:lnTo>
                  <a:pt x="168" y="53"/>
                </a:lnTo>
                <a:lnTo>
                  <a:pt x="165" y="53"/>
                </a:lnTo>
                <a:lnTo>
                  <a:pt x="162" y="54"/>
                </a:lnTo>
                <a:lnTo>
                  <a:pt x="159" y="54"/>
                </a:lnTo>
                <a:lnTo>
                  <a:pt x="155" y="54"/>
                </a:lnTo>
                <a:lnTo>
                  <a:pt x="151" y="53"/>
                </a:lnTo>
                <a:lnTo>
                  <a:pt x="148" y="54"/>
                </a:lnTo>
                <a:lnTo>
                  <a:pt x="145" y="54"/>
                </a:lnTo>
                <a:lnTo>
                  <a:pt x="142" y="54"/>
                </a:lnTo>
                <a:lnTo>
                  <a:pt x="139" y="54"/>
                </a:lnTo>
                <a:lnTo>
                  <a:pt x="136" y="54"/>
                </a:lnTo>
                <a:lnTo>
                  <a:pt x="133" y="54"/>
                </a:lnTo>
                <a:lnTo>
                  <a:pt x="130" y="53"/>
                </a:lnTo>
                <a:lnTo>
                  <a:pt x="128" y="53"/>
                </a:lnTo>
                <a:lnTo>
                  <a:pt x="125" y="53"/>
                </a:lnTo>
                <a:lnTo>
                  <a:pt x="122" y="53"/>
                </a:lnTo>
                <a:lnTo>
                  <a:pt x="119" y="53"/>
                </a:lnTo>
                <a:lnTo>
                  <a:pt x="116" y="53"/>
                </a:lnTo>
                <a:lnTo>
                  <a:pt x="113" y="54"/>
                </a:lnTo>
                <a:lnTo>
                  <a:pt x="111" y="54"/>
                </a:lnTo>
                <a:lnTo>
                  <a:pt x="109" y="53"/>
                </a:lnTo>
                <a:lnTo>
                  <a:pt x="106" y="53"/>
                </a:lnTo>
                <a:lnTo>
                  <a:pt x="104" y="53"/>
                </a:lnTo>
                <a:lnTo>
                  <a:pt x="101" y="53"/>
                </a:lnTo>
                <a:lnTo>
                  <a:pt x="98" y="53"/>
                </a:lnTo>
                <a:lnTo>
                  <a:pt x="96" y="53"/>
                </a:lnTo>
                <a:lnTo>
                  <a:pt x="93" y="54"/>
                </a:lnTo>
                <a:lnTo>
                  <a:pt x="89" y="54"/>
                </a:lnTo>
                <a:lnTo>
                  <a:pt x="86" y="53"/>
                </a:lnTo>
                <a:lnTo>
                  <a:pt x="83" y="54"/>
                </a:lnTo>
                <a:lnTo>
                  <a:pt x="80" y="54"/>
                </a:lnTo>
                <a:lnTo>
                  <a:pt x="77" y="55"/>
                </a:lnTo>
                <a:lnTo>
                  <a:pt x="74" y="56"/>
                </a:lnTo>
                <a:lnTo>
                  <a:pt x="69" y="57"/>
                </a:lnTo>
                <a:lnTo>
                  <a:pt x="64" y="57"/>
                </a:lnTo>
                <a:lnTo>
                  <a:pt x="59" y="57"/>
                </a:lnTo>
                <a:lnTo>
                  <a:pt x="55" y="57"/>
                </a:lnTo>
                <a:lnTo>
                  <a:pt x="49" y="57"/>
                </a:lnTo>
                <a:lnTo>
                  <a:pt x="46" y="57"/>
                </a:lnTo>
                <a:lnTo>
                  <a:pt x="43" y="57"/>
                </a:lnTo>
                <a:lnTo>
                  <a:pt x="40" y="57"/>
                </a:lnTo>
                <a:lnTo>
                  <a:pt x="36" y="57"/>
                </a:lnTo>
                <a:lnTo>
                  <a:pt x="31" y="55"/>
                </a:lnTo>
                <a:lnTo>
                  <a:pt x="27" y="55"/>
                </a:lnTo>
                <a:lnTo>
                  <a:pt x="23" y="55"/>
                </a:lnTo>
                <a:lnTo>
                  <a:pt x="20" y="55"/>
                </a:lnTo>
                <a:lnTo>
                  <a:pt x="17" y="55"/>
                </a:lnTo>
                <a:lnTo>
                  <a:pt x="13" y="55"/>
                </a:lnTo>
                <a:lnTo>
                  <a:pt x="10" y="54"/>
                </a:lnTo>
                <a:lnTo>
                  <a:pt x="7" y="53"/>
                </a:lnTo>
                <a:lnTo>
                  <a:pt x="4" y="53"/>
                </a:lnTo>
                <a:lnTo>
                  <a:pt x="1" y="52"/>
                </a:lnTo>
                <a:lnTo>
                  <a:pt x="0" y="52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8" name="Freeform 592" descr="50%"/>
          <p:cNvSpPr>
            <a:spLocks/>
          </p:cNvSpPr>
          <p:nvPr/>
        </p:nvSpPr>
        <p:spPr bwMode="auto">
          <a:xfrm>
            <a:off x="9038498" y="3852842"/>
            <a:ext cx="369870" cy="110814"/>
          </a:xfrm>
          <a:custGeom>
            <a:avLst/>
            <a:gdLst>
              <a:gd name="T0" fmla="*/ 3 w 321"/>
              <a:gd name="T1" fmla="*/ 58 h 98"/>
              <a:gd name="T2" fmla="*/ 13 w 321"/>
              <a:gd name="T3" fmla="*/ 54 h 98"/>
              <a:gd name="T4" fmla="*/ 28 w 321"/>
              <a:gd name="T5" fmla="*/ 49 h 98"/>
              <a:gd name="T6" fmla="*/ 43 w 321"/>
              <a:gd name="T7" fmla="*/ 46 h 98"/>
              <a:gd name="T8" fmla="*/ 59 w 321"/>
              <a:gd name="T9" fmla="*/ 43 h 98"/>
              <a:gd name="T10" fmla="*/ 75 w 321"/>
              <a:gd name="T11" fmla="*/ 40 h 98"/>
              <a:gd name="T12" fmla="*/ 88 w 321"/>
              <a:gd name="T13" fmla="*/ 37 h 98"/>
              <a:gd name="T14" fmla="*/ 95 w 321"/>
              <a:gd name="T15" fmla="*/ 33 h 98"/>
              <a:gd name="T16" fmla="*/ 103 w 321"/>
              <a:gd name="T17" fmla="*/ 25 h 98"/>
              <a:gd name="T18" fmla="*/ 114 w 321"/>
              <a:gd name="T19" fmla="*/ 14 h 98"/>
              <a:gd name="T20" fmla="*/ 125 w 321"/>
              <a:gd name="T21" fmla="*/ 4 h 98"/>
              <a:gd name="T22" fmla="*/ 133 w 321"/>
              <a:gd name="T23" fmla="*/ 12 h 98"/>
              <a:gd name="T24" fmla="*/ 137 w 321"/>
              <a:gd name="T25" fmla="*/ 29 h 98"/>
              <a:gd name="T26" fmla="*/ 140 w 321"/>
              <a:gd name="T27" fmla="*/ 36 h 98"/>
              <a:gd name="T28" fmla="*/ 159 w 321"/>
              <a:gd name="T29" fmla="*/ 39 h 98"/>
              <a:gd name="T30" fmla="*/ 177 w 321"/>
              <a:gd name="T31" fmla="*/ 43 h 98"/>
              <a:gd name="T32" fmla="*/ 191 w 321"/>
              <a:gd name="T33" fmla="*/ 43 h 98"/>
              <a:gd name="T34" fmla="*/ 206 w 321"/>
              <a:gd name="T35" fmla="*/ 39 h 98"/>
              <a:gd name="T36" fmla="*/ 218 w 321"/>
              <a:gd name="T37" fmla="*/ 48 h 98"/>
              <a:gd name="T38" fmla="*/ 229 w 321"/>
              <a:gd name="T39" fmla="*/ 51 h 98"/>
              <a:gd name="T40" fmla="*/ 243 w 321"/>
              <a:gd name="T41" fmla="*/ 51 h 98"/>
              <a:gd name="T42" fmla="*/ 258 w 321"/>
              <a:gd name="T43" fmla="*/ 45 h 98"/>
              <a:gd name="T44" fmla="*/ 275 w 321"/>
              <a:gd name="T45" fmla="*/ 31 h 98"/>
              <a:gd name="T46" fmla="*/ 294 w 321"/>
              <a:gd name="T47" fmla="*/ 14 h 98"/>
              <a:gd name="T48" fmla="*/ 314 w 321"/>
              <a:gd name="T49" fmla="*/ 8 h 98"/>
              <a:gd name="T50" fmla="*/ 314 w 321"/>
              <a:gd name="T51" fmla="*/ 13 h 98"/>
              <a:gd name="T52" fmla="*/ 305 w 321"/>
              <a:gd name="T53" fmla="*/ 25 h 98"/>
              <a:gd name="T54" fmla="*/ 294 w 321"/>
              <a:gd name="T55" fmla="*/ 37 h 98"/>
              <a:gd name="T56" fmla="*/ 287 w 321"/>
              <a:gd name="T57" fmla="*/ 48 h 98"/>
              <a:gd name="T58" fmla="*/ 287 w 321"/>
              <a:gd name="T59" fmla="*/ 60 h 98"/>
              <a:gd name="T60" fmla="*/ 295 w 321"/>
              <a:gd name="T61" fmla="*/ 73 h 98"/>
              <a:gd name="T62" fmla="*/ 305 w 321"/>
              <a:gd name="T63" fmla="*/ 82 h 98"/>
              <a:gd name="T64" fmla="*/ 313 w 321"/>
              <a:gd name="T65" fmla="*/ 89 h 98"/>
              <a:gd name="T66" fmla="*/ 314 w 321"/>
              <a:gd name="T67" fmla="*/ 93 h 98"/>
              <a:gd name="T68" fmla="*/ 302 w 321"/>
              <a:gd name="T69" fmla="*/ 93 h 98"/>
              <a:gd name="T70" fmla="*/ 291 w 321"/>
              <a:gd name="T71" fmla="*/ 90 h 98"/>
              <a:gd name="T72" fmla="*/ 281 w 321"/>
              <a:gd name="T73" fmla="*/ 85 h 98"/>
              <a:gd name="T74" fmla="*/ 264 w 321"/>
              <a:gd name="T75" fmla="*/ 74 h 98"/>
              <a:gd name="T76" fmla="*/ 243 w 321"/>
              <a:gd name="T77" fmla="*/ 72 h 98"/>
              <a:gd name="T78" fmla="*/ 218 w 321"/>
              <a:gd name="T79" fmla="*/ 75 h 98"/>
              <a:gd name="T80" fmla="*/ 202 w 321"/>
              <a:gd name="T81" fmla="*/ 82 h 98"/>
              <a:gd name="T82" fmla="*/ 197 w 321"/>
              <a:gd name="T83" fmla="*/ 89 h 98"/>
              <a:gd name="T84" fmla="*/ 175 w 321"/>
              <a:gd name="T85" fmla="*/ 88 h 98"/>
              <a:gd name="T86" fmla="*/ 156 w 321"/>
              <a:gd name="T87" fmla="*/ 94 h 98"/>
              <a:gd name="T88" fmla="*/ 86 w 321"/>
              <a:gd name="T89" fmla="*/ 97 h 98"/>
              <a:gd name="T90" fmla="*/ 46 w 321"/>
              <a:gd name="T91" fmla="*/ 93 h 98"/>
              <a:gd name="T92" fmla="*/ 11 w 321"/>
              <a:gd name="T93" fmla="*/ 81 h 98"/>
              <a:gd name="T94" fmla="*/ 11 w 321"/>
              <a:gd name="T95" fmla="*/ 74 h 98"/>
              <a:gd name="T96" fmla="*/ 3 w 321"/>
              <a:gd name="T97" fmla="*/ 67 h 98"/>
              <a:gd name="T98" fmla="*/ 0 w 321"/>
              <a:gd name="T99" fmla="*/ 62 h 9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1"/>
              <a:gd name="T151" fmla="*/ 0 h 98"/>
              <a:gd name="T152" fmla="*/ 321 w 321"/>
              <a:gd name="T153" fmla="*/ 98 h 9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1" h="98">
                <a:moveTo>
                  <a:pt x="0" y="60"/>
                </a:moveTo>
                <a:lnTo>
                  <a:pt x="1" y="59"/>
                </a:lnTo>
                <a:lnTo>
                  <a:pt x="3" y="58"/>
                </a:lnTo>
                <a:lnTo>
                  <a:pt x="7" y="56"/>
                </a:lnTo>
                <a:lnTo>
                  <a:pt x="10" y="55"/>
                </a:lnTo>
                <a:lnTo>
                  <a:pt x="13" y="54"/>
                </a:lnTo>
                <a:lnTo>
                  <a:pt x="18" y="52"/>
                </a:lnTo>
                <a:lnTo>
                  <a:pt x="23" y="51"/>
                </a:lnTo>
                <a:lnTo>
                  <a:pt x="28" y="49"/>
                </a:lnTo>
                <a:lnTo>
                  <a:pt x="32" y="48"/>
                </a:lnTo>
                <a:lnTo>
                  <a:pt x="38" y="47"/>
                </a:lnTo>
                <a:lnTo>
                  <a:pt x="43" y="46"/>
                </a:lnTo>
                <a:lnTo>
                  <a:pt x="49" y="45"/>
                </a:lnTo>
                <a:lnTo>
                  <a:pt x="54" y="44"/>
                </a:lnTo>
                <a:lnTo>
                  <a:pt x="59" y="43"/>
                </a:lnTo>
                <a:lnTo>
                  <a:pt x="63" y="42"/>
                </a:lnTo>
                <a:lnTo>
                  <a:pt x="69" y="41"/>
                </a:lnTo>
                <a:lnTo>
                  <a:pt x="75" y="40"/>
                </a:lnTo>
                <a:lnTo>
                  <a:pt x="80" y="39"/>
                </a:lnTo>
                <a:lnTo>
                  <a:pt x="84" y="38"/>
                </a:lnTo>
                <a:lnTo>
                  <a:pt x="88" y="37"/>
                </a:lnTo>
                <a:lnTo>
                  <a:pt x="91" y="36"/>
                </a:lnTo>
                <a:lnTo>
                  <a:pt x="93" y="34"/>
                </a:lnTo>
                <a:lnTo>
                  <a:pt x="95" y="33"/>
                </a:lnTo>
                <a:lnTo>
                  <a:pt x="97" y="31"/>
                </a:lnTo>
                <a:lnTo>
                  <a:pt x="100" y="28"/>
                </a:lnTo>
                <a:lnTo>
                  <a:pt x="103" y="25"/>
                </a:lnTo>
                <a:lnTo>
                  <a:pt x="106" y="21"/>
                </a:lnTo>
                <a:lnTo>
                  <a:pt x="110" y="18"/>
                </a:lnTo>
                <a:lnTo>
                  <a:pt x="114" y="14"/>
                </a:lnTo>
                <a:lnTo>
                  <a:pt x="117" y="10"/>
                </a:lnTo>
                <a:lnTo>
                  <a:pt x="121" y="7"/>
                </a:lnTo>
                <a:lnTo>
                  <a:pt x="125" y="4"/>
                </a:lnTo>
                <a:lnTo>
                  <a:pt x="130" y="0"/>
                </a:lnTo>
                <a:lnTo>
                  <a:pt x="131" y="7"/>
                </a:lnTo>
                <a:lnTo>
                  <a:pt x="133" y="12"/>
                </a:lnTo>
                <a:lnTo>
                  <a:pt x="135" y="18"/>
                </a:lnTo>
                <a:lnTo>
                  <a:pt x="136" y="24"/>
                </a:lnTo>
                <a:lnTo>
                  <a:pt x="137" y="29"/>
                </a:lnTo>
                <a:lnTo>
                  <a:pt x="137" y="32"/>
                </a:lnTo>
                <a:lnTo>
                  <a:pt x="135" y="35"/>
                </a:lnTo>
                <a:lnTo>
                  <a:pt x="140" y="36"/>
                </a:lnTo>
                <a:lnTo>
                  <a:pt x="145" y="37"/>
                </a:lnTo>
                <a:lnTo>
                  <a:pt x="152" y="38"/>
                </a:lnTo>
                <a:lnTo>
                  <a:pt x="159" y="39"/>
                </a:lnTo>
                <a:lnTo>
                  <a:pt x="166" y="41"/>
                </a:lnTo>
                <a:lnTo>
                  <a:pt x="171" y="42"/>
                </a:lnTo>
                <a:lnTo>
                  <a:pt x="177" y="43"/>
                </a:lnTo>
                <a:lnTo>
                  <a:pt x="183" y="43"/>
                </a:lnTo>
                <a:lnTo>
                  <a:pt x="188" y="44"/>
                </a:lnTo>
                <a:lnTo>
                  <a:pt x="191" y="43"/>
                </a:lnTo>
                <a:lnTo>
                  <a:pt x="195" y="41"/>
                </a:lnTo>
                <a:lnTo>
                  <a:pt x="198" y="38"/>
                </a:lnTo>
                <a:lnTo>
                  <a:pt x="206" y="39"/>
                </a:lnTo>
                <a:lnTo>
                  <a:pt x="215" y="42"/>
                </a:lnTo>
                <a:lnTo>
                  <a:pt x="222" y="43"/>
                </a:lnTo>
                <a:lnTo>
                  <a:pt x="218" y="48"/>
                </a:lnTo>
                <a:lnTo>
                  <a:pt x="220" y="49"/>
                </a:lnTo>
                <a:lnTo>
                  <a:pt x="225" y="50"/>
                </a:lnTo>
                <a:lnTo>
                  <a:pt x="229" y="51"/>
                </a:lnTo>
                <a:lnTo>
                  <a:pt x="234" y="52"/>
                </a:lnTo>
                <a:lnTo>
                  <a:pt x="238" y="51"/>
                </a:lnTo>
                <a:lnTo>
                  <a:pt x="243" y="51"/>
                </a:lnTo>
                <a:lnTo>
                  <a:pt x="248" y="50"/>
                </a:lnTo>
                <a:lnTo>
                  <a:pt x="253" y="48"/>
                </a:lnTo>
                <a:lnTo>
                  <a:pt x="258" y="45"/>
                </a:lnTo>
                <a:lnTo>
                  <a:pt x="264" y="41"/>
                </a:lnTo>
                <a:lnTo>
                  <a:pt x="269" y="37"/>
                </a:lnTo>
                <a:lnTo>
                  <a:pt x="275" y="31"/>
                </a:lnTo>
                <a:lnTo>
                  <a:pt x="281" y="24"/>
                </a:lnTo>
                <a:lnTo>
                  <a:pt x="288" y="19"/>
                </a:lnTo>
                <a:lnTo>
                  <a:pt x="294" y="14"/>
                </a:lnTo>
                <a:lnTo>
                  <a:pt x="300" y="11"/>
                </a:lnTo>
                <a:lnTo>
                  <a:pt x="306" y="9"/>
                </a:lnTo>
                <a:lnTo>
                  <a:pt x="314" y="8"/>
                </a:lnTo>
                <a:lnTo>
                  <a:pt x="320" y="8"/>
                </a:lnTo>
                <a:lnTo>
                  <a:pt x="317" y="11"/>
                </a:lnTo>
                <a:lnTo>
                  <a:pt x="314" y="13"/>
                </a:lnTo>
                <a:lnTo>
                  <a:pt x="313" y="15"/>
                </a:lnTo>
                <a:lnTo>
                  <a:pt x="309" y="22"/>
                </a:lnTo>
                <a:lnTo>
                  <a:pt x="305" y="25"/>
                </a:lnTo>
                <a:lnTo>
                  <a:pt x="301" y="28"/>
                </a:lnTo>
                <a:lnTo>
                  <a:pt x="297" y="33"/>
                </a:lnTo>
                <a:lnTo>
                  <a:pt x="294" y="37"/>
                </a:lnTo>
                <a:lnTo>
                  <a:pt x="292" y="41"/>
                </a:lnTo>
                <a:lnTo>
                  <a:pt x="289" y="45"/>
                </a:lnTo>
                <a:lnTo>
                  <a:pt x="287" y="48"/>
                </a:lnTo>
                <a:lnTo>
                  <a:pt x="286" y="52"/>
                </a:lnTo>
                <a:lnTo>
                  <a:pt x="286" y="56"/>
                </a:lnTo>
                <a:lnTo>
                  <a:pt x="287" y="60"/>
                </a:lnTo>
                <a:lnTo>
                  <a:pt x="289" y="65"/>
                </a:lnTo>
                <a:lnTo>
                  <a:pt x="292" y="69"/>
                </a:lnTo>
                <a:lnTo>
                  <a:pt x="295" y="73"/>
                </a:lnTo>
                <a:lnTo>
                  <a:pt x="298" y="76"/>
                </a:lnTo>
                <a:lnTo>
                  <a:pt x="301" y="79"/>
                </a:lnTo>
                <a:lnTo>
                  <a:pt x="305" y="82"/>
                </a:lnTo>
                <a:lnTo>
                  <a:pt x="309" y="85"/>
                </a:lnTo>
                <a:lnTo>
                  <a:pt x="311" y="87"/>
                </a:lnTo>
                <a:lnTo>
                  <a:pt x="313" y="89"/>
                </a:lnTo>
                <a:lnTo>
                  <a:pt x="316" y="91"/>
                </a:lnTo>
                <a:lnTo>
                  <a:pt x="317" y="93"/>
                </a:lnTo>
                <a:lnTo>
                  <a:pt x="314" y="93"/>
                </a:lnTo>
                <a:lnTo>
                  <a:pt x="309" y="93"/>
                </a:lnTo>
                <a:lnTo>
                  <a:pt x="305" y="93"/>
                </a:lnTo>
                <a:lnTo>
                  <a:pt x="302" y="93"/>
                </a:lnTo>
                <a:lnTo>
                  <a:pt x="297" y="92"/>
                </a:lnTo>
                <a:lnTo>
                  <a:pt x="294" y="91"/>
                </a:lnTo>
                <a:lnTo>
                  <a:pt x="291" y="90"/>
                </a:lnTo>
                <a:lnTo>
                  <a:pt x="288" y="88"/>
                </a:lnTo>
                <a:lnTo>
                  <a:pt x="284" y="87"/>
                </a:lnTo>
                <a:lnTo>
                  <a:pt x="281" y="85"/>
                </a:lnTo>
                <a:lnTo>
                  <a:pt x="274" y="80"/>
                </a:lnTo>
                <a:lnTo>
                  <a:pt x="270" y="77"/>
                </a:lnTo>
                <a:lnTo>
                  <a:pt x="264" y="74"/>
                </a:lnTo>
                <a:lnTo>
                  <a:pt x="258" y="73"/>
                </a:lnTo>
                <a:lnTo>
                  <a:pt x="252" y="73"/>
                </a:lnTo>
                <a:lnTo>
                  <a:pt x="243" y="72"/>
                </a:lnTo>
                <a:lnTo>
                  <a:pt x="235" y="73"/>
                </a:lnTo>
                <a:lnTo>
                  <a:pt x="227" y="74"/>
                </a:lnTo>
                <a:lnTo>
                  <a:pt x="218" y="75"/>
                </a:lnTo>
                <a:lnTo>
                  <a:pt x="209" y="77"/>
                </a:lnTo>
                <a:lnTo>
                  <a:pt x="203" y="80"/>
                </a:lnTo>
                <a:lnTo>
                  <a:pt x="202" y="82"/>
                </a:lnTo>
                <a:lnTo>
                  <a:pt x="203" y="83"/>
                </a:lnTo>
                <a:lnTo>
                  <a:pt x="208" y="86"/>
                </a:lnTo>
                <a:lnTo>
                  <a:pt x="197" y="89"/>
                </a:lnTo>
                <a:lnTo>
                  <a:pt x="182" y="93"/>
                </a:lnTo>
                <a:lnTo>
                  <a:pt x="179" y="90"/>
                </a:lnTo>
                <a:lnTo>
                  <a:pt x="175" y="88"/>
                </a:lnTo>
                <a:lnTo>
                  <a:pt x="171" y="87"/>
                </a:lnTo>
                <a:lnTo>
                  <a:pt x="164" y="87"/>
                </a:lnTo>
                <a:lnTo>
                  <a:pt x="156" y="94"/>
                </a:lnTo>
                <a:lnTo>
                  <a:pt x="149" y="89"/>
                </a:lnTo>
                <a:lnTo>
                  <a:pt x="97" y="96"/>
                </a:lnTo>
                <a:lnTo>
                  <a:pt x="86" y="97"/>
                </a:lnTo>
                <a:lnTo>
                  <a:pt x="77" y="96"/>
                </a:lnTo>
                <a:lnTo>
                  <a:pt x="66" y="95"/>
                </a:lnTo>
                <a:lnTo>
                  <a:pt x="46" y="93"/>
                </a:lnTo>
                <a:lnTo>
                  <a:pt x="28" y="88"/>
                </a:lnTo>
                <a:lnTo>
                  <a:pt x="18" y="84"/>
                </a:lnTo>
                <a:lnTo>
                  <a:pt x="11" y="81"/>
                </a:lnTo>
                <a:lnTo>
                  <a:pt x="18" y="79"/>
                </a:lnTo>
                <a:lnTo>
                  <a:pt x="14" y="76"/>
                </a:lnTo>
                <a:lnTo>
                  <a:pt x="11" y="74"/>
                </a:lnTo>
                <a:lnTo>
                  <a:pt x="6" y="70"/>
                </a:lnTo>
                <a:lnTo>
                  <a:pt x="5" y="69"/>
                </a:lnTo>
                <a:lnTo>
                  <a:pt x="3" y="67"/>
                </a:lnTo>
                <a:lnTo>
                  <a:pt x="2" y="66"/>
                </a:lnTo>
                <a:lnTo>
                  <a:pt x="1" y="63"/>
                </a:lnTo>
                <a:lnTo>
                  <a:pt x="0" y="62"/>
                </a:lnTo>
                <a:lnTo>
                  <a:pt x="0" y="60"/>
                </a:lnTo>
              </a:path>
            </a:pathLst>
          </a:custGeom>
          <a:pattFill prst="pct50">
            <a:fgClr>
              <a:schemeClr val="tx1"/>
            </a:fgClr>
            <a:bgClr>
              <a:schemeClr val="bg1"/>
            </a:bgClr>
          </a:patt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Definition 1 of </a:t>
            </a:r>
            <a:r>
              <a:rPr lang="en-US" altLang="zh-CN" sz="4000" dirty="0" err="1"/>
              <a:t>Denpendability</a:t>
            </a:r>
            <a:endParaRPr lang="en-US" altLang="zh-CN" sz="4000" dirty="0"/>
          </a:p>
        </p:txBody>
      </p:sp>
      <p:sp>
        <p:nvSpPr>
          <p:cNvPr id="215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271464" y="1340768"/>
            <a:ext cx="9433048" cy="50403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 smtClean="0"/>
              <a:t>Computer system dependability is </a:t>
            </a:r>
            <a:r>
              <a:rPr lang="en-US" altLang="zh-CN" sz="3200" dirty="0" smtClean="0">
                <a:solidFill>
                  <a:srgbClr val="0000FF"/>
                </a:solidFill>
              </a:rPr>
              <a:t>The quality of the delivered service such that reliance can justifiably be placed on this service.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/>
              <a:t>J.C. </a:t>
            </a:r>
            <a:r>
              <a:rPr lang="en-US" altLang="zh-CN" sz="2800" dirty="0" err="1"/>
              <a:t>Laprie</a:t>
            </a:r>
            <a:r>
              <a:rPr lang="en-US" altLang="zh-CN" sz="2800" dirty="0"/>
              <a:t>. "Dependable Computing and Fault Tolerance: Concepts and terminology," in Proc. 15th IEEE Int. </a:t>
            </a:r>
            <a:r>
              <a:rPr lang="en-US" altLang="zh-CN" sz="2800" dirty="0" err="1"/>
              <a:t>Symp</a:t>
            </a:r>
            <a:r>
              <a:rPr lang="en-US" altLang="zh-CN" sz="2800" dirty="0"/>
              <a:t>. on Fault-Tolerant Computing, 1985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reliability, maintainability, availability</a:t>
            </a:r>
            <a:r>
              <a:rPr lang="en-US" altLang="zh-CN" sz="2800" dirty="0" smtClean="0"/>
              <a:t>, safety, are quantitative measures corresponding to distinct perceptions of the same attribute of a system: it’s dependability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0000FF"/>
                </a:solidFill>
              </a:rPr>
              <a:t>general concept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Definition 2 of Denpendability</a:t>
            </a:r>
          </a:p>
        </p:txBody>
      </p:sp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135560" y="1558256"/>
            <a:ext cx="8281987" cy="5111750"/>
          </a:xfrm>
        </p:spPr>
        <p:txBody>
          <a:bodyPr/>
          <a:lstStyle/>
          <a:p>
            <a:pPr eaLnBrk="1" hangingPunct="1"/>
            <a:r>
              <a:rPr lang="en-US" altLang="zh-CN" smtClean="0"/>
              <a:t>A. Avizienis, J.-C. Laprie and </a:t>
            </a:r>
            <a:r>
              <a:rPr lang="en-US" altLang="zh-CN" smtClean="0">
                <a:hlinkClick r:id="rId3" tooltip="Brian Randell"/>
              </a:rPr>
              <a:t>B. Randell</a:t>
            </a:r>
            <a:r>
              <a:rPr lang="en-US" altLang="zh-CN" smtClean="0"/>
              <a:t>: </a:t>
            </a:r>
            <a:r>
              <a:rPr lang="en-US" altLang="zh-CN" i="1" smtClean="0">
                <a:hlinkClick r:id="rId4" tooltip="http://www.cert.org/research/isw/isw2000/papers/56.pdf"/>
              </a:rPr>
              <a:t>Fundamental Concepts of Dependability</a:t>
            </a:r>
            <a:r>
              <a:rPr lang="en-US" altLang="zh-CN" smtClean="0"/>
              <a:t>. Research Report No 1145, , April 2001</a:t>
            </a:r>
          </a:p>
          <a:p>
            <a:pPr eaLnBrk="1" hangingPunct="1"/>
            <a:r>
              <a:rPr lang="en-US" altLang="zh-CN" smtClean="0"/>
              <a:t> </a:t>
            </a:r>
          </a:p>
          <a:p>
            <a:pPr lvl="1" eaLnBrk="1" hangingPunct="1"/>
            <a:endParaRPr lang="en-US" altLang="zh-CN" smtClean="0"/>
          </a:p>
        </p:txBody>
      </p:sp>
      <p:pic>
        <p:nvPicPr>
          <p:cNvPr id="3594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35560" y="1340768"/>
            <a:ext cx="8137525" cy="536098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359430" name="Text Box 6"/>
          <p:cNvSpPr txBox="1">
            <a:spLocks noChangeArrowheads="1"/>
          </p:cNvSpPr>
          <p:nvPr/>
        </p:nvSpPr>
        <p:spPr bwMode="auto">
          <a:xfrm>
            <a:off x="2280021" y="4006182"/>
            <a:ext cx="2520950" cy="101566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Denpendability&amp;</a:t>
            </a:r>
          </a:p>
          <a:p>
            <a:pPr>
              <a:spcBef>
                <a:spcPct val="50000"/>
              </a:spcBef>
            </a:pPr>
            <a:r>
              <a:rPr lang="en-US" altLang="zh-CN" sz="2400"/>
              <a:t>Security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Related concepts</a:t>
            </a:r>
          </a:p>
        </p:txBody>
      </p:sp>
      <p:sp>
        <p:nvSpPr>
          <p:cNvPr id="2355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343472" y="836712"/>
            <a:ext cx="9362739" cy="479583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800" dirty="0">
                <a:hlinkClick r:id="rId2" tooltip="Availability"/>
              </a:rPr>
              <a:t>Availability</a:t>
            </a:r>
            <a:r>
              <a:rPr lang="en-US" altLang="zh-CN" sz="2800" dirty="0"/>
              <a:t>(</a:t>
            </a:r>
            <a:r>
              <a:rPr lang="zh-CN" altLang="en-US" sz="2800" dirty="0"/>
              <a:t>可用性</a:t>
            </a:r>
            <a:r>
              <a:rPr lang="en-US" altLang="zh-CN" sz="2800" dirty="0"/>
              <a:t>) - readiness for correct service </a:t>
            </a:r>
          </a:p>
          <a:p>
            <a:pPr eaLnBrk="1" hangingPunct="1"/>
            <a:r>
              <a:rPr lang="en-US" altLang="zh-CN" sz="2800" dirty="0">
                <a:hlinkClick r:id="rId3" tooltip="Reliability engineering"/>
              </a:rPr>
              <a:t>Reliability</a:t>
            </a:r>
            <a:r>
              <a:rPr lang="en-US" altLang="zh-CN" sz="2800" dirty="0"/>
              <a:t>(</a:t>
            </a:r>
            <a:r>
              <a:rPr lang="zh-CN" altLang="en-US" sz="2800" dirty="0"/>
              <a:t>可靠性</a:t>
            </a:r>
            <a:r>
              <a:rPr lang="en-US" altLang="zh-CN" sz="2800" dirty="0"/>
              <a:t>) - continuity of correct service </a:t>
            </a:r>
          </a:p>
          <a:p>
            <a:pPr eaLnBrk="1" hangingPunct="1"/>
            <a:r>
              <a:rPr lang="en-US" altLang="zh-CN" sz="2800" dirty="0">
                <a:hlinkClick r:id="rId4" tooltip="Safety"/>
              </a:rPr>
              <a:t>Safety</a:t>
            </a:r>
            <a:r>
              <a:rPr lang="en-US" altLang="zh-CN" sz="2800" dirty="0"/>
              <a:t>(</a:t>
            </a:r>
            <a:r>
              <a:rPr lang="zh-CN" altLang="en-US" sz="2800" dirty="0"/>
              <a:t>平安性</a:t>
            </a:r>
            <a:r>
              <a:rPr lang="en-US" altLang="zh-CN" sz="2800" dirty="0"/>
              <a:t>?) - absence of catastrophic consequences on the user(s) and the environment </a:t>
            </a:r>
          </a:p>
          <a:p>
            <a:pPr eaLnBrk="1" hangingPunct="1"/>
            <a:r>
              <a:rPr lang="en-US" altLang="zh-CN" sz="2800" dirty="0">
                <a:hlinkClick r:id="rId5" tooltip="Integrity"/>
              </a:rPr>
              <a:t>Integrity</a:t>
            </a:r>
            <a:r>
              <a:rPr lang="en-US" altLang="zh-CN" sz="2800" dirty="0"/>
              <a:t>(</a:t>
            </a:r>
            <a:r>
              <a:rPr lang="zh-CN" altLang="en-US" sz="2800" dirty="0"/>
              <a:t>完整性</a:t>
            </a:r>
            <a:r>
              <a:rPr lang="en-US" altLang="zh-CN" sz="2800" dirty="0"/>
              <a:t>) - absence of improper system alteration </a:t>
            </a:r>
          </a:p>
          <a:p>
            <a:pPr eaLnBrk="1" hangingPunct="1"/>
            <a:r>
              <a:rPr lang="en-US" altLang="zh-CN" sz="2800" dirty="0">
                <a:hlinkClick r:id="rId6" tooltip="Maintainability"/>
              </a:rPr>
              <a:t>Maintainability</a:t>
            </a:r>
            <a:r>
              <a:rPr lang="en-US" altLang="zh-CN" sz="2800" dirty="0"/>
              <a:t>(</a:t>
            </a:r>
            <a:r>
              <a:rPr lang="zh-CN" altLang="en-US" sz="2800" dirty="0"/>
              <a:t>可维护性</a:t>
            </a:r>
            <a:r>
              <a:rPr lang="en-US" altLang="zh-CN" sz="2800" dirty="0"/>
              <a:t>) - ability to undergo modifications and repairs </a:t>
            </a:r>
          </a:p>
          <a:p>
            <a:pPr eaLnBrk="1" hangingPunct="1"/>
            <a:r>
              <a:rPr lang="en-US" altLang="zh-CN" sz="2800" dirty="0">
                <a:hlinkClick r:id="rId7" tooltip="Confidentiality"/>
              </a:rPr>
              <a:t>Confidentiality</a:t>
            </a:r>
            <a:r>
              <a:rPr lang="en-US" altLang="zh-CN" sz="2800" dirty="0"/>
              <a:t>(</a:t>
            </a:r>
            <a:r>
              <a:rPr lang="zh-CN" altLang="en-US" sz="2800" dirty="0"/>
              <a:t>机密性</a:t>
            </a:r>
            <a:r>
              <a:rPr lang="en-US" altLang="zh-CN" sz="2800" dirty="0"/>
              <a:t>), </a:t>
            </a:r>
            <a:r>
              <a:rPr lang="en-US" altLang="zh-CN" sz="2800" i="1" dirty="0"/>
              <a:t>the absence of unauthorized disclosure of information</a:t>
            </a:r>
            <a:r>
              <a:rPr lang="en-US" altLang="zh-CN" sz="2800" dirty="0"/>
              <a:t> </a:t>
            </a:r>
          </a:p>
          <a:p>
            <a:pPr eaLnBrk="1" hangingPunct="1"/>
            <a:r>
              <a:rPr lang="en-US" altLang="zh-CN" sz="2800" u="sng" dirty="0">
                <a:solidFill>
                  <a:srgbClr val="0000FF"/>
                </a:solidFill>
              </a:rPr>
              <a:t>Security(</a:t>
            </a:r>
            <a:r>
              <a:rPr lang="zh-CN" altLang="en-US" sz="2800" u="sng" dirty="0">
                <a:solidFill>
                  <a:srgbClr val="0000FF"/>
                </a:solidFill>
              </a:rPr>
              <a:t>安全保障</a:t>
            </a:r>
            <a:r>
              <a:rPr lang="en-US" altLang="zh-CN" sz="2800" u="sng" dirty="0">
                <a:solidFill>
                  <a:srgbClr val="0000FF"/>
                </a:solidFill>
              </a:rPr>
              <a:t>)</a:t>
            </a:r>
            <a:r>
              <a:rPr lang="en-US" altLang="zh-CN" sz="2800" dirty="0"/>
              <a:t> is a composite of </a:t>
            </a:r>
            <a:r>
              <a:rPr lang="en-US" altLang="zh-CN" sz="2800" dirty="0">
                <a:hlinkClick r:id="rId7" tooltip="Confidentiality"/>
              </a:rPr>
              <a:t>Confidentiality</a:t>
            </a:r>
            <a:r>
              <a:rPr lang="en-US" altLang="zh-CN" sz="2800" dirty="0"/>
              <a:t>, </a:t>
            </a:r>
            <a:r>
              <a:rPr lang="en-US" altLang="zh-CN" sz="2800" dirty="0">
                <a:hlinkClick r:id="rId5" tooltip="Integrity"/>
              </a:rPr>
              <a:t>Integrity</a:t>
            </a:r>
            <a:r>
              <a:rPr lang="en-US" altLang="zh-CN" sz="2800" dirty="0"/>
              <a:t>, and </a:t>
            </a:r>
            <a:r>
              <a:rPr lang="en-US" altLang="zh-CN" sz="2800" dirty="0">
                <a:hlinkClick r:id="rId2" tooltip="Availability"/>
              </a:rPr>
              <a:t>Availability</a:t>
            </a:r>
            <a:r>
              <a:rPr lang="en-US" altLang="zh-CN" sz="2800" dirty="0"/>
              <a:t>.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Dependability(</a:t>
            </a:r>
            <a:r>
              <a:rPr lang="zh-CN" altLang="en-US" smtClean="0"/>
              <a:t>可信性</a:t>
            </a:r>
            <a:r>
              <a:rPr lang="en-US" altLang="zh-CN" smtClean="0"/>
              <a:t>)</a:t>
            </a:r>
          </a:p>
        </p:txBody>
      </p:sp>
      <p:sp>
        <p:nvSpPr>
          <p:cNvPr id="24579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 smtClean="0"/>
              <a:t>Service level Agreements(SLA) / Service level objectives (</a:t>
            </a:r>
            <a:r>
              <a:rPr lang="en-US" altLang="zh-CN" sz="3200" dirty="0" err="1" smtClean="0"/>
              <a:t>SLO</a:t>
            </a:r>
            <a:r>
              <a:rPr lang="en-US" altLang="zh-CN" sz="3200" dirty="0" smtClean="0"/>
              <a:t>)</a:t>
            </a:r>
          </a:p>
          <a:p>
            <a:pPr lvl="1" eaLnBrk="1" hangingPunct="1"/>
            <a:r>
              <a:rPr lang="en-US" altLang="zh-CN" sz="2800" dirty="0" smtClean="0"/>
              <a:t>Service accomplishment</a:t>
            </a:r>
          </a:p>
          <a:p>
            <a:pPr lvl="1" eaLnBrk="1" hangingPunct="1"/>
            <a:r>
              <a:rPr lang="en-US" altLang="zh-CN" sz="2800" dirty="0" smtClean="0"/>
              <a:t>Service interruption</a:t>
            </a:r>
          </a:p>
          <a:p>
            <a:pPr eaLnBrk="1" hangingPunct="1"/>
            <a:r>
              <a:rPr lang="en-US" altLang="zh-CN" sz="4000" dirty="0">
                <a:sym typeface="Wingdings" pitchFamily="2" charset="2"/>
              </a:rPr>
              <a:t>Failures: </a:t>
            </a:r>
          </a:p>
          <a:p>
            <a:pPr lvl="1"/>
            <a:r>
              <a:rPr lang="en-US" altLang="zh-CN" sz="2800" dirty="0" err="1" smtClean="0">
                <a:sym typeface="Wingdings" pitchFamily="2" charset="2"/>
              </a:rPr>
              <a:t>S</a:t>
            </a:r>
            <a:r>
              <a:rPr lang="en-US" altLang="zh-CN" sz="2800" baseline="-25000" dirty="0" err="1" smtClean="0">
                <a:sym typeface="Wingdings" pitchFamily="2" charset="2"/>
              </a:rPr>
              <a:t>accomplishment</a:t>
            </a:r>
            <a:r>
              <a:rPr lang="en-US" altLang="zh-CN" sz="2800" dirty="0" smtClean="0">
                <a:sym typeface="Wingdings" pitchFamily="2" charset="2"/>
              </a:rPr>
              <a:t> </a:t>
            </a:r>
            <a:r>
              <a:rPr lang="en-US" altLang="zh-CN" sz="2800" dirty="0" err="1" smtClean="0">
                <a:sym typeface="Wingdings" pitchFamily="2" charset="2"/>
              </a:rPr>
              <a:t>S</a:t>
            </a:r>
            <a:r>
              <a:rPr lang="en-US" altLang="zh-CN" sz="2800" baseline="-25000" dirty="0" err="1" smtClean="0">
                <a:sym typeface="Wingdings" pitchFamily="2" charset="2"/>
              </a:rPr>
              <a:t>interruption</a:t>
            </a:r>
            <a:endParaRPr lang="en-US" altLang="zh-CN" sz="2800" dirty="0" smtClean="0">
              <a:sym typeface="Wingdings" pitchFamily="2" charset="2"/>
            </a:endParaRPr>
          </a:p>
          <a:p>
            <a:pPr eaLnBrk="1" hangingPunct="1"/>
            <a:r>
              <a:rPr lang="en-US" altLang="zh-CN" sz="4000" dirty="0">
                <a:sym typeface="Wingdings" pitchFamily="2" charset="2"/>
              </a:rPr>
              <a:t>Restorations:   </a:t>
            </a:r>
          </a:p>
          <a:p>
            <a:pPr lvl="1"/>
            <a:r>
              <a:rPr lang="en-US" altLang="zh-CN" sz="2800" dirty="0" smtClean="0">
                <a:sym typeface="Wingdings" pitchFamily="2" charset="2"/>
              </a:rPr>
              <a:t> </a:t>
            </a:r>
            <a:r>
              <a:rPr lang="en-US" altLang="zh-CN" sz="2800" dirty="0" err="1" smtClean="0">
                <a:sym typeface="Wingdings" pitchFamily="2" charset="2"/>
              </a:rPr>
              <a:t>S</a:t>
            </a:r>
            <a:r>
              <a:rPr lang="en-US" altLang="zh-CN" sz="2800" baseline="-25000" dirty="0" err="1" smtClean="0">
                <a:sym typeface="Wingdings" pitchFamily="2" charset="2"/>
              </a:rPr>
              <a:t>interruption</a:t>
            </a:r>
            <a:r>
              <a:rPr lang="en-US" altLang="zh-CN" sz="2800" dirty="0" smtClean="0">
                <a:sym typeface="Wingdings" pitchFamily="2" charset="2"/>
              </a:rPr>
              <a:t> </a:t>
            </a:r>
            <a:r>
              <a:rPr lang="en-US" altLang="zh-CN" sz="2800" dirty="0" err="1" smtClean="0">
                <a:sym typeface="Wingdings" pitchFamily="2" charset="2"/>
              </a:rPr>
              <a:t>S</a:t>
            </a:r>
            <a:r>
              <a:rPr lang="en-US" altLang="zh-CN" sz="2800" baseline="-25000" dirty="0" err="1" smtClean="0">
                <a:sym typeface="Wingdings" pitchFamily="2" charset="2"/>
              </a:rPr>
              <a:t>accomplishment</a:t>
            </a:r>
            <a:endParaRPr lang="en-US" altLang="zh-CN" sz="2800" baseline="-25000" dirty="0" smtClean="0"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8282" y="0"/>
            <a:ext cx="8929718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Measurements of Dependability</a:t>
            </a:r>
          </a:p>
        </p:txBody>
      </p:sp>
      <p:sp>
        <p:nvSpPr>
          <p:cNvPr id="2560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59496" y="1143000"/>
            <a:ext cx="9433048" cy="50943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600" dirty="0" smtClean="0"/>
              <a:t>Module </a:t>
            </a:r>
            <a:r>
              <a:rPr lang="en-US" altLang="zh-CN" sz="3600" b="1" i="1" dirty="0" smtClean="0">
                <a:solidFill>
                  <a:srgbClr val="0000FF"/>
                </a:solidFill>
              </a:rPr>
              <a:t>reliability</a:t>
            </a:r>
            <a:r>
              <a:rPr lang="en-US" altLang="zh-CN" sz="3600" dirty="0" smtClean="0"/>
              <a:t>: continuous service accomplishment ( of the time to failure )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dirty="0" err="1" smtClean="0">
                <a:solidFill>
                  <a:srgbClr val="0000FF"/>
                </a:solidFill>
              </a:rPr>
              <a:t>MTTF</a:t>
            </a:r>
            <a:r>
              <a:rPr lang="en-US" altLang="zh-CN" sz="3200" dirty="0" smtClean="0"/>
              <a:t>: </a:t>
            </a:r>
            <a:r>
              <a:rPr lang="en-US" altLang="zh-CN" sz="3200" u="sng" dirty="0"/>
              <a:t>M</a:t>
            </a:r>
            <a:r>
              <a:rPr lang="en-US" altLang="zh-CN" sz="3200" dirty="0"/>
              <a:t>ean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o </a:t>
            </a:r>
            <a:r>
              <a:rPr lang="en-US" altLang="zh-CN" sz="3200" u="sng" dirty="0"/>
              <a:t>F</a:t>
            </a:r>
            <a:r>
              <a:rPr lang="en-US" altLang="zh-CN" sz="3200" dirty="0"/>
              <a:t>ailure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dirty="0" err="1" smtClean="0">
                <a:solidFill>
                  <a:srgbClr val="0000FF"/>
                </a:solidFill>
              </a:rPr>
              <a:t>MTTR</a:t>
            </a:r>
            <a:r>
              <a:rPr lang="en-US" altLang="zh-CN" sz="3200" dirty="0" smtClean="0"/>
              <a:t>:  </a:t>
            </a:r>
            <a:r>
              <a:rPr lang="en-US" altLang="zh-CN" sz="3200" u="sng" dirty="0"/>
              <a:t>M</a:t>
            </a:r>
            <a:r>
              <a:rPr lang="en-US" altLang="zh-CN" sz="3200" dirty="0"/>
              <a:t>ean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o </a:t>
            </a:r>
            <a:r>
              <a:rPr lang="en-US" altLang="zh-CN" sz="3200" u="sng" dirty="0"/>
              <a:t>R</a:t>
            </a:r>
            <a:r>
              <a:rPr lang="en-US" altLang="zh-CN" sz="3200" dirty="0"/>
              <a:t>epair  (service interruption)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dirty="0" smtClean="0"/>
              <a:t>FIT: </a:t>
            </a:r>
            <a:r>
              <a:rPr lang="en-US" altLang="zh-CN" sz="3200" u="sng" dirty="0"/>
              <a:t>F</a:t>
            </a:r>
            <a:r>
              <a:rPr lang="en-US" altLang="zh-CN" sz="3200" dirty="0"/>
              <a:t>ailure </a:t>
            </a:r>
            <a:r>
              <a:rPr lang="en-US" altLang="zh-CN" sz="3200" u="sng" dirty="0"/>
              <a:t>I</a:t>
            </a:r>
            <a:r>
              <a:rPr lang="en-US" altLang="zh-CN" sz="3200" dirty="0"/>
              <a:t>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</a:t>
            </a:r>
            <a:r>
              <a:rPr lang="en-US" altLang="zh-CN" sz="3200" dirty="0" smtClean="0"/>
              <a:t> = 1/</a:t>
            </a:r>
            <a:r>
              <a:rPr lang="en-US" altLang="zh-CN" sz="3200" dirty="0" err="1" smtClean="0"/>
              <a:t>MTTF</a:t>
            </a:r>
            <a:endParaRPr lang="en-US" altLang="zh-CN" sz="32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dirty="0" err="1" smtClean="0">
                <a:solidFill>
                  <a:srgbClr val="0000FF"/>
                </a:solidFill>
              </a:rPr>
              <a:t>MTBF</a:t>
            </a:r>
            <a:r>
              <a:rPr lang="en-US" altLang="zh-CN" sz="3200" dirty="0" smtClean="0"/>
              <a:t>: </a:t>
            </a:r>
            <a:r>
              <a:rPr lang="en-US" altLang="zh-CN" sz="3200" u="sng" dirty="0"/>
              <a:t>M</a:t>
            </a:r>
            <a:r>
              <a:rPr lang="en-US" altLang="zh-CN" sz="3200" dirty="0"/>
              <a:t>ean </a:t>
            </a:r>
            <a:r>
              <a:rPr lang="en-US" altLang="zh-CN" sz="3200" u="sng" dirty="0"/>
              <a:t>T</a:t>
            </a:r>
            <a:r>
              <a:rPr lang="en-US" altLang="zh-CN" sz="3200" dirty="0"/>
              <a:t>ime </a:t>
            </a:r>
            <a:r>
              <a:rPr lang="en-US" altLang="zh-CN" sz="3200" u="sng" dirty="0"/>
              <a:t>B</a:t>
            </a:r>
            <a:r>
              <a:rPr lang="en-US" altLang="zh-CN" sz="3200" dirty="0"/>
              <a:t>etween </a:t>
            </a:r>
            <a:r>
              <a:rPr lang="en-US" altLang="zh-CN" sz="3200" u="sng" dirty="0"/>
              <a:t>F</a:t>
            </a:r>
            <a:r>
              <a:rPr lang="en-US" altLang="zh-CN" sz="3200" dirty="0"/>
              <a:t>ailure</a:t>
            </a:r>
            <a:r>
              <a:rPr lang="en-US" altLang="zh-CN" sz="3200" dirty="0" smtClean="0"/>
              <a:t> = </a:t>
            </a:r>
            <a:r>
              <a:rPr lang="en-US" altLang="zh-CN" sz="3200" dirty="0" err="1" smtClean="0"/>
              <a:t>MTTF+MTTR</a:t>
            </a:r>
            <a:endParaRPr lang="en-US" altLang="zh-CN" sz="3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3600" dirty="0" smtClean="0"/>
              <a:t>Module </a:t>
            </a:r>
            <a:r>
              <a:rPr lang="en-US" altLang="zh-CN" sz="3600" b="1" i="1" dirty="0" smtClean="0">
                <a:solidFill>
                  <a:srgbClr val="0000FF"/>
                </a:solidFill>
              </a:rPr>
              <a:t>availability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3200" u="sng" dirty="0" smtClean="0">
                <a:solidFill>
                  <a:srgbClr val="0000FF"/>
                </a:solidFill>
              </a:rPr>
              <a:t>     </a:t>
            </a:r>
            <a:r>
              <a:rPr lang="en-US" altLang="zh-CN" sz="3200" u="sng" dirty="0" err="1" smtClean="0">
                <a:solidFill>
                  <a:srgbClr val="0000FF"/>
                </a:solidFill>
              </a:rPr>
              <a:t>MTTF</a:t>
            </a:r>
            <a:r>
              <a:rPr lang="en-US" altLang="zh-CN" sz="3200" u="sng" dirty="0" smtClean="0">
                <a:solidFill>
                  <a:srgbClr val="0000FF"/>
                </a:solidFill>
              </a:rPr>
              <a:t>          </a:t>
            </a:r>
            <a:r>
              <a:rPr lang="en-US" altLang="zh-CN" sz="3200" dirty="0" smtClean="0">
                <a:solidFill>
                  <a:srgbClr val="0000FF"/>
                </a:solidFill>
              </a:rPr>
              <a:t>  =</a:t>
            </a:r>
            <a:r>
              <a:rPr lang="en-US" altLang="zh-CN" sz="3200" u="sng" dirty="0" smtClean="0">
                <a:solidFill>
                  <a:srgbClr val="0000FF"/>
                </a:solidFill>
              </a:rPr>
              <a:t> </a:t>
            </a:r>
            <a:r>
              <a:rPr lang="en-US" altLang="zh-CN" sz="3200" u="sng" dirty="0" err="1" smtClean="0">
                <a:solidFill>
                  <a:srgbClr val="0000FF"/>
                </a:solidFill>
              </a:rPr>
              <a:t>MTTF</a:t>
            </a:r>
            <a:endParaRPr lang="en-US" altLang="zh-CN" sz="3200" u="sng" dirty="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3200" dirty="0" smtClean="0">
                <a:solidFill>
                  <a:srgbClr val="0000FF"/>
                </a:solidFill>
              </a:rPr>
              <a:t>    </a:t>
            </a:r>
            <a:r>
              <a:rPr lang="en-US" altLang="zh-CN" sz="3200" dirty="0" err="1" smtClean="0">
                <a:solidFill>
                  <a:srgbClr val="0000FF"/>
                </a:solidFill>
              </a:rPr>
              <a:t>MTTF</a:t>
            </a:r>
            <a:r>
              <a:rPr lang="en-US" altLang="zh-CN" sz="3200" dirty="0" smtClean="0">
                <a:solidFill>
                  <a:srgbClr val="0000FF"/>
                </a:solidFill>
              </a:rPr>
              <a:t> + </a:t>
            </a:r>
            <a:r>
              <a:rPr lang="en-US" altLang="zh-CN" sz="3200" dirty="0" err="1" smtClean="0">
                <a:solidFill>
                  <a:srgbClr val="0000FF"/>
                </a:solidFill>
              </a:rPr>
              <a:t>MTTR</a:t>
            </a:r>
            <a:r>
              <a:rPr lang="en-US" altLang="zh-CN" sz="3200" dirty="0" smtClean="0">
                <a:solidFill>
                  <a:srgbClr val="0000FF"/>
                </a:solidFill>
              </a:rPr>
              <a:t>     </a:t>
            </a:r>
            <a:r>
              <a:rPr lang="en-US" altLang="zh-CN" sz="3200" dirty="0" err="1" smtClean="0">
                <a:solidFill>
                  <a:srgbClr val="0000FF"/>
                </a:solidFill>
              </a:rPr>
              <a:t>MTBF</a:t>
            </a:r>
            <a:endParaRPr lang="en-US" altLang="zh-CN" sz="32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Example: disk system </a:t>
            </a:r>
          </a:p>
        </p:txBody>
      </p:sp>
      <p:sp>
        <p:nvSpPr>
          <p:cNvPr id="26627" name="Rectangle 3"/>
          <p:cNvSpPr>
            <a:spLocks noGrp="1" noRot="1" noChangeArrowheads="1"/>
          </p:cNvSpPr>
          <p:nvPr>
            <p:ph sz="half" idx="1"/>
          </p:nvPr>
        </p:nvSpPr>
        <p:spPr>
          <a:xfrm>
            <a:off x="1703512" y="1077075"/>
            <a:ext cx="8229600" cy="23622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b="1" dirty="0"/>
              <a:t>Assumption:</a:t>
            </a:r>
          </a:p>
          <a:p>
            <a:pPr lvl="1" eaLnBrk="1" hangingPunct="1"/>
            <a:r>
              <a:rPr lang="en-US" altLang="zh-CN" dirty="0"/>
              <a:t>10 disks, 1000000 hour MTTF</a:t>
            </a:r>
          </a:p>
          <a:p>
            <a:pPr lvl="1" eaLnBrk="1" hangingPunct="1"/>
            <a:r>
              <a:rPr lang="en-US" altLang="zh-CN" dirty="0"/>
              <a:t>1 SCSI controller, 500000 hour MTTF</a:t>
            </a:r>
          </a:p>
          <a:p>
            <a:pPr lvl="1" eaLnBrk="1" hangingPunct="1"/>
            <a:r>
              <a:rPr lang="en-US" altLang="zh-CN" dirty="0"/>
              <a:t>1 power supply, 1 fan, both  200000 hour MTTF</a:t>
            </a:r>
          </a:p>
          <a:p>
            <a:pPr lvl="1" eaLnBrk="1" hangingPunct="1"/>
            <a:r>
              <a:rPr lang="en-US" altLang="zh-CN" dirty="0"/>
              <a:t>1 SCSI cable, 1000000 hour MTTF</a:t>
            </a:r>
          </a:p>
          <a:p>
            <a:pPr eaLnBrk="1" hangingPunct="1"/>
            <a:r>
              <a:rPr lang="en-US" altLang="zh-CN" b="1" dirty="0"/>
              <a:t>Question:</a:t>
            </a:r>
            <a:r>
              <a:rPr lang="en-US" altLang="zh-CN" dirty="0"/>
              <a:t> MTTR of the whole system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6628" name="Rectangle 4"/>
          <p:cNvSpPr>
            <a:spLocks noGrp="1" noRot="1" noChangeArrowheads="1"/>
          </p:cNvSpPr>
          <p:nvPr>
            <p:ph sz="half" idx="2"/>
          </p:nvPr>
        </p:nvSpPr>
        <p:spPr>
          <a:xfrm>
            <a:off x="1703512" y="3933056"/>
            <a:ext cx="8640960" cy="25908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zh-CN" sz="3200" dirty="0" smtClean="0"/>
              <a:t>Answer:</a:t>
            </a:r>
          </a:p>
          <a:p>
            <a:pPr lvl="1" eaLnBrk="1" hangingPunct="1"/>
            <a:r>
              <a:rPr lang="en-US" altLang="zh-CN" sz="2800" dirty="0" smtClean="0"/>
              <a:t>Failure </a:t>
            </a:r>
            <a:r>
              <a:rPr lang="en-US" altLang="zh-CN" sz="2800" dirty="0" err="1" smtClean="0"/>
              <a:t>rate</a:t>
            </a:r>
            <a:r>
              <a:rPr lang="en-US" altLang="zh-CN" sz="2800" baseline="-25000" dirty="0" err="1" smtClean="0"/>
              <a:t>system</a:t>
            </a:r>
            <a:r>
              <a:rPr lang="en-US" altLang="zh-CN" sz="2800" dirty="0" smtClean="0"/>
              <a:t> = 10*1/1000,000 + 1/500,000 + 1/200,000 + 1/100,000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 smtClean="0"/>
              <a:t>  = 23000/1000,000,000  </a:t>
            </a:r>
          </a:p>
          <a:p>
            <a:pPr lvl="1" eaLnBrk="1" hangingPunct="1"/>
            <a:r>
              <a:rPr lang="en-US" altLang="zh-CN" sz="2800" dirty="0" err="1" smtClean="0"/>
              <a:t>MTTF</a:t>
            </a:r>
            <a:r>
              <a:rPr lang="en-US" altLang="zh-CN" sz="2800" baseline="-25000" dirty="0" err="1" smtClean="0"/>
              <a:t>system</a:t>
            </a:r>
            <a:r>
              <a:rPr lang="en-US" altLang="zh-CN" sz="2800" dirty="0" smtClean="0"/>
              <a:t> = 1/</a:t>
            </a:r>
            <a:r>
              <a:rPr lang="en-US" altLang="zh-CN" sz="2800" dirty="0" err="1" smtClean="0"/>
              <a:t>Failure</a:t>
            </a:r>
            <a:r>
              <a:rPr lang="en-US" altLang="zh-CN" sz="2800" baseline="-25000" dirty="0" err="1" smtClean="0"/>
              <a:t>system</a:t>
            </a:r>
            <a:r>
              <a:rPr lang="en-US" altLang="zh-CN" sz="2800" dirty="0" smtClean="0"/>
              <a:t> = 43500 hours ~ 5 years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   Way to cope with failure</a:t>
            </a:r>
          </a:p>
        </p:txBody>
      </p:sp>
      <p:sp>
        <p:nvSpPr>
          <p:cNvPr id="2765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199456" y="1196752"/>
            <a:ext cx="9145016" cy="4683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 smtClean="0"/>
              <a:t>Redundancy:</a:t>
            </a:r>
          </a:p>
          <a:p>
            <a:pPr lvl="1" eaLnBrk="1" hangingPunct="1"/>
            <a:r>
              <a:rPr lang="en-US" altLang="zh-CN" sz="3200" dirty="0" smtClean="0">
                <a:solidFill>
                  <a:srgbClr val="0000FF"/>
                </a:solidFill>
              </a:rPr>
              <a:t>Time redundancy</a:t>
            </a:r>
            <a:r>
              <a:rPr lang="en-US" altLang="zh-CN" sz="3200" dirty="0" smtClean="0"/>
              <a:t>:  repeat the operation again to see if it is still in erroneous.</a:t>
            </a:r>
          </a:p>
          <a:p>
            <a:pPr lvl="1" eaLnBrk="1" hangingPunct="1"/>
            <a:r>
              <a:rPr lang="en-US" altLang="zh-CN" sz="3200" dirty="0" smtClean="0">
                <a:solidFill>
                  <a:srgbClr val="0000FF"/>
                </a:solidFill>
              </a:rPr>
              <a:t>Resource redundancy</a:t>
            </a:r>
            <a:r>
              <a:rPr lang="en-US" altLang="zh-CN" sz="3200" dirty="0" smtClean="0"/>
              <a:t>: have other components to take over from the one that failed.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15369" y="0"/>
            <a:ext cx="7561262" cy="9810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Dependability</a:t>
            </a:r>
            <a:endParaRPr lang="en-US" altLang="zh-CN" dirty="0" smtClean="0"/>
          </a:p>
        </p:txBody>
      </p:sp>
      <p:sp>
        <p:nvSpPr>
          <p:cNvPr id="286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4825" y="1412875"/>
            <a:ext cx="8642350" cy="45085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 smtClean="0"/>
              <a:t>Compare with </a:t>
            </a:r>
          </a:p>
          <a:p>
            <a:pPr lvl="1" eaLnBrk="1" hangingPunct="1"/>
            <a:r>
              <a:rPr lang="en-US" altLang="zh-CN" sz="3600" dirty="0" smtClean="0"/>
              <a:t>Trusted computing </a:t>
            </a:r>
          </a:p>
          <a:p>
            <a:pPr lvl="1" eaLnBrk="1" hangingPunct="1"/>
            <a:r>
              <a:rPr lang="en-US" altLang="zh-CN" sz="3600" dirty="0" smtClean="0"/>
              <a:t>Trustworthy computing</a:t>
            </a:r>
          </a:p>
          <a:p>
            <a:pPr lvl="1" eaLnBrk="1" hangingPunct="1"/>
            <a:r>
              <a:rPr lang="en-US" altLang="zh-CN" sz="3600" dirty="0" smtClean="0"/>
              <a:t>Credibility</a:t>
            </a:r>
          </a:p>
          <a:p>
            <a:pPr lvl="1" eaLnBrk="1" hangingPunct="1"/>
            <a:endParaRPr lang="en-US" altLang="zh-CN" sz="3600" dirty="0" smtClean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55913" y="0"/>
            <a:ext cx="7561262" cy="719138"/>
          </a:xfrm>
        </p:spPr>
        <p:txBody>
          <a:bodyPr/>
          <a:lstStyle/>
          <a:p>
            <a:pPr eaLnBrk="1" hangingPunct="1"/>
            <a:r>
              <a:rPr lang="en-US" altLang="zh-CN" smtClean="0"/>
              <a:t>Topics in Chapter</a:t>
            </a:r>
          </a:p>
        </p:txBody>
      </p:sp>
      <p:sp>
        <p:nvSpPr>
          <p:cNvPr id="2969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5520" y="1196752"/>
            <a:ext cx="9145016" cy="5410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  Why take this course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1.2  Classes of computers in current computer market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1.3  Defining computer architecture  and What’s the task of computer design?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1.4  Trends in Technology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1.5  Trends in power in Integrated circuits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1.6  Trends in Cost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1.7  Dependability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1.8  Measuring, Reporting and </a:t>
            </a:r>
            <a:r>
              <a:rPr lang="en-US" altLang="zh-CN" sz="2800" dirty="0" err="1">
                <a:solidFill>
                  <a:srgbClr val="0000FF"/>
                </a:solidFill>
                <a:latin typeface="Comic Sans MS" pitchFamily="66" charset="0"/>
              </a:rPr>
              <a:t>summerizing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 Perf.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1.9 Quantitative Principles of computer Design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solidFill>
                  <a:schemeClr val="folHlink"/>
                </a:solidFill>
                <a:latin typeface="Comic Sans MS" pitchFamily="66" charset="0"/>
              </a:rPr>
              <a:t>1.10 Putting it altogether</a:t>
            </a:r>
            <a:endParaRPr lang="en-US" altLang="zh-CN" sz="2800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Performance</a:t>
            </a:r>
          </a:p>
        </p:txBody>
      </p:sp>
      <p:pic>
        <p:nvPicPr>
          <p:cNvPr id="30723" name="Picture 9" descr="l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3613" y="2492376"/>
            <a:ext cx="4895850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1"/>
            <a:ext cx="8621713" cy="9366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5 computing markets </a:t>
            </a:r>
          </a:p>
        </p:txBody>
      </p:sp>
      <p:graphicFrame>
        <p:nvGraphicFramePr>
          <p:cNvPr id="3277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16105"/>
              </p:ext>
            </p:extLst>
          </p:nvPr>
        </p:nvGraphicFramePr>
        <p:xfrm>
          <a:off x="1127448" y="1066800"/>
          <a:ext cx="10081120" cy="4915662"/>
        </p:xfrm>
        <a:graphic>
          <a:graphicData uri="http://schemas.openxmlformats.org/drawingml/2006/table">
            <a:tbl>
              <a:tblPr/>
              <a:tblGrid>
                <a:gridCol w="1296144"/>
                <a:gridCol w="1800200"/>
                <a:gridCol w="1306775"/>
                <a:gridCol w="1717561"/>
                <a:gridCol w="2016224"/>
                <a:gridCol w="1944216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Feature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PMD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Desktop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Server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Clusters/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warehourse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-scale computer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Internet of things /Embedded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 of system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$100-$1000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$300-$2500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$5000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-$10,000,000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$100000-$200,000,000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-$100,000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 of microprocessor module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$10-$100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$50-$500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 proc.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$200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-$2,000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 proc.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$50-$250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$0.01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-$100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per proc.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4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Critical system design issues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Cost, energy,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Media perf.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responsiveness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Price-perf.,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Energy,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Graphics perf.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Throughput,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availability,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Scalability,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energy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Price-perf.,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Throughput,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energy proportionality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Price, energy,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application-specific performance.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-243408"/>
            <a:ext cx="8101012" cy="1295400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Measuring and Reporting Performance</a:t>
            </a:r>
          </a:p>
        </p:txBody>
      </p:sp>
      <p:sp>
        <p:nvSpPr>
          <p:cNvPr id="3174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59496" y="1225826"/>
            <a:ext cx="9505056" cy="486747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omic Sans MS" pitchFamily="66" charset="0"/>
              </a:rPr>
              <a:t>Comparing Machines</a:t>
            </a:r>
          </a:p>
          <a:p>
            <a:pPr lvl="1" eaLnBrk="1" hangingPunct="1"/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Execution time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 (latency)</a:t>
            </a:r>
          </a:p>
          <a:p>
            <a:pPr lvl="1" eaLnBrk="1" hangingPunct="1"/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Throughput</a:t>
            </a:r>
          </a:p>
          <a:p>
            <a:pPr lvl="1"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MIPS - millions of instructions per second</a:t>
            </a:r>
          </a:p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omic Sans MS" pitchFamily="66" charset="0"/>
              </a:rPr>
              <a:t>Comparing Machines Using Sets of Programs</a:t>
            </a:r>
          </a:p>
          <a:p>
            <a:pPr lvl="1"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Choosing which program to evaluate performance</a:t>
            </a:r>
          </a:p>
          <a:p>
            <a:pPr lvl="2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Benchmark Suites</a:t>
            </a:r>
          </a:p>
          <a:p>
            <a:pPr lvl="1" eaLnBrk="1" hangingPunct="1"/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Different Means: Arithmetic, Harmonic, and Geometric 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60726" y="0"/>
            <a:ext cx="6867525" cy="9080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1"/>
                </a:solidFill>
              </a:rPr>
              <a:t>Defining performance</a:t>
            </a:r>
          </a:p>
        </p:txBody>
      </p:sp>
      <p:sp>
        <p:nvSpPr>
          <p:cNvPr id="3277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438400" y="990601"/>
            <a:ext cx="7772400" cy="53181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r>
              <a:rPr lang="en-US" altLang="zh-CN" sz="2400" dirty="0">
                <a:latin typeface="Comic Sans MS" pitchFamily="66" charset="0"/>
              </a:rPr>
              <a:t>Performance means different things to different people, therefore its assessment is subtle</a:t>
            </a: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4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000" b="1" dirty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endParaRPr lang="en-US" altLang="zh-CN" sz="2800" dirty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 typeface="Symbol" pitchFamily="18" charset="2"/>
              <a:buChar char="·"/>
            </a:pP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different perception</a:t>
            </a:r>
          </a:p>
          <a:p>
            <a:pPr lvl="1" eaLnBrk="1" hangingPunct="1">
              <a:lnSpc>
                <a:spcPct val="80000"/>
              </a:lnSpc>
              <a:buFont typeface="Symbol" pitchFamily="18" charset="2"/>
              <a:buChar char="·"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Criteria of performance evaluation differs among users and designers</a:t>
            </a:r>
          </a:p>
        </p:txBody>
      </p:sp>
      <p:pic>
        <p:nvPicPr>
          <p:cNvPr id="32772" name="Picture 4" descr="厨师做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743200"/>
            <a:ext cx="2133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71600" y="1981201"/>
            <a:ext cx="2438400" cy="1158875"/>
            <a:chOff x="144" y="1968"/>
            <a:chExt cx="1536" cy="730"/>
          </a:xfrm>
        </p:grpSpPr>
        <p:sp>
          <p:nvSpPr>
            <p:cNvPr id="32780" name="AutoShape 6"/>
            <p:cNvSpPr>
              <a:spLocks noChangeArrowheads="1"/>
            </p:cNvSpPr>
            <p:nvPr/>
          </p:nvSpPr>
          <p:spPr bwMode="auto">
            <a:xfrm>
              <a:off x="144" y="1968"/>
              <a:ext cx="1488" cy="672"/>
            </a:xfrm>
            <a:prstGeom prst="wedgeEllipseCallout">
              <a:avLst>
                <a:gd name="adj1" fmla="val 42407"/>
                <a:gd name="adj2" fmla="val 87056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32781" name="Text Box 7"/>
            <p:cNvSpPr txBox="1">
              <a:spLocks noChangeArrowheads="1"/>
            </p:cNvSpPr>
            <p:nvPr/>
          </p:nvSpPr>
          <p:spPr bwMode="auto">
            <a:xfrm>
              <a:off x="240" y="2064"/>
              <a:ext cx="1440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en-US" altLang="zh-CN" sz="2000">
                  <a:latin typeface="Comic Sans MS" pitchFamily="66" charset="0"/>
                </a:rPr>
                <a:t>Just a piece of </a:t>
              </a:r>
            </a:p>
            <a:p>
              <a:pPr algn="ctr"/>
              <a:r>
                <a:rPr kumimoji="1" lang="en-US" altLang="zh-CN" sz="2000">
                  <a:latin typeface="Comic Sans MS" pitchFamily="66" charset="0"/>
                </a:rPr>
                <a:t>cake ! Even for   50 guys</a:t>
              </a:r>
            </a:p>
          </p:txBody>
        </p:sp>
      </p:grpSp>
      <p:pic>
        <p:nvPicPr>
          <p:cNvPr id="32774" name="Picture 8" descr="waitingBo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31242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389814" y="2057400"/>
            <a:ext cx="3278187" cy="914400"/>
            <a:chOff x="3552" y="1632"/>
            <a:chExt cx="2065" cy="576"/>
          </a:xfrm>
        </p:grpSpPr>
        <p:sp>
          <p:nvSpPr>
            <p:cNvPr id="32778" name="AutoShape 10"/>
            <p:cNvSpPr>
              <a:spLocks noChangeArrowheads="1"/>
            </p:cNvSpPr>
            <p:nvPr/>
          </p:nvSpPr>
          <p:spPr bwMode="auto">
            <a:xfrm>
              <a:off x="3552" y="1632"/>
              <a:ext cx="2064" cy="576"/>
            </a:xfrm>
            <a:prstGeom prst="wedgeEllipseCallout">
              <a:avLst>
                <a:gd name="adj1" fmla="val 33190"/>
                <a:gd name="adj2" fmla="val 13020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pitchFamily="18" charset="0"/>
              </a:endParaRPr>
            </a:p>
          </p:txBody>
        </p:sp>
        <p:sp>
          <p:nvSpPr>
            <p:cNvPr id="32779" name="Text Box 11"/>
            <p:cNvSpPr txBox="1">
              <a:spLocks noChangeArrowheads="1"/>
            </p:cNvSpPr>
            <p:nvPr/>
          </p:nvSpPr>
          <p:spPr bwMode="auto">
            <a:xfrm>
              <a:off x="3696" y="1680"/>
              <a:ext cx="192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Comic Sans MS" pitchFamily="66" charset="0"/>
                </a:rPr>
                <a:t>Faint ! When will </a:t>
              </a:r>
            </a:p>
            <a:p>
              <a:r>
                <a:rPr kumimoji="1" lang="en-US" altLang="zh-CN" sz="2000">
                  <a:latin typeface="Comic Sans MS" pitchFamily="66" charset="0"/>
                </a:rPr>
                <a:t>they bring me the meal?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</p:grpSp>
      <p:pic>
        <p:nvPicPr>
          <p:cNvPr id="32776" name="Picture 12" descr="wai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2743200"/>
            <a:ext cx="1600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4648200" y="2286001"/>
            <a:ext cx="261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latin typeface="Comic Sans MS" pitchFamily="66" charset="0"/>
              </a:rPr>
              <a:t>Sorry, Lady is first !</a:t>
            </a:r>
            <a:endParaRPr kumimoji="1" lang="en-US" altLang="zh-CN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711450" y="0"/>
            <a:ext cx="795655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solidFill>
                  <a:schemeClr val="bg1"/>
                </a:solidFill>
              </a:rPr>
              <a:t>Perf. Metrics --response time</a:t>
            </a:r>
            <a:endParaRPr lang="en-US" altLang="zh-CN" b="1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379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487488" y="1191039"/>
            <a:ext cx="8534400" cy="48768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0000"/>
                </a:solidFill>
                <a:latin typeface="Comic Sans MS" pitchFamily="66" charset="0"/>
              </a:rPr>
              <a:t>Wall-clock time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Start the program and watch the clock -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when the program ends, that’s the total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wall-clock time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Also called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response time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or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elapsed time or 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Measures 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user perception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of the system speed</a:t>
            </a:r>
            <a:endParaRPr lang="en-US" altLang="zh-CN" sz="2400" dirty="0">
              <a:solidFill>
                <a:srgbClr val="FD0128"/>
              </a:solidFill>
              <a:latin typeface="Comic Sans MS" pitchFamily="66" charset="0"/>
            </a:endParaRPr>
          </a:p>
          <a:p>
            <a:pPr eaLnBrk="1" hangingPunct="1"/>
            <a:r>
              <a:rPr lang="en-US" altLang="zh-CN" sz="2800" b="1" dirty="0">
                <a:solidFill>
                  <a:srgbClr val="000000"/>
                </a:solidFill>
                <a:latin typeface="Comic Sans MS" pitchFamily="66" charset="0"/>
              </a:rPr>
              <a:t>Problems with wall-clock time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What if more than one program is running 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  the same machine ?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What if the program asks for user input ?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64352" y="4271140"/>
            <a:ext cx="1933127" cy="19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1159" y="0"/>
            <a:ext cx="8588405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Performance Metrics --CPU time</a:t>
            </a:r>
          </a:p>
        </p:txBody>
      </p:sp>
      <p:sp>
        <p:nvSpPr>
          <p:cNvPr id="348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343472" y="1066800"/>
            <a:ext cx="10116616" cy="5791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Measures the time the CPU is computing, (not waiting for I/O)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Measures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designer perception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 of the CPU speed</a:t>
            </a:r>
            <a:endParaRPr lang="en-US" altLang="zh-CN" sz="2800" dirty="0">
              <a:latin typeface="Comic Sans MS" pitchFamily="66" charset="0"/>
            </a:endParaRPr>
          </a:p>
          <a:p>
            <a:pPr eaLnBrk="1" hangingPunct="1">
              <a:lnSpc>
                <a:spcPct val="70000"/>
              </a:lnSpc>
              <a:spcBef>
                <a:spcPct val="45000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Comic Sans MS" pitchFamily="66" charset="0"/>
              </a:rPr>
              <a:t>CPU time is further divided into: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User time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 - time spent in user mode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System time</a:t>
            </a:r>
            <a:r>
              <a:rPr lang="en-US" altLang="zh-CN" sz="2800" dirty="0">
                <a:solidFill>
                  <a:srgbClr val="000000"/>
                </a:solidFill>
                <a:latin typeface="Comic Sans MS" pitchFamily="66" charset="0"/>
              </a:rPr>
              <a:t> - time spent in the operating system (OS)</a:t>
            </a:r>
          </a:p>
          <a:p>
            <a:pPr eaLnBrk="1" hangingPunct="1"/>
            <a:r>
              <a:rPr lang="en-US" altLang="zh-CN" sz="3200" dirty="0">
                <a:solidFill>
                  <a:srgbClr val="000000"/>
                </a:solidFill>
                <a:latin typeface="Comic Sans MS" pitchFamily="66" charset="0"/>
              </a:rPr>
              <a:t>Unix time command reports CPU time as:</a:t>
            </a:r>
          </a:p>
          <a:p>
            <a:pPr lvl="1" eaLnBrk="1" hangingPunct="1"/>
            <a:r>
              <a:rPr lang="en-US" altLang="zh-CN" b="1" dirty="0">
                <a:solidFill>
                  <a:srgbClr val="0000FF"/>
                </a:solidFill>
                <a:latin typeface="Comic Sans MS" pitchFamily="66" charset="0"/>
              </a:rPr>
              <a:t>90.7u 12.9s 2:39 65%</a:t>
            </a:r>
          </a:p>
          <a:p>
            <a:pPr lvl="1" eaLnBrk="1" hangingPunct="1"/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90.7 user CPU seconds (in the user’s program)</a:t>
            </a:r>
          </a:p>
          <a:p>
            <a:pPr lvl="1" eaLnBrk="1" hangingPunct="1"/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12.9 system CPU seconds (in the system calls e.g. </a:t>
            </a:r>
            <a:r>
              <a:rPr lang="en-US" altLang="zh-CN" b="1" dirty="0" err="1">
                <a:solidFill>
                  <a:srgbClr val="000000"/>
                </a:solidFill>
                <a:latin typeface="Comic Sans MS" pitchFamily="66" charset="0"/>
              </a:rPr>
              <a:t>printf</a:t>
            </a:r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)</a:t>
            </a:r>
          </a:p>
          <a:p>
            <a:pPr lvl="1" eaLnBrk="1" hangingPunct="1"/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2 minutes, 39 seconds wall-clock time</a:t>
            </a:r>
          </a:p>
          <a:p>
            <a:pPr lvl="1" eaLnBrk="1" hangingPunct="1"/>
            <a:r>
              <a:rPr lang="en-US" altLang="zh-CN" b="1" dirty="0">
                <a:solidFill>
                  <a:srgbClr val="000000"/>
                </a:solidFill>
                <a:latin typeface="Comic Sans MS" pitchFamily="66" charset="0"/>
              </a:rPr>
              <a:t>65% of the wall clock time was spent running on the CPU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24035" y="1"/>
            <a:ext cx="8445529" cy="10525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1"/>
                </a:solidFill>
              </a:rPr>
              <a:t>Performance Metrics --throughput</a:t>
            </a:r>
          </a:p>
        </p:txBody>
      </p:sp>
      <p:sp>
        <p:nvSpPr>
          <p:cNvPr id="3584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0364" y="1124744"/>
            <a:ext cx="8839200" cy="5029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Amount of work done in a given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Measure 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administrator perception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of the system perf.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We often use throughput to measure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Number of lines of code per day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Number bits per second transmitted over a wire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Number of web pages served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In contrast to latency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amount of time to produce 1 line of code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amount of time to send 1 bit over a wire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Amount of time spent waiting to receive web page</a:t>
            </a:r>
            <a:endParaRPr lang="en-US" altLang="zh-CN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Often, processor performance is only quoted in terms of relative latency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Program A ran 10 times faster than program B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But, for many apps, throughput </a:t>
            </a:r>
            <a:r>
              <a:rPr lang="en-US" altLang="zh-CN" sz="2400" b="1" dirty="0">
                <a:solidFill>
                  <a:srgbClr val="FD0128"/>
                </a:solidFill>
                <a:latin typeface="Comic Sans MS" pitchFamily="66" charset="0"/>
              </a:rPr>
              <a:t>much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more important than latency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Financial markets, government statistics (census)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52597" y="0"/>
            <a:ext cx="8715404" cy="9906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Response time vs. Throughput </a:t>
            </a:r>
          </a:p>
        </p:txBody>
      </p:sp>
      <p:sp>
        <p:nvSpPr>
          <p:cNvPr id="368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28814" y="1279525"/>
            <a:ext cx="8334375" cy="46418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If you improve response time, you usually improve throughput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Replacing the processor of a computer with a faster version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you can also improve throughput without improving response time</a:t>
            </a:r>
            <a:endParaRPr lang="en-US" altLang="zh-CN" smtClean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Adding additional processors to a system that uses multiple processors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 for separate tasks (e.g. handling of airline reservations system)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1159" y="0"/>
            <a:ext cx="8786842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Another industry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Metric: MIPS</a:t>
            </a:r>
          </a:p>
        </p:txBody>
      </p:sp>
      <p:sp>
        <p:nvSpPr>
          <p:cNvPr id="3789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1341438"/>
            <a:ext cx="8839200" cy="44497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MIPS - Millions of Instructions per Second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When comparing two machines (A, B) with the same </a:t>
            </a:r>
            <a:r>
              <a:rPr lang="en-US" altLang="zh-CN" sz="2800">
                <a:solidFill>
                  <a:srgbClr val="FD0128"/>
                </a:solidFill>
                <a:latin typeface="Comic Sans MS" pitchFamily="66" charset="0"/>
              </a:rPr>
              <a:t>instruction set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, MIPS is a fair comparison(</a:t>
            </a:r>
            <a:r>
              <a:rPr lang="en-US" altLang="zh-CN" sz="2800" i="1">
                <a:solidFill>
                  <a:srgbClr val="000000"/>
                </a:solidFill>
                <a:latin typeface="Comic Sans MS" pitchFamily="66" charset="0"/>
              </a:rPr>
              <a:t>sometimes…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But, MIPS can be a “</a:t>
            </a:r>
            <a:r>
              <a:rPr lang="en-US" altLang="zh-CN" sz="2800" b="1" i="1">
                <a:solidFill>
                  <a:srgbClr val="000000"/>
                </a:solidFill>
                <a:latin typeface="Comic Sans MS" pitchFamily="66" charset="0"/>
              </a:rPr>
              <a:t>meaningless</a:t>
            </a:r>
            <a:r>
              <a:rPr lang="en-US" altLang="zh-CN" sz="2800" i="1">
                <a:solidFill>
                  <a:srgbClr val="000000"/>
                </a:solidFill>
                <a:latin typeface="Comic Sans MS" pitchFamily="66" charset="0"/>
              </a:rPr>
              <a:t> indicator of performance…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”</a:t>
            </a:r>
            <a:endParaRPr lang="en-US" altLang="zh-CN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752600"/>
            <a:ext cx="6324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52597" y="0"/>
            <a:ext cx="8516967" cy="1125538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</a:rPr>
              <a:t>Ex: MIPS might be meaningless</a:t>
            </a:r>
            <a:endParaRPr lang="en-US" altLang="zh-CN" sz="3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209800" y="1412875"/>
            <a:ext cx="845820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Machine A has a special instruction for</a:t>
            </a:r>
            <a:r>
              <a:rPr lang="en-US" altLang="zh-CN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performing square root calculations. It takes 100 cycles to execute.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Machine B doesn’t have the special instruction -- must perform square root calculations in software using simple instructions (.e.g, Add, Mult, Shift) that each take 1 cycle to execute</a:t>
            </a:r>
          </a:p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Machine A: 1/100 MIPS = 0.01 MIPS</a:t>
            </a:r>
          </a:p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Machine B: 1 MIPS</a:t>
            </a:r>
            <a:endParaRPr lang="en-US" altLang="zh-CN" sz="2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528" y="-177248"/>
            <a:ext cx="10513168" cy="11430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Another view: </a:t>
            </a:r>
            <a:r>
              <a:rPr lang="en-US" altLang="zh-CN" sz="3600" dirty="0" smtClean="0"/>
              <a:t> Power </a:t>
            </a:r>
            <a:r>
              <a:rPr lang="en-US" altLang="zh-CN" sz="3600" dirty="0"/>
              <a:t>consumption and Efficiency</a:t>
            </a:r>
          </a:p>
        </p:txBody>
      </p:sp>
      <p:sp>
        <p:nvSpPr>
          <p:cNvPr id="3993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1504" y="1166038"/>
            <a:ext cx="10009112" cy="56919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Critical factors for embedded systems: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cost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physical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power consumption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Fig. 1.27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AMD </a:t>
            </a:r>
            <a:r>
              <a:rPr lang="en-US" altLang="zh-CN" b="1" dirty="0" err="1">
                <a:latin typeface="Comic Sans MS" pitchFamily="66" charset="0"/>
              </a:rPr>
              <a:t>ElanSC520</a:t>
            </a:r>
            <a:r>
              <a:rPr lang="en-US" altLang="zh-CN" b="1" dirty="0">
                <a:latin typeface="Comic Sans MS" pitchFamily="66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AMD </a:t>
            </a:r>
            <a:r>
              <a:rPr lang="en-US" altLang="zh-CN" b="1" dirty="0" err="1">
                <a:latin typeface="Comic Sans MS" pitchFamily="66" charset="0"/>
              </a:rPr>
              <a:t>K6-2E</a:t>
            </a:r>
            <a:endParaRPr lang="en-US" altLang="zh-CN" b="1" dirty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IBM PowerPC </a:t>
            </a:r>
            <a:r>
              <a:rPr lang="en-US" altLang="zh-CN" b="1" dirty="0" err="1">
                <a:latin typeface="Comic Sans MS" pitchFamily="66" charset="0"/>
              </a:rPr>
              <a:t>750CX</a:t>
            </a:r>
            <a:endParaRPr lang="en-US" altLang="zh-CN" b="1" dirty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NEC </a:t>
            </a:r>
            <a:r>
              <a:rPr lang="en-US" altLang="zh-CN" b="1" dirty="0" err="1">
                <a:latin typeface="Comic Sans MS" pitchFamily="66" charset="0"/>
              </a:rPr>
              <a:t>VR</a:t>
            </a:r>
            <a:r>
              <a:rPr lang="en-US" altLang="zh-CN" b="1" dirty="0">
                <a:latin typeface="Comic Sans MS" pitchFamily="66" charset="0"/>
              </a:rPr>
              <a:t> 5432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Comic Sans MS" pitchFamily="66" charset="0"/>
              </a:rPr>
              <a:t>NEC </a:t>
            </a:r>
            <a:r>
              <a:rPr lang="en-US" altLang="zh-CN" b="1" dirty="0" err="1">
                <a:latin typeface="Comic Sans MS" pitchFamily="66" charset="0"/>
              </a:rPr>
              <a:t>VR</a:t>
            </a:r>
            <a:r>
              <a:rPr lang="en-US" altLang="zh-CN" b="1" dirty="0">
                <a:latin typeface="Comic Sans MS" pitchFamily="66" charset="0"/>
              </a:rPr>
              <a:t> 4122</a:t>
            </a:r>
            <a:endParaRPr lang="en-US" altLang="zh-CN" sz="2800" b="1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456040" y="3573016"/>
            <a:ext cx="546841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Comic Sans MS" pitchFamily="66" charset="0"/>
              </a:rPr>
              <a:t>The NEC VR 4122 is the big </a:t>
            </a:r>
          </a:p>
          <a:p>
            <a:r>
              <a:rPr kumimoji="1" lang="en-US" altLang="zh-CN" sz="2800" dirty="0">
                <a:latin typeface="Comic Sans MS" pitchFamily="66" charset="0"/>
              </a:rPr>
              <a:t>winner for its </a:t>
            </a:r>
            <a:r>
              <a:rPr kumimoji="1" lang="en-US" altLang="zh-CN" sz="2800" dirty="0">
                <a:solidFill>
                  <a:srgbClr val="FF0000"/>
                </a:solidFill>
                <a:latin typeface="Comic Sans MS" pitchFamily="66" charset="0"/>
              </a:rPr>
              <a:t>best performance/watt</a:t>
            </a:r>
            <a:r>
              <a:rPr kumimoji="1" lang="en-US" altLang="zh-CN" sz="2800" dirty="0">
                <a:latin typeface="Comic Sans MS" pitchFamily="66" charset="0"/>
              </a:rPr>
              <a:t>, </a:t>
            </a:r>
          </a:p>
          <a:p>
            <a:r>
              <a:rPr kumimoji="1" lang="en-US" altLang="zh-CN" sz="2800" dirty="0">
                <a:latin typeface="Comic Sans MS" pitchFamily="66" charset="0"/>
              </a:rPr>
              <a:t>though it is the second lowest performing processor.</a:t>
            </a:r>
            <a:endParaRPr kumimoji="1" lang="en-US" altLang="zh-CN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38282" y="0"/>
            <a:ext cx="8929718" cy="1125538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Summary of performance metrics</a:t>
            </a:r>
          </a:p>
        </p:txBody>
      </p:sp>
      <p:sp>
        <p:nvSpPr>
          <p:cNvPr id="4096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133600" y="1143000"/>
            <a:ext cx="8001000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Response (Execution) time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latin typeface="Comic Sans MS" pitchFamily="66" charset="0"/>
              </a:rPr>
              <a:t>user perception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system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solidFill>
                  <a:srgbClr val="FF0000"/>
                </a:solidFill>
                <a:latin typeface="Comic Sans MS" pitchFamily="66" charset="0"/>
              </a:rPr>
              <a:t>the only unimpeachable measure of performance</a:t>
            </a:r>
            <a:endParaRPr lang="en-US" altLang="zh-CN" sz="240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CPU time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designer perception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CPU performance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Throughput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administrator perception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Comic Sans MS" pitchFamily="66" charset="0"/>
              </a:rPr>
              <a:t>MIPS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FF"/>
                </a:solidFill>
                <a:latin typeface="Comic Sans MS" pitchFamily="66" charset="0"/>
              </a:rPr>
              <a:t>merchant perception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Personal Mobile Devices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125539"/>
            <a:ext cx="10802127" cy="4795837"/>
          </a:xfrm>
        </p:spPr>
        <p:txBody>
          <a:bodyPr/>
          <a:lstStyle/>
          <a:p>
            <a:r>
              <a:rPr lang="en-US" altLang="zh-CN" dirty="0" smtClean="0"/>
              <a:t>Wireless devices with multimedia user interfaces</a:t>
            </a:r>
          </a:p>
          <a:p>
            <a:r>
              <a:rPr lang="en-US" altLang="zh-CN" dirty="0" smtClean="0">
                <a:latin typeface="Comic Sans MS" pitchFamily="66" charset="0"/>
              </a:rPr>
              <a:t>Application </a:t>
            </a:r>
          </a:p>
          <a:p>
            <a:pPr lvl="1"/>
            <a:r>
              <a:rPr lang="en-US" altLang="zh-CN" dirty="0" smtClean="0">
                <a:solidFill>
                  <a:srgbClr val="0000FF"/>
                </a:solidFill>
                <a:latin typeface="Comic Sans MS" pitchFamily="66" charset="0"/>
              </a:rPr>
              <a:t>Web-based</a:t>
            </a:r>
            <a:r>
              <a:rPr lang="zh-CN" altLang="en-US" dirty="0" smtClean="0">
                <a:solidFill>
                  <a:srgbClr val="0000FF"/>
                </a:solidFill>
                <a:latin typeface="Comic Sans MS" pitchFamily="66" charset="0"/>
              </a:rPr>
              <a:t>， </a:t>
            </a:r>
            <a:r>
              <a:rPr lang="en-US" altLang="zh-CN" dirty="0" smtClean="0">
                <a:solidFill>
                  <a:srgbClr val="0000FF"/>
                </a:solidFill>
                <a:latin typeface="Comic Sans MS" pitchFamily="66" charset="0"/>
              </a:rPr>
              <a:t>media-oriented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Comic Sans MS" pitchFamily="66" charset="0"/>
              </a:rPr>
              <a:t>Responsiveness</a:t>
            </a:r>
            <a:r>
              <a:rPr lang="zh-CN" altLang="en-US" dirty="0" smtClean="0">
                <a:solidFill>
                  <a:srgbClr val="0000FF"/>
                </a:solidFill>
                <a:latin typeface="Comic Sans MS" pitchFamily="66" charset="0"/>
              </a:rPr>
              <a:t>， </a:t>
            </a:r>
            <a:r>
              <a:rPr lang="en-US" altLang="zh-CN" dirty="0" smtClean="0">
                <a:solidFill>
                  <a:srgbClr val="0000FF"/>
                </a:solidFill>
                <a:latin typeface="Comic Sans MS" pitchFamily="66" charset="0"/>
              </a:rPr>
              <a:t>predictability</a:t>
            </a:r>
            <a:endParaRPr lang="en-US" altLang="zh-CN" dirty="0">
              <a:solidFill>
                <a:srgbClr val="0000FF"/>
              </a:solidFill>
              <a:latin typeface="Comic Sans MS" pitchFamily="66" charset="0"/>
            </a:endParaRPr>
          </a:p>
          <a:p>
            <a:r>
              <a:rPr lang="en-US" altLang="zh-CN" dirty="0" smtClean="0">
                <a:latin typeface="Comic Sans MS" pitchFamily="66" charset="0"/>
              </a:rPr>
              <a:t>Requirement</a:t>
            </a:r>
            <a:r>
              <a:rPr lang="en-US" altLang="zh-CN" dirty="0">
                <a:latin typeface="Comic Sans MS" pitchFamily="66" charset="0"/>
              </a:rPr>
              <a:t>:</a:t>
            </a:r>
          </a:p>
          <a:p>
            <a:pPr lvl="1"/>
            <a:r>
              <a:rPr lang="en-US" altLang="zh-CN" dirty="0" smtClean="0">
                <a:solidFill>
                  <a:srgbClr val="FF3300"/>
                </a:solidFill>
                <a:latin typeface="Comic Sans MS" pitchFamily="66" charset="0"/>
              </a:rPr>
              <a:t>Cost, energy efficiency ( battery, no-fan)</a:t>
            </a:r>
          </a:p>
          <a:p>
            <a:pPr lvl="1"/>
            <a:r>
              <a:rPr lang="en-US" altLang="zh-CN" dirty="0" smtClean="0">
                <a:solidFill>
                  <a:srgbClr val="FF3300"/>
                </a:solidFill>
                <a:latin typeface="Comic Sans MS" pitchFamily="66" charset="0"/>
              </a:rPr>
              <a:t>Real-time performance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</a:rPr>
              <a:t>Minimize memory  </a:t>
            </a:r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 flash memory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021181"/>
      </p:ext>
    </p:extLst>
  </p:cSld>
  <p:clrMapOvr>
    <a:masterClrMapping/>
  </p:clrMapOvr>
  <p:transition spd="slow">
    <p:pull dir="r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09721" y="0"/>
            <a:ext cx="10118927" cy="83671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Choose Programs to Evaluate Performance</a:t>
            </a:r>
            <a:endParaRPr lang="en-US" altLang="zh-CN" sz="40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4198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199456" y="862314"/>
            <a:ext cx="10513168" cy="554461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Ideal performance evaluation:</a:t>
            </a:r>
            <a:r>
              <a:rPr lang="en-US" altLang="zh-CN" sz="3600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A random sample of users running their programs and OS commands.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</a:rPr>
              <a:t>Many different types of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</a:rPr>
              <a:t>Real applications-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-- Scientific and engineering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</a:rPr>
              <a:t>Modified (or scripted) applications-</a:t>
            </a:r>
            <a:r>
              <a:rPr lang="en-US" altLang="zh-CN" sz="2400" b="1" dirty="0">
                <a:latin typeface="Comic Sans MS" pitchFamily="66" charset="0"/>
              </a:rPr>
              <a:t>--</a:t>
            </a:r>
            <a:r>
              <a:rPr lang="en-US" altLang="zh-CN" sz="2400" b="1" dirty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focus on specific features</a:t>
            </a:r>
            <a:endParaRPr lang="en-US" altLang="zh-CN" sz="2400" b="1" dirty="0">
              <a:solidFill>
                <a:schemeClr val="accent2"/>
              </a:solidFill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</a:rPr>
              <a:t>Kernels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--- critical program fragments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</a:rPr>
              <a:t>Toy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 --- small programs, often measure very little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</a:rPr>
              <a:t>Synthetic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-- created to represent some aspects of a   program (e.g., mix of instruction types)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Database -- a world unto itself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FD0128"/>
                </a:solidFill>
                <a:latin typeface="Comic Sans MS" pitchFamily="66" charset="0"/>
              </a:rPr>
              <a:t>What really matters is how YOUR application performs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81224" y="0"/>
            <a:ext cx="7962926" cy="928688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Something about Synthetic</a:t>
            </a:r>
          </a:p>
        </p:txBody>
      </p:sp>
      <p:sp>
        <p:nvSpPr>
          <p:cNvPr id="4301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257300" y="1196752"/>
            <a:ext cx="8915400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Synthetic benchmarks :</a:t>
            </a:r>
            <a:r>
              <a:rPr lang="en-US" altLang="zh-CN" sz="3200" dirty="0" smtClean="0">
                <a:latin typeface="Comic Sans MS" pitchFamily="66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Programs that try to "exercise" the system in the same way to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match the average frequency of operations and operands of a large set of programs.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Whetstone and Dhrystone.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Similar to kernels but are </a:t>
            </a: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NOT</a:t>
            </a:r>
            <a:r>
              <a:rPr lang="en-US" altLang="zh-CN" sz="2800" dirty="0">
                <a:latin typeface="Comic Sans MS" pitchFamily="66" charset="0"/>
              </a:rPr>
              <a:t> real programs 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Compiler and hardware optimizations can artificially inflate performance of these benchmarks but not of real programs</a:t>
            </a:r>
            <a:r>
              <a:rPr lang="en-US" altLang="zh-CN" sz="2800" dirty="0"/>
              <a:t>.</a:t>
            </a:r>
            <a:r>
              <a:rPr lang="en-US" altLang="zh-CN" sz="2800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</a:rPr>
              <a:t>These benchmarks don’t reward optimizations!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 err="1" smtClean="0"/>
              <a:t>SQRT</a:t>
            </a:r>
            <a:r>
              <a:rPr lang="en-US" altLang="zh-CN" sz="2800" dirty="0" smtClean="0"/>
              <a:t>(EXP(x))= </a:t>
            </a:r>
            <a:r>
              <a:rPr lang="en-US" altLang="zh-CN" sz="2800" dirty="0" smtClean="0">
                <a:sym typeface="Symbol" pitchFamily="18" charset="2"/>
              </a:rPr>
              <a:t></a:t>
            </a:r>
            <a:r>
              <a:rPr lang="en-US" altLang="zh-CN" sz="2800" dirty="0" smtClean="0"/>
              <a:t>e </a:t>
            </a:r>
            <a:r>
              <a:rPr lang="en-US" altLang="zh-CN" sz="2800" baseline="30000" dirty="0" smtClean="0"/>
              <a:t>x</a:t>
            </a:r>
            <a:r>
              <a:rPr lang="en-US" altLang="zh-CN" sz="2800" dirty="0" smtClean="0"/>
              <a:t>  = e </a:t>
            </a:r>
            <a:r>
              <a:rPr lang="en-US" altLang="zh-CN" sz="2800" baseline="30000" dirty="0" smtClean="0"/>
              <a:t>x/2</a:t>
            </a:r>
            <a:r>
              <a:rPr lang="en-US" altLang="zh-CN" sz="2800" dirty="0" smtClean="0"/>
              <a:t> = EXP(X/2)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5257800" y="5791200"/>
            <a:ext cx="457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1"/>
            <a:ext cx="9144000" cy="980727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Notes on performance benchmark</a:t>
            </a:r>
          </a:p>
        </p:txBody>
      </p:sp>
      <p:sp>
        <p:nvSpPr>
          <p:cNvPr id="4403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05000" y="1484313"/>
            <a:ext cx="87630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</a:rPr>
              <a:t>Benchmarks can focus on specific aspects of a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omic Sans MS" pitchFamily="66" charset="0"/>
              </a:rPr>
              <a:t>floating point &amp; integer </a:t>
            </a:r>
            <a:r>
              <a:rPr lang="en-US" altLang="zh-CN" sz="2000" dirty="0" err="1">
                <a:latin typeface="Comic Sans MS" pitchFamily="66" charset="0"/>
              </a:rPr>
              <a:t>ALU</a:t>
            </a:r>
            <a:r>
              <a:rPr lang="en-US" altLang="zh-CN" sz="2000" dirty="0">
                <a:latin typeface="Comic Sans MS" pitchFamily="66" charset="0"/>
              </a:rPr>
              <a:t>, memory system, I/O, OS</a:t>
            </a:r>
            <a:endParaRPr lang="en-US" altLang="zh-CN" dirty="0" smtClean="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buFont typeface="Symbol" pitchFamily="18" charset="2"/>
              <a:buChar char="·"/>
            </a:pPr>
            <a:r>
              <a:rPr lang="en-US" altLang="zh-CN" sz="2400" dirty="0">
                <a:latin typeface="Comic Sans MS" pitchFamily="66" charset="0"/>
              </a:rPr>
              <a:t>Universal benchmarks 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</a:rPr>
              <a:t>can be misleading</a:t>
            </a:r>
            <a:r>
              <a:rPr lang="en-US" altLang="zh-CN" sz="2400" dirty="0">
                <a:latin typeface="Comic Sans MS" pitchFamily="66" charset="0"/>
              </a:rPr>
              <a:t> since hardware and compiler vendors might optimize their design for 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ONLY</a:t>
            </a:r>
            <a:r>
              <a:rPr lang="en-US" altLang="zh-CN" sz="2400" dirty="0">
                <a:solidFill>
                  <a:schemeClr val="hlink"/>
                </a:solidFill>
                <a:latin typeface="Comic Sans MS" pitchFamily="66" charset="0"/>
              </a:rPr>
              <a:t> </a:t>
            </a:r>
            <a:r>
              <a:rPr lang="en-US" altLang="zh-CN" sz="2400" dirty="0">
                <a:latin typeface="Comic Sans MS" pitchFamily="66" charset="0"/>
              </a:rPr>
              <a:t>these programs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buFont typeface="Symbol" pitchFamily="18" charset="2"/>
              <a:buChar char="·"/>
            </a:pPr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</a:rPr>
              <a:t>The best types of benchmarks are real applications since they reflect the end-user interest</a:t>
            </a:r>
            <a:endParaRPr lang="en-US" altLang="zh-CN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buFont typeface="Symbol" pitchFamily="18" charset="2"/>
              <a:buChar char="·"/>
            </a:pPr>
            <a:r>
              <a:rPr lang="en-US" altLang="zh-CN" sz="2400" dirty="0">
                <a:latin typeface="Comic Sans MS" pitchFamily="66" charset="0"/>
              </a:rPr>
              <a:t>Architectures might perform well for some applications and poorly for others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buFont typeface="Symbol" pitchFamily="18" charset="2"/>
              <a:buChar char="·"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Compilation can boost performance </a:t>
            </a:r>
            <a:r>
              <a:rPr lang="en-US" altLang="zh-CN" sz="2400" dirty="0">
                <a:latin typeface="Comic Sans MS" pitchFamily="66" charset="0"/>
              </a:rPr>
              <a:t>by taking advantage of architecture-specific features. Application-specific compiler optimization are becoming more popular.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07568" y="116632"/>
            <a:ext cx="6881813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SPEC</a:t>
            </a:r>
            <a:endParaRPr lang="en-US" altLang="zh-CN" b="1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450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127448" y="1052736"/>
            <a:ext cx="10801200" cy="5256584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Comic Sans MS" pitchFamily="66" charset="0"/>
              </a:rPr>
              <a:t>SPEC - The System Performance Evaluation Cooperative</a:t>
            </a:r>
            <a:endParaRPr lang="en-US" altLang="zh-CN" b="1" dirty="0">
              <a:solidFill>
                <a:srgbClr val="FF0000"/>
              </a:solidFill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founded in 1988 by a small number of workstation vendors who realized that the marketplace was in desperate need of realistic, standardize </a:t>
            </a:r>
            <a:r>
              <a:rPr lang="en-US" altLang="zh-CN" dirty="0">
                <a:solidFill>
                  <a:srgbClr val="000000"/>
                </a:solidFill>
                <a:latin typeface="Comic Sans MS" pitchFamily="66" charset="0"/>
              </a:rPr>
              <a:t>performance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tests.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Grown to become successful performance standardization bodies with more than 40 member companies.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mic Sans MS" pitchFamily="66" charset="0"/>
              </a:rPr>
              <a:t>http://www.spec.org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Comic Sans MS" pitchFamily="66" charset="0"/>
              </a:rPr>
              <a:t>SPEC's Philosophy</a:t>
            </a:r>
            <a:endParaRPr lang="en-US" altLang="zh-CN" b="1" dirty="0">
              <a:solidFill>
                <a:srgbClr val="000000"/>
              </a:solidFill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The goal of SPEC is to ensure that the marketplace has a fair and useful set of metrics to differentiate candidate systems.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The basic SPEC methodology is to provide the </a:t>
            </a:r>
            <a:r>
              <a:rPr lang="en-US" altLang="zh-CN" sz="2400" dirty="0" err="1">
                <a:solidFill>
                  <a:srgbClr val="000000"/>
                </a:solidFill>
                <a:latin typeface="Comic Sans MS" pitchFamily="66" charset="0"/>
              </a:rPr>
              <a:t>benchmarker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with a standardized suite of source code based upon existing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27401" y="1"/>
            <a:ext cx="6881813" cy="981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/>
              <a:t>SPEC benchmarks</a:t>
            </a:r>
            <a:r>
              <a:rPr lang="en-US" altLang="zh-CN" smtClean="0"/>
              <a:t> </a:t>
            </a:r>
            <a:br>
              <a:rPr lang="en-US" altLang="zh-CN" smtClean="0"/>
            </a:br>
            <a:r>
              <a:rPr lang="en-US" altLang="zh-CN" smtClean="0"/>
              <a:t>Desktop Benchmarks</a:t>
            </a:r>
            <a:endParaRPr lang="en-US" altLang="zh-CN" sz="4000" i="1">
              <a:latin typeface="MyriadMM-It_400_600_" charset="0"/>
            </a:endParaRPr>
          </a:p>
        </p:txBody>
      </p:sp>
      <p:sp>
        <p:nvSpPr>
          <p:cNvPr id="4608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631504" y="1124744"/>
            <a:ext cx="9001000" cy="547260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CPU-intensive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SPEC89</a:t>
            </a:r>
            <a:endParaRPr lang="en-US" altLang="zh-CN" dirty="0">
              <a:latin typeface="Comic Sans MS" pitchFamily="66" charset="0"/>
              <a:sym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  <a:sym typeface="Wingdings" pitchFamily="2" charset="2"/>
              </a:rPr>
              <a:t>SPEC92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  <a:sym typeface="Wingdings" pitchFamily="2" charset="2"/>
              </a:rPr>
              <a:t>SPEC95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  <a:sym typeface="Wingdings" pitchFamily="2" charset="2"/>
              </a:rPr>
              <a:t>SPEC2000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  <a:sym typeface="Wingdings" pitchFamily="2" charset="2"/>
              </a:rPr>
              <a:t>SPEC CPU2006 ( 12 CINT2006, 17 CFP2006)</a:t>
            </a:r>
            <a:r>
              <a:rPr lang="en-US" altLang="zh-CN" sz="2800" dirty="0">
                <a:latin typeface="Comic Sans MS" pitchFamily="66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200" dirty="0">
                <a:latin typeface="Comic Sans MS" pitchFamily="66" charset="0"/>
              </a:rPr>
              <a:t>graphics-intensive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latin typeface="Comic Sans MS" pitchFamily="66" charset="0"/>
                <a:sym typeface="Wingdings" pitchFamily="2" charset="2"/>
              </a:rPr>
              <a:t>SPEC2000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 err="1">
                <a:latin typeface="Comic Sans MS" pitchFamily="66" charset="0"/>
                <a:sym typeface="Wingdings" pitchFamily="2" charset="2"/>
              </a:rPr>
              <a:t>SPECviewperf</a:t>
            </a:r>
            <a:endParaRPr lang="en-US" altLang="zh-CN" sz="2400" dirty="0">
              <a:latin typeface="Comic Sans MS" pitchFamily="66" charset="0"/>
              <a:sym typeface="Wingdings" pitchFamily="2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2000" dirty="0">
                <a:latin typeface="Comic Sans MS" pitchFamily="66" charset="0"/>
                <a:sym typeface="Wingdings" pitchFamily="2" charset="2"/>
              </a:rPr>
              <a:t>is used for benchmarking systems supporting the OpenGL graphics library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 err="1">
                <a:latin typeface="Comic Sans MS" pitchFamily="66" charset="0"/>
                <a:sym typeface="Wingdings" pitchFamily="2" charset="2"/>
              </a:rPr>
              <a:t>SPECapc</a:t>
            </a:r>
            <a:endParaRPr lang="en-US" altLang="zh-CN" sz="2400" dirty="0">
              <a:latin typeface="Comic Sans MS" pitchFamily="66" charset="0"/>
              <a:sym typeface="Wingdings" pitchFamily="2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2000" dirty="0">
                <a:latin typeface="Comic Sans MS" pitchFamily="66" charset="0"/>
                <a:sym typeface="Wingdings" pitchFamily="2" charset="2"/>
              </a:rPr>
              <a:t>consists of applications that make extensive use of graphics.</a:t>
            </a:r>
            <a:endParaRPr lang="en-US" altLang="zh-CN" sz="2000" dirty="0">
              <a:latin typeface="Times-Roman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0"/>
            <a:ext cx="9144000" cy="9906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SPEC INT 95 </a:t>
            </a:r>
            <a:r>
              <a:rPr lang="en-US" altLang="zh-CN" sz="3600" dirty="0">
                <a:solidFill>
                  <a:srgbClr val="FF0000"/>
                </a:solidFill>
              </a:rPr>
              <a:t>Benchmark</a:t>
            </a:r>
            <a:r>
              <a:rPr lang="en-US" altLang="zh-CN" sz="40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descriptions</a:t>
            </a:r>
            <a:endParaRPr lang="en-US" altLang="zh-CN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24743"/>
            <a:ext cx="9144000" cy="541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SPEC FP 95 Benchmark Descriptions</a:t>
            </a:r>
            <a:endParaRPr lang="en-US" altLang="zh-CN" sz="40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4813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9456" y="1113692"/>
            <a:ext cx="9577064" cy="541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18864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New SPEC </a:t>
            </a:r>
            <a:r>
              <a:rPr lang="en-US" altLang="zh-CN" dirty="0" err="1" smtClean="0">
                <a:solidFill>
                  <a:srgbClr val="FF0000"/>
                </a:solidFill>
              </a:rPr>
              <a:t>Int</a:t>
            </a:r>
            <a:r>
              <a:rPr lang="en-US" altLang="zh-CN" dirty="0" smtClean="0">
                <a:solidFill>
                  <a:srgbClr val="FF0000"/>
                </a:solidFill>
              </a:rPr>
              <a:t> 2000 Benchmarks</a:t>
            </a:r>
            <a:endParaRPr lang="en-US" altLang="zh-CN" b="1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24744"/>
            <a:ext cx="8820472" cy="53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0"/>
            <a:ext cx="8945563" cy="762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New SPEC FP 2000 Benchmarks</a:t>
            </a:r>
            <a:endParaRPr lang="en-US" altLang="zh-CN" b="1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0179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1" y="1219200"/>
            <a:ext cx="865822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1" y="0"/>
            <a:ext cx="8945563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/>
              <a:t>SPEC benchmarks</a:t>
            </a:r>
            <a:r>
              <a:rPr lang="en-US" altLang="zh-CN" dirty="0" smtClean="0"/>
              <a:t>  Server Benchmarks</a:t>
            </a:r>
            <a:endParaRPr lang="en-US" altLang="zh-CN" dirty="0" smtClean="0">
              <a:latin typeface="MyriadMM-It_400_600_" charset="0"/>
            </a:endParaRPr>
          </a:p>
        </p:txBody>
      </p:sp>
      <p:sp>
        <p:nvSpPr>
          <p:cNvPr id="5120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244254" y="1196752"/>
            <a:ext cx="9505056" cy="47180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dirty="0" err="1">
                <a:latin typeface="Comic Sans MS" pitchFamily="66" charset="0"/>
              </a:rPr>
              <a:t>SPECrate</a:t>
            </a:r>
            <a:r>
              <a:rPr lang="en-US" altLang="zh-CN" dirty="0">
                <a:latin typeface="Comic Sans MS" pitchFamily="66" charset="0"/>
              </a:rPr>
              <a:t>--processing rate of a multiprocessor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SPEC CPU2000—throughput-oriented benchmark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err="1">
                <a:latin typeface="Comic Sans MS" pitchFamily="66" charset="0"/>
              </a:rPr>
              <a:t>SPECrate</a:t>
            </a:r>
            <a:r>
              <a:rPr lang="en-US" altLang="zh-CN" dirty="0">
                <a:latin typeface="Comic Sans MS" pitchFamily="66" charset="0"/>
              </a:rPr>
              <a:t>—processing rate of a multiprocessor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SPECSFS--file server benchmark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err="1">
                <a:latin typeface="Comic Sans MS" pitchFamily="66" charset="0"/>
              </a:rPr>
              <a:t>SPECWeb</a:t>
            </a:r>
            <a:r>
              <a:rPr lang="en-US" altLang="zh-CN" dirty="0">
                <a:latin typeface="Comic Sans MS" pitchFamily="66" charset="0"/>
              </a:rPr>
              <a:t>--Web server benchmark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Transaction-processing (TP) benchmarks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TPC benchmark—Transaction Processing Council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TPC-A, 1985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TPC-C, 1992,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Comic Sans MS" pitchFamily="66" charset="0"/>
              </a:rPr>
              <a:t>TPC-H</a:t>
            </a:r>
            <a:r>
              <a:rPr lang="en-US" altLang="zh-CN" dirty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altLang="zh-CN" dirty="0">
                <a:latin typeface="Comic Sans MS" pitchFamily="66" charset="0"/>
              </a:rPr>
              <a:t> TPC-R</a:t>
            </a:r>
            <a:r>
              <a:rPr lang="en-US" altLang="zh-CN" dirty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altLang="zh-CN" dirty="0">
                <a:latin typeface="Comic Sans MS" pitchFamily="66" charset="0"/>
              </a:rPr>
              <a:t>TPC-W</a:t>
            </a:r>
            <a:endParaRPr lang="en-US" altLang="zh-CN" dirty="0">
              <a:latin typeface="Times-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/>
              <a:t>Desktop Computing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559496" y="1052736"/>
            <a:ext cx="8910067" cy="5256485"/>
          </a:xfrm>
          <a:noFill/>
        </p:spPr>
        <p:txBody>
          <a:bodyPr/>
          <a:lstStyle/>
          <a:p>
            <a:pPr eaLnBrk="1" hangingPunct="1"/>
            <a:r>
              <a:rPr lang="en-US" altLang="zh-CN" dirty="0" smtClean="0">
                <a:latin typeface="Comic Sans MS" pitchFamily="66" charset="0"/>
              </a:rPr>
              <a:t>The first, and still the largest market in dollar terms, is desktop computing. </a:t>
            </a:r>
            <a:r>
              <a:rPr lang="zh-CN" altLang="en-US" dirty="0" smtClean="0">
                <a:latin typeface="Comic Sans MS" pitchFamily="66" charset="0"/>
              </a:rPr>
              <a:t>（</a:t>
            </a:r>
            <a:r>
              <a:rPr lang="en-US" altLang="zh-CN" dirty="0" smtClean="0">
                <a:latin typeface="Comic Sans MS" pitchFamily="66" charset="0"/>
              </a:rPr>
              <a:t>laptop  &gt; 50% market of desktop ) </a:t>
            </a:r>
          </a:p>
          <a:p>
            <a:pPr eaLnBrk="1" hangingPunct="1"/>
            <a:r>
              <a:rPr lang="en-US" altLang="zh-CN" dirty="0" smtClean="0">
                <a:latin typeface="Comic Sans MS" pitchFamily="66" charset="0"/>
              </a:rPr>
              <a:t>Requirement:</a:t>
            </a:r>
          </a:p>
          <a:p>
            <a:pPr lvl="1" eaLnBrk="1" hangingPunct="1"/>
            <a:r>
              <a:rPr lang="en-US" altLang="zh-CN" dirty="0" smtClean="0">
                <a:solidFill>
                  <a:srgbClr val="FF3300"/>
                </a:solidFill>
                <a:latin typeface="Comic Sans MS" pitchFamily="66" charset="0"/>
              </a:rPr>
              <a:t>Optimized price-performance</a:t>
            </a:r>
            <a:r>
              <a:rPr lang="en-US" altLang="zh-CN" dirty="0" smtClean="0">
                <a:latin typeface="Comic Sans MS" pitchFamily="66" charset="0"/>
              </a:rPr>
              <a:t> </a:t>
            </a:r>
          </a:p>
          <a:p>
            <a:pPr lvl="1"/>
            <a:r>
              <a:rPr lang="en-US" altLang="zh-CN" sz="2400" dirty="0">
                <a:latin typeface="Comic Sans MS" pitchFamily="66" charset="0"/>
              </a:rPr>
              <a:t>highest-perf. &amp; cost-reduced Microprocessor appear first in desktop systems</a:t>
            </a:r>
          </a:p>
          <a:p>
            <a:pPr eaLnBrk="1" hangingPunct="1"/>
            <a:r>
              <a:rPr lang="en-US" altLang="zh-CN" dirty="0" smtClean="0">
                <a:latin typeface="Comic Sans MS" pitchFamily="66" charset="0"/>
              </a:rPr>
              <a:t>New challenges: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Web-centric, interactive application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How to evaluate performance ?</a:t>
            </a:r>
          </a:p>
          <a:p>
            <a:pPr lvl="1" eaLnBrk="1" hangingPunct="1"/>
            <a:endParaRPr lang="en-US" altLang="zh-CN" dirty="0" smtClean="0">
              <a:latin typeface="Comic Sans MS" pitchFamily="66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528" y="50104"/>
            <a:ext cx="9517453" cy="981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 dirty="0"/>
              <a:t>SPEC benchmarks</a:t>
            </a:r>
            <a:r>
              <a:rPr lang="en-US" altLang="zh-CN" dirty="0" smtClean="0"/>
              <a:t>  Embedded Benchmarks</a:t>
            </a:r>
            <a:endParaRPr lang="en-US" altLang="zh-CN" dirty="0" smtClean="0">
              <a:latin typeface="MyriadMM-It_400_600_" charset="0"/>
            </a:endParaRPr>
          </a:p>
        </p:txBody>
      </p:sp>
      <p:sp>
        <p:nvSpPr>
          <p:cNvPr id="5222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314576" y="1125538"/>
            <a:ext cx="7870825" cy="4176712"/>
          </a:xfrm>
        </p:spPr>
        <p:txBody>
          <a:bodyPr/>
          <a:lstStyle/>
          <a:p>
            <a:pPr eaLnBrk="1" hangingPunct="1"/>
            <a:r>
              <a:rPr lang="en-US" altLang="zh-CN" sz="2800">
                <a:latin typeface="Comic Sans MS" pitchFamily="66" charset="0"/>
              </a:rPr>
              <a:t>EDN Embedded Microprocessor Benchmark Consortium (or </a:t>
            </a:r>
            <a:r>
              <a:rPr lang="en-US" altLang="zh-CN" sz="2800">
                <a:solidFill>
                  <a:schemeClr val="hlink"/>
                </a:solidFill>
                <a:latin typeface="Comic Sans MS" pitchFamily="66" charset="0"/>
              </a:rPr>
              <a:t>EEMBC</a:t>
            </a:r>
            <a:r>
              <a:rPr lang="en-US" altLang="zh-CN" sz="2800">
                <a:latin typeface="Comic Sans MS" pitchFamily="66" charset="0"/>
              </a:rPr>
              <a:t>, pronounced “embassy”).</a:t>
            </a: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514600"/>
            <a:ext cx="8305800" cy="40386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63552" y="116632"/>
            <a:ext cx="6880225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Running Benchmarks </a:t>
            </a:r>
          </a:p>
        </p:txBody>
      </p:sp>
      <p:sp>
        <p:nvSpPr>
          <p:cNvPr id="5325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81158" y="1000108"/>
            <a:ext cx="8534400" cy="48006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Key factor: </a:t>
            </a:r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Reproducibility</a:t>
            </a:r>
            <a:r>
              <a:rPr lang="en-US" altLang="zh-CN" sz="2800" dirty="0">
                <a:latin typeface="Comic Sans MS" pitchFamily="66" charset="0"/>
              </a:rPr>
              <a:t> by other experimenters.</a:t>
            </a:r>
            <a:r>
              <a:rPr lang="en-US" altLang="zh-CN" dirty="0" smtClean="0"/>
              <a:t> </a:t>
            </a:r>
          </a:p>
          <a:p>
            <a:pPr eaLnBrk="1" hangingPunct="1"/>
            <a:r>
              <a:rPr lang="en-US" altLang="zh-CN" sz="2800" dirty="0">
                <a:solidFill>
                  <a:srgbClr val="FF0000"/>
                </a:solidFill>
                <a:latin typeface="Comic Sans MS" pitchFamily="66" charset="0"/>
              </a:rPr>
              <a:t>Details, details, and more details !!!</a:t>
            </a:r>
            <a:r>
              <a:rPr lang="en-US" altLang="zh-CN" sz="2800" dirty="0">
                <a:latin typeface="Comic Sans MS" pitchFamily="66" charset="0"/>
              </a:rPr>
              <a:t> List all assumptions and conditions of your experiments.</a:t>
            </a:r>
            <a:r>
              <a:rPr lang="en-US" altLang="zh-CN" dirty="0" smtClean="0">
                <a:latin typeface="Comic Sans MS" pitchFamily="66" charset="0"/>
              </a:rPr>
              <a:t> </a:t>
            </a:r>
          </a:p>
          <a:p>
            <a:pPr lvl="1" eaLnBrk="1" hangingPunct="1"/>
            <a:r>
              <a:rPr lang="en-US" altLang="zh-CN" sz="2400" dirty="0">
                <a:latin typeface="Comic Sans MS" pitchFamily="66" charset="0"/>
              </a:rPr>
              <a:t>i.e. program input, version of the program, version of the compiler, optimization level, OS version, main memory size, disk types, etc</a:t>
            </a:r>
            <a:r>
              <a:rPr lang="en-US" altLang="zh-CN" dirty="0" smtClean="0">
                <a:latin typeface="Comic Sans MS" pitchFamily="66" charset="0"/>
              </a:rPr>
              <a:t>. </a:t>
            </a:r>
          </a:p>
          <a:p>
            <a:pPr eaLnBrk="1" hangingPunct="1"/>
            <a:r>
              <a:rPr lang="en-US" altLang="zh-CN" sz="2800" dirty="0">
                <a:latin typeface="Comic Sans MS" pitchFamily="66" charset="0"/>
              </a:rPr>
              <a:t>A system’s </a:t>
            </a:r>
            <a:r>
              <a:rPr lang="en-US" altLang="zh-CN" sz="2800" dirty="0">
                <a:solidFill>
                  <a:srgbClr val="0000FF"/>
                </a:solidFill>
                <a:latin typeface="Comic Sans MS" pitchFamily="66" charset="0"/>
              </a:rPr>
              <a:t>software configuration </a:t>
            </a:r>
            <a:r>
              <a:rPr lang="en-US" altLang="zh-CN" sz="2800" dirty="0">
                <a:latin typeface="Comic Sans MS" pitchFamily="66" charset="0"/>
              </a:rPr>
              <a:t>can significantly affect the performance results for a benchmark.</a:t>
            </a:r>
            <a:endParaRPr lang="en-US" altLang="zh-CN" dirty="0" smtClean="0">
              <a:latin typeface="Times-Roman" charset="0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19536" y="1"/>
            <a:ext cx="8356353" cy="98072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Comparing Two Machines</a:t>
            </a:r>
            <a:endParaRPr lang="en-US" altLang="zh-CN" b="1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42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19536" y="1772816"/>
            <a:ext cx="8856984" cy="432392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</a:rPr>
              <a:t>	Machine        CPI       Clock Period   </a:t>
            </a:r>
            <a:r>
              <a:rPr lang="en-US" altLang="zh-CN" sz="2000" b="1" dirty="0" err="1">
                <a:solidFill>
                  <a:srgbClr val="000000"/>
                </a:solidFill>
              </a:rPr>
              <a:t>Avg</a:t>
            </a:r>
            <a:r>
              <a:rPr lang="en-US" altLang="zh-CN" sz="2000" b="1" dirty="0">
                <a:solidFill>
                  <a:srgbClr val="000000"/>
                </a:solidFill>
              </a:rPr>
              <a:t> Instruction Time (secs)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</a:rPr>
              <a:t>	Machine A     1.2                    2 ns	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</a:rPr>
              <a:t>	Machine B      2.5                   1 ns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200" dirty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Comic Sans MS" pitchFamily="66" charset="0"/>
              </a:rPr>
              <a:t>CPU Time = # of instructions executed * </a:t>
            </a:r>
            <a:r>
              <a:rPr lang="en-US" altLang="zh-CN" sz="2200" dirty="0" err="1">
                <a:solidFill>
                  <a:srgbClr val="FF0000"/>
                </a:solidFill>
                <a:latin typeface="Comic Sans MS" pitchFamily="66" charset="0"/>
              </a:rPr>
              <a:t>avg</a:t>
            </a:r>
            <a:r>
              <a:rPr lang="en-US" altLang="zh-CN" sz="2200" dirty="0">
                <a:solidFill>
                  <a:srgbClr val="FF0000"/>
                </a:solidFill>
                <a:latin typeface="Comic Sans MS" pitchFamily="66" charset="0"/>
              </a:rPr>
              <a:t> instruction time</a:t>
            </a:r>
            <a:endParaRPr lang="en-US" altLang="zh-CN" b="1" dirty="0" smtClean="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</a:rPr>
              <a:t>Assume 1,000,000, 000 instructions</a:t>
            </a:r>
            <a:endParaRPr lang="en-US" altLang="zh-CN" dirty="0" smtClean="0"/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Machine A:  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1,000,000,000 * 2.4ns = 2.4 seconds</a:t>
            </a:r>
            <a:endParaRPr lang="en-US" altLang="zh-CN" sz="2400" dirty="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Machine B:  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1,000,000,000 * 2.5ns = 2.5 seconds</a:t>
            </a:r>
            <a:endParaRPr lang="en-US" altLang="zh-CN" sz="2400" dirty="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Which machine is faster? </a:t>
            </a:r>
            <a:r>
              <a:rPr lang="en-US" altLang="zh-CN" sz="2800" dirty="0">
                <a:solidFill>
                  <a:srgbClr val="FD0128"/>
                </a:solidFill>
              </a:rPr>
              <a:t>Machine A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How much faster?            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2.5 / 2.4 = 1.04 times faster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63552" y="2136304"/>
            <a:ext cx="7086600" cy="685800"/>
            <a:chOff x="240" y="1152"/>
            <a:chExt cx="4464" cy="432"/>
          </a:xfrm>
        </p:grpSpPr>
        <p:sp>
          <p:nvSpPr>
            <p:cNvPr id="54277" name="Line 5"/>
            <p:cNvSpPr>
              <a:spLocks noChangeShapeType="1"/>
            </p:cNvSpPr>
            <p:nvPr/>
          </p:nvSpPr>
          <p:spPr bwMode="auto">
            <a:xfrm>
              <a:off x="240" y="1152"/>
              <a:ext cx="44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78" name="Line 6"/>
            <p:cNvSpPr>
              <a:spLocks noChangeShapeType="1"/>
            </p:cNvSpPr>
            <p:nvPr/>
          </p:nvSpPr>
          <p:spPr bwMode="auto">
            <a:xfrm>
              <a:off x="240" y="1392"/>
              <a:ext cx="4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279" name="Line 7"/>
            <p:cNvSpPr>
              <a:spLocks noChangeShapeType="1"/>
            </p:cNvSpPr>
            <p:nvPr/>
          </p:nvSpPr>
          <p:spPr bwMode="auto">
            <a:xfrm>
              <a:off x="240" y="1584"/>
              <a:ext cx="4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063552" y="-163939"/>
            <a:ext cx="6880225" cy="1214438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Comparing Performance</a:t>
            </a:r>
            <a:endParaRPr lang="en-US" altLang="zh-CN" b="1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5299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solidFill>
                <a:srgbClr val="000000"/>
              </a:solidFill>
              <a:latin typeface="Arial Narrow" pitchFamily="34" charset="0"/>
            </a:endParaRPr>
          </a:p>
          <a:p>
            <a:pPr eaLnBrk="1" hangingPunct="1"/>
            <a:endParaRPr lang="en-US" altLang="zh-CN" smtClean="0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524001" y="1071563"/>
            <a:ext cx="8848725" cy="3884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000" b="1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kumimoji="1" lang="en-US" altLang="zh-CN" sz="2400">
                <a:solidFill>
                  <a:srgbClr val="000000"/>
                </a:solidFill>
                <a:latin typeface="Comic Sans MS" pitchFamily="66" charset="0"/>
              </a:rPr>
              <a:t>Often, we want to compare the performance of different machines or different programs. Why?</a:t>
            </a:r>
            <a:endParaRPr kumimoji="1" lang="en-US" altLang="zh-CN" sz="2400" b="1">
              <a:solidFill>
                <a:srgbClr val="000000"/>
              </a:solidFill>
              <a:latin typeface="Comic Sans MS" pitchFamily="66" charset="0"/>
            </a:endParaRPr>
          </a:p>
          <a:p>
            <a:pPr lvl="1"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000">
                <a:solidFill>
                  <a:srgbClr val="000000"/>
                </a:solidFill>
                <a:latin typeface="Comic Sans MS" pitchFamily="66" charset="0"/>
              </a:rPr>
              <a:t>To help engineers understand which is “better”</a:t>
            </a:r>
          </a:p>
          <a:p>
            <a:pPr lvl="1"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000">
                <a:solidFill>
                  <a:srgbClr val="000000"/>
                </a:solidFill>
                <a:latin typeface="Comic Sans MS" pitchFamily="66" charset="0"/>
              </a:rPr>
              <a:t>To give marketing a “silver bullet” for the press release</a:t>
            </a:r>
          </a:p>
          <a:p>
            <a:pPr lvl="1"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000">
                <a:solidFill>
                  <a:srgbClr val="000000"/>
                </a:solidFill>
                <a:latin typeface="Comic Sans MS" pitchFamily="66" charset="0"/>
              </a:rPr>
              <a:t>To help customers understand why they should buy &lt;my machine&gt;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400" b="1">
                <a:solidFill>
                  <a:srgbClr val="000000"/>
                </a:solidFill>
                <a:latin typeface="Comic Sans MS" pitchFamily="66" charset="0"/>
              </a:rPr>
              <a:t> 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kumimoji="1" lang="en-US" altLang="zh-CN" sz="2400" b="1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kumimoji="1" lang="en-US" altLang="zh-CN" sz="2400">
                <a:solidFill>
                  <a:srgbClr val="000000"/>
                </a:solidFill>
                <a:latin typeface="Comic Sans MS" pitchFamily="66" charset="0"/>
              </a:rPr>
              <a:t>Performance and Execution time are </a:t>
            </a:r>
            <a:r>
              <a:rPr kumimoji="1" lang="en-US" altLang="zh-CN" sz="2400" i="1">
                <a:solidFill>
                  <a:srgbClr val="FF0000"/>
                </a:solidFill>
                <a:latin typeface="Comic Sans MS" pitchFamily="66" charset="0"/>
              </a:rPr>
              <a:t>reciprocals</a:t>
            </a:r>
            <a:endParaRPr kumimoji="1" lang="en-US" altLang="zh-CN" sz="2000" i="1">
              <a:solidFill>
                <a:srgbClr val="FF0000"/>
              </a:solidFill>
              <a:latin typeface="Comic Sans MS" pitchFamily="66" charset="0"/>
            </a:endParaRPr>
          </a:p>
          <a:p>
            <a:pPr eaLnBrk="0" hangingPunct="0">
              <a:lnSpc>
                <a:spcPct val="110000"/>
              </a:lnSpc>
            </a:pPr>
            <a:r>
              <a:rPr kumimoji="1" lang="en-US" altLang="zh-CN" sz="2000">
                <a:solidFill>
                  <a:srgbClr val="FD0128"/>
                </a:solidFill>
                <a:latin typeface="Comic Sans MS" pitchFamily="66" charset="0"/>
              </a:rPr>
              <a:t>            </a:t>
            </a:r>
            <a:r>
              <a:rPr kumimoji="1" lang="en-US" altLang="zh-CN" sz="2400">
                <a:solidFill>
                  <a:srgbClr val="FF0000"/>
                </a:solidFill>
                <a:latin typeface="Comic Sans MS" pitchFamily="66" charset="0"/>
              </a:rPr>
              <a:t>Maximizing performance means minimizing response (execution) time</a:t>
            </a:r>
            <a:endParaRPr kumimoji="1" lang="en-US" altLang="zh-CN">
              <a:latin typeface="Comic Sans MS" pitchFamily="66" charset="0"/>
            </a:endParaRPr>
          </a:p>
          <a:p>
            <a:pPr eaLnBrk="0" hangingPunct="0">
              <a:lnSpc>
                <a:spcPct val="110000"/>
              </a:lnSpc>
            </a:pPr>
            <a:endParaRPr kumimoji="1" lang="en-US" altLang="zh-CN" sz="2000">
              <a:solidFill>
                <a:srgbClr val="FD0128"/>
              </a:solidFill>
              <a:latin typeface="Comic Sans MS" pitchFamily="66" charset="0"/>
            </a:endParaRPr>
          </a:p>
        </p:txBody>
      </p:sp>
      <p:pic>
        <p:nvPicPr>
          <p:cNvPr id="55301" name="Picture 5" descr="chap1_2-2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4786313"/>
            <a:ext cx="46482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27401" y="0"/>
            <a:ext cx="6881813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Common used phrases</a:t>
            </a:r>
          </a:p>
        </p:txBody>
      </p:sp>
      <p:sp>
        <p:nvSpPr>
          <p:cNvPr id="5632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52625" y="1285875"/>
            <a:ext cx="8305800" cy="4114800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Comic Sans MS" pitchFamily="66" charset="0"/>
              </a:rPr>
              <a:t>“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Performance of </a:t>
            </a:r>
            <a:r>
              <a:rPr lang="en-US" altLang="zh-CN" sz="2400" i="1" dirty="0" err="1">
                <a:solidFill>
                  <a:srgbClr val="0000FF"/>
                </a:solidFill>
                <a:latin typeface="Comic Sans MS" pitchFamily="66" charset="0"/>
              </a:rPr>
              <a:t>P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Comic Sans MS" pitchFamily="66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 is better than </a:t>
            </a:r>
            <a:r>
              <a:rPr lang="en-US" altLang="zh-CN" sz="2400" i="1" dirty="0" err="1">
                <a:solidFill>
                  <a:srgbClr val="0000FF"/>
                </a:solidFill>
                <a:latin typeface="Comic Sans MS" pitchFamily="66" charset="0"/>
              </a:rPr>
              <a:t>P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Comic Sans MS" pitchFamily="66" charset="0"/>
              </a:rPr>
              <a:t>2</a:t>
            </a:r>
            <a:r>
              <a:rPr lang="en-US" altLang="zh-CN" sz="2400" i="1" baseline="-25000" dirty="0">
                <a:solidFill>
                  <a:srgbClr val="0000FF"/>
                </a:solidFill>
                <a:latin typeface="Comic Sans MS" pitchFamily="66" charset="0"/>
              </a:rPr>
              <a:t>  </a:t>
            </a:r>
            <a:r>
              <a:rPr lang="en-US" altLang="zh-CN" sz="2400" dirty="0">
                <a:latin typeface="Comic Sans MS" pitchFamily="66" charset="0"/>
              </a:rPr>
              <a:t>” is, for a given work load </a:t>
            </a:r>
            <a:r>
              <a:rPr lang="en-US" altLang="zh-CN" sz="2400" i="1" dirty="0">
                <a:latin typeface="Comic Sans MS" pitchFamily="66" charset="0"/>
              </a:rPr>
              <a:t>L</a:t>
            </a:r>
            <a:r>
              <a:rPr lang="en-US" altLang="zh-CN" sz="2400" dirty="0">
                <a:latin typeface="Comic Sans MS" pitchFamily="66" charset="0"/>
              </a:rPr>
              <a:t>, </a:t>
            </a:r>
            <a:r>
              <a:rPr lang="en-US" altLang="zh-CN" sz="2400" i="1" dirty="0" err="1">
                <a:latin typeface="Comic Sans MS" pitchFamily="66" charset="0"/>
              </a:rPr>
              <a:t>P</a:t>
            </a:r>
            <a:r>
              <a:rPr lang="en-US" altLang="zh-CN" sz="2400" i="1" baseline="-25000" dirty="0" err="1">
                <a:latin typeface="Comic Sans MS" pitchFamily="66" charset="0"/>
              </a:rPr>
              <a:t>1</a:t>
            </a:r>
            <a:r>
              <a:rPr lang="en-US" altLang="zh-CN" sz="2400" i="1" baseline="-25000" dirty="0">
                <a:latin typeface="Comic Sans MS" pitchFamily="66" charset="0"/>
              </a:rPr>
              <a:t> </a:t>
            </a:r>
            <a:r>
              <a:rPr lang="en-US" altLang="zh-CN" sz="2400" dirty="0">
                <a:latin typeface="Comic Sans MS" pitchFamily="66" charset="0"/>
              </a:rPr>
              <a:t>takes less time to execute </a:t>
            </a:r>
            <a:r>
              <a:rPr lang="en-US" altLang="zh-CN" sz="2400" i="1" dirty="0">
                <a:latin typeface="Comic Sans MS" pitchFamily="66" charset="0"/>
              </a:rPr>
              <a:t>L</a:t>
            </a:r>
            <a:r>
              <a:rPr lang="en-US" altLang="zh-CN" sz="2400" dirty="0">
                <a:latin typeface="Comic Sans MS" pitchFamily="66" charset="0"/>
              </a:rPr>
              <a:t> than </a:t>
            </a:r>
            <a:r>
              <a:rPr lang="en-US" altLang="zh-CN" sz="2400" dirty="0" err="1">
                <a:latin typeface="Comic Sans MS" pitchFamily="66" charset="0"/>
              </a:rPr>
              <a:t>P</a:t>
            </a:r>
            <a:r>
              <a:rPr lang="en-US" altLang="zh-CN" sz="2400" baseline="-25000" dirty="0" err="1">
                <a:latin typeface="Comic Sans MS" pitchFamily="66" charset="0"/>
              </a:rPr>
              <a:t>2</a:t>
            </a:r>
            <a:r>
              <a:rPr lang="en-US" altLang="zh-CN" sz="2400" baseline="-25000" dirty="0">
                <a:latin typeface="Comic Sans MS" pitchFamily="66" charset="0"/>
              </a:rPr>
              <a:t> </a:t>
            </a:r>
            <a:r>
              <a:rPr lang="en-US" altLang="zh-CN" sz="2400" dirty="0">
                <a:latin typeface="Comic Sans MS" pitchFamily="66" charset="0"/>
              </a:rPr>
              <a:t>does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</a:rPr>
              <a:t>       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performance(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</a:rPr>
              <a:t>P1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) &gt; Performance(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</a:rPr>
              <a:t>P2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            Execution Time(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P1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, L) &lt; Execution Time(</a:t>
            </a:r>
            <a:r>
              <a:rPr lang="en-US" altLang="zh-CN" sz="2400" dirty="0" err="1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P1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, L)</a:t>
            </a:r>
          </a:p>
          <a:p>
            <a:pPr eaLnBrk="1" hangingPunct="1"/>
            <a:endParaRPr lang="en-US" altLang="zh-CN" sz="2400" dirty="0">
              <a:latin typeface="Comic Sans MS" pitchFamily="66" charset="0"/>
              <a:sym typeface="Symbol" pitchFamily="18" charset="2"/>
            </a:endParaRPr>
          </a:p>
          <a:p>
            <a:pPr eaLnBrk="1" hangingPunct="1"/>
            <a:r>
              <a:rPr lang="en-US" altLang="zh-CN" sz="2400" dirty="0">
                <a:latin typeface="Comic Sans MS" pitchFamily="66" charset="0"/>
                <a:sym typeface="Symbol" pitchFamily="18" charset="2"/>
              </a:rPr>
              <a:t>“Processor 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66" charset="0"/>
                <a:sym typeface="Symbol" pitchFamily="18" charset="2"/>
              </a:rPr>
              <a:t>X is n times fast than Y</a:t>
            </a:r>
            <a:r>
              <a:rPr lang="en-US" altLang="zh-CN" sz="2400" dirty="0">
                <a:latin typeface="Comic Sans MS" pitchFamily="66" charset="0"/>
                <a:sym typeface="Symbol" pitchFamily="18" charset="2"/>
              </a:rPr>
              <a:t>” is </a:t>
            </a:r>
            <a:r>
              <a:rPr lang="en-US" altLang="zh-CN" sz="2400" dirty="0">
                <a:solidFill>
                  <a:schemeClr val="accent2"/>
                </a:solidFill>
                <a:sym typeface="Symbol" pitchFamily="18" charset="2"/>
              </a:rPr>
              <a:t> 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pic>
        <p:nvPicPr>
          <p:cNvPr id="56324" name="Picture 4" descr="chap1_2-1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0" y="4429125"/>
            <a:ext cx="3352800" cy="990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1" y="3200400"/>
            <a:ext cx="16859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05688" y="-99392"/>
            <a:ext cx="973492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solidFill>
                  <a:srgbClr val="FF0000"/>
                </a:solidFill>
              </a:rPr>
              <a:t>Comparing Performance Across Multiple Programs</a:t>
            </a:r>
            <a:endParaRPr lang="en-US" altLang="zh-CN" sz="3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734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774825" y="2708275"/>
            <a:ext cx="8642350" cy="3424238"/>
          </a:xfrm>
        </p:spPr>
        <p:txBody>
          <a:bodyPr/>
          <a:lstStyle/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A is 10 times faster than B for program 1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B is 10 times faster than A for program 2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A is 20 times faster than C for program 1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C is 50 times faster than A for program 2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B is 2 times faster than C for program 1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C is 5 times faster than B for program 2</a:t>
            </a:r>
            <a:endParaRPr lang="en-US" altLang="zh-CN" smtClean="0"/>
          </a:p>
          <a:p>
            <a:pPr eaLnBrk="1" hangingPunct="1">
              <a:spcBef>
                <a:spcPct val="40000"/>
              </a:spcBef>
            </a:pPr>
            <a:r>
              <a:rPr lang="en-US" altLang="zh-CN" sz="2800">
                <a:latin typeface="Comic Sans MS" pitchFamily="66" charset="0"/>
              </a:rPr>
              <a:t>Each statement above is correct…,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800">
                <a:latin typeface="Comic Sans MS" pitchFamily="66" charset="0"/>
              </a:rPr>
              <a:t>…but we want to know </a:t>
            </a:r>
            <a:r>
              <a:rPr lang="en-US" altLang="zh-CN" sz="2800">
                <a:solidFill>
                  <a:srgbClr val="FF0000"/>
                </a:solidFill>
                <a:latin typeface="Comic Sans MS" pitchFamily="66" charset="0"/>
              </a:rPr>
              <a:t>which machine is the best</a:t>
            </a:r>
            <a:r>
              <a:rPr lang="en-US" altLang="zh-CN" sz="2800">
                <a:latin typeface="Comic Sans MS" pitchFamily="66" charset="0"/>
              </a:rPr>
              <a:t>?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1" y="1371601"/>
            <a:ext cx="79152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1159" y="1"/>
            <a:ext cx="8259792" cy="91439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</a:rPr>
              <a:t>Let’s Try a Simpler Example</a:t>
            </a:r>
            <a:endParaRPr lang="en-US" altLang="zh-CN" sz="40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837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57400" y="914400"/>
            <a:ext cx="8229600" cy="5257800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latin typeface="Comic Sans MS" pitchFamily="66" charset="0"/>
              </a:rPr>
              <a:t>Two machines timed on two benchmarks</a:t>
            </a:r>
            <a:endParaRPr lang="en-US" altLang="zh-CN" sz="2400" dirty="0">
              <a:latin typeface="Comic Sans MS" pitchFamily="66" charset="0"/>
            </a:endParaRPr>
          </a:p>
          <a:p>
            <a:pPr lvl="1" eaLnBrk="1" hangingPunct="1"/>
            <a:r>
              <a:rPr lang="en-US" altLang="zh-CN" sz="2000" dirty="0">
                <a:solidFill>
                  <a:srgbClr val="000000"/>
                </a:solidFill>
                <a:latin typeface="Comic Sans MS" pitchFamily="66" charset="0"/>
              </a:rPr>
              <a:t>How much faster is Machine A than Machine B?</a:t>
            </a:r>
          </a:p>
          <a:p>
            <a:pPr eaLnBrk="1" hangingPunct="1"/>
            <a:endParaRPr lang="en-US" altLang="zh-CN" sz="2400" dirty="0">
              <a:solidFill>
                <a:schemeClr val="accent2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400" dirty="0">
              <a:solidFill>
                <a:schemeClr val="accent2"/>
              </a:solidFill>
              <a:latin typeface="Comic Sans MS" pitchFamily="66" charset="0"/>
            </a:endParaRPr>
          </a:p>
          <a:p>
            <a:pPr eaLnBrk="1" hangingPunct="1"/>
            <a:r>
              <a:rPr lang="en-US" altLang="zh-CN" sz="2400" dirty="0">
                <a:solidFill>
                  <a:schemeClr val="tx2"/>
                </a:solidFill>
                <a:latin typeface="Comic Sans MS" pitchFamily="66" charset="0"/>
              </a:rPr>
              <a:t>Attempt 1: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400" dirty="0">
                <a:solidFill>
                  <a:srgbClr val="FD0128"/>
                </a:solidFill>
                <a:latin typeface="Comic Sans MS" pitchFamily="66" charset="0"/>
              </a:rPr>
              <a:t>ratio of run times, normalized to Machine A times</a:t>
            </a:r>
            <a:endParaRPr lang="en-US" altLang="zh-CN" sz="2800" b="1" dirty="0">
              <a:solidFill>
                <a:srgbClr val="FD0128"/>
              </a:solidFill>
              <a:latin typeface="Comic Sans MS" pitchFamily="66" charset="0"/>
            </a:endParaRPr>
          </a:p>
          <a:p>
            <a:pPr lvl="1" eaLnBrk="1" hangingPunct="1"/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program1: 4/2 program2 : 8/12</a:t>
            </a:r>
          </a:p>
          <a:p>
            <a:pPr lvl="1" eaLnBrk="1" hangingPunct="1"/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Machine A ran 2 times faster on program 1, 2/3 times faster on program 2</a:t>
            </a:r>
          </a:p>
          <a:p>
            <a:pPr lvl="1" eaLnBrk="1" hangingPunct="1"/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On </a:t>
            </a:r>
            <a:r>
              <a:rPr lang="en-US" altLang="zh-CN" sz="2000" b="1" i="1" dirty="0">
                <a:solidFill>
                  <a:srgbClr val="FD0128"/>
                </a:solidFill>
                <a:latin typeface="Comic Sans MS" pitchFamily="66" charset="0"/>
              </a:rPr>
              <a:t>average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, Machine A is </a:t>
            </a:r>
            <a:r>
              <a:rPr lang="en-US" altLang="zh-CN" sz="2000" b="1" dirty="0">
                <a:solidFill>
                  <a:srgbClr val="FD0128"/>
                </a:solidFill>
                <a:latin typeface="Comic Sans MS" pitchFamily="66" charset="0"/>
              </a:rPr>
              <a:t>(2 + 2/3) /2 = 4/3 </a:t>
            </a:r>
            <a:r>
              <a:rPr lang="en-US" altLang="zh-CN" sz="2000" b="1" dirty="0">
                <a:solidFill>
                  <a:srgbClr val="000000"/>
                </a:solidFill>
                <a:latin typeface="Comic Sans MS" pitchFamily="66" charset="0"/>
              </a:rPr>
              <a:t>times faster than Machine B</a:t>
            </a:r>
          </a:p>
          <a:p>
            <a:pPr eaLnBrk="1" hangingPunct="1"/>
            <a:r>
              <a:rPr lang="en-US" altLang="zh-CN" sz="2800" b="1" dirty="0">
                <a:solidFill>
                  <a:srgbClr val="000000"/>
                </a:solidFill>
                <a:latin typeface="Comic Sans MS" pitchFamily="66" charset="0"/>
              </a:rPr>
              <a:t>It turns this “</a:t>
            </a:r>
            <a:r>
              <a:rPr lang="en-US" altLang="zh-CN" sz="2800" b="1" dirty="0">
                <a:solidFill>
                  <a:srgbClr val="FD0128"/>
                </a:solidFill>
                <a:latin typeface="Comic Sans MS" pitchFamily="66" charset="0"/>
              </a:rPr>
              <a:t>averaging</a:t>
            </a:r>
            <a:r>
              <a:rPr lang="en-US" altLang="zh-CN" sz="2800" b="1" dirty="0">
                <a:solidFill>
                  <a:srgbClr val="000000"/>
                </a:solidFill>
                <a:latin typeface="Comic Sans MS" pitchFamily="66" charset="0"/>
              </a:rPr>
              <a:t>” stuff can fool us</a:t>
            </a:r>
            <a:endParaRPr lang="en-US" altLang="zh-CN" sz="2800" b="1" dirty="0">
              <a:latin typeface="Comic Sans MS" pitchFamily="66" charset="0"/>
            </a:endParaRP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676400"/>
            <a:ext cx="5410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667000" y="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Example: Second answer </a:t>
            </a:r>
          </a:p>
        </p:txBody>
      </p:sp>
      <p:sp>
        <p:nvSpPr>
          <p:cNvPr id="5939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524000" y="1071563"/>
            <a:ext cx="9144000" cy="5029200"/>
          </a:xfrm>
        </p:spPr>
        <p:txBody>
          <a:bodyPr/>
          <a:lstStyle/>
          <a:p>
            <a:pPr eaLnBrk="1" hangingPunct="1"/>
            <a:r>
              <a:rPr lang="en-US" altLang="zh-CN" sz="2400" b="1">
                <a:latin typeface="Comic Sans MS" pitchFamily="66" charset="0"/>
              </a:rPr>
              <a:t>Two machines timed on two benchmarks</a:t>
            </a:r>
            <a:endParaRPr lang="en-US" altLang="zh-CN" sz="2400">
              <a:latin typeface="Comic Sans MS" pitchFamily="66" charset="0"/>
            </a:endParaRPr>
          </a:p>
          <a:p>
            <a:pPr lvl="1" eaLnBrk="1" hangingPunct="1"/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How much faster is Machine A than Machine B?</a:t>
            </a:r>
          </a:p>
          <a:p>
            <a:pPr eaLnBrk="1" hangingPunct="1"/>
            <a:endParaRPr lang="en-US" altLang="zh-CN" sz="24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r>
              <a:rPr lang="en-US" altLang="zh-CN" sz="2400">
                <a:solidFill>
                  <a:schemeClr val="tx2"/>
                </a:solidFill>
                <a:latin typeface="Comic Sans MS" pitchFamily="66" charset="0"/>
              </a:rPr>
              <a:t>Attempt 2:</a:t>
            </a: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400" b="1">
                <a:solidFill>
                  <a:srgbClr val="FD0128"/>
                </a:solidFill>
                <a:latin typeface="Comic Sans MS" pitchFamily="66" charset="0"/>
              </a:rPr>
              <a:t>ratio of run times, normalized to Machine B times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program 1: 2/4 program 2 : 12/8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Machine A ran program 1 in 1/2 the time and program 2 in 3/2 the time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On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average, (1/2 + 3/2) / 2 = 1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Put another way, Machine A is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1.0 times faster 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than Machine B</a:t>
            </a:r>
            <a:endParaRPr lang="en-US" altLang="zh-CN" sz="200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5688" y="2071688"/>
            <a:ext cx="5410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423592" y="161131"/>
            <a:ext cx="6881813" cy="5889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Example: Third answer</a:t>
            </a:r>
          </a:p>
        </p:txBody>
      </p:sp>
      <p:sp>
        <p:nvSpPr>
          <p:cNvPr id="604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828800" y="1214438"/>
            <a:ext cx="8839200" cy="4800600"/>
          </a:xfrm>
        </p:spPr>
        <p:txBody>
          <a:bodyPr/>
          <a:lstStyle/>
          <a:p>
            <a:pPr eaLnBrk="1" hangingPunct="1"/>
            <a:r>
              <a:rPr lang="en-US" altLang="zh-CN" sz="2400" b="1">
                <a:latin typeface="Comic Sans MS" pitchFamily="66" charset="0"/>
              </a:rPr>
              <a:t>Two machines timed on two benchmarks</a:t>
            </a:r>
            <a:endParaRPr lang="en-US" altLang="zh-CN" sz="2400">
              <a:latin typeface="Comic Sans MS" pitchFamily="66" charset="0"/>
            </a:endParaRPr>
          </a:p>
          <a:p>
            <a:pPr lvl="1" eaLnBrk="1" hangingPunct="1"/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How much faster is Machine A than Machine B?</a:t>
            </a:r>
            <a:endParaRPr lang="en-US" altLang="zh-CN" sz="2000">
              <a:solidFill>
                <a:srgbClr val="000000"/>
              </a:solidFill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sz="2400">
                <a:solidFill>
                  <a:schemeClr val="tx2"/>
                </a:solidFill>
                <a:latin typeface="Comic Sans MS" pitchFamily="66" charset="0"/>
              </a:rPr>
              <a:t>Attempt 3:</a:t>
            </a: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400" b="1">
                <a:solidFill>
                  <a:srgbClr val="FD0128"/>
                </a:solidFill>
                <a:latin typeface="Comic Sans MS" pitchFamily="66" charset="0"/>
              </a:rPr>
              <a:t>ratio of run times, aggregate (total sum) times, 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Machine A took </a:t>
            </a:r>
            <a:r>
              <a:rPr lang="en-US" altLang="zh-CN" sz="2000" b="1">
                <a:solidFill>
                  <a:srgbClr val="FF0000"/>
                </a:solidFill>
                <a:latin typeface="Comic Sans MS" pitchFamily="66" charset="0"/>
              </a:rPr>
              <a:t>14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 seconds for both programs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Machine B took </a:t>
            </a:r>
            <a:r>
              <a:rPr lang="en-US" altLang="zh-CN" sz="2000" b="1">
                <a:solidFill>
                  <a:srgbClr val="FF0000"/>
                </a:solidFill>
                <a:latin typeface="Comic Sans MS" pitchFamily="66" charset="0"/>
              </a:rPr>
              <a:t>12</a:t>
            </a:r>
            <a:r>
              <a:rPr lang="en-US" altLang="zh-CN" sz="2000" b="1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seconds for both programs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Therefore, Machine A takes 14/12 of the time of Machine B</a:t>
            </a:r>
          </a:p>
          <a:p>
            <a:pPr lvl="1" eaLnBrk="1" hangingPunct="1"/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Put another way, Machine A is </a:t>
            </a:r>
            <a:r>
              <a:rPr lang="en-US" altLang="zh-CN" sz="2000" b="1">
                <a:solidFill>
                  <a:srgbClr val="FD0128"/>
                </a:solidFill>
                <a:latin typeface="Comic Sans MS" pitchFamily="66" charset="0"/>
              </a:rPr>
              <a:t>6/7 faster </a:t>
            </a:r>
            <a:r>
              <a:rPr lang="en-US" altLang="zh-CN" sz="2000" b="1">
                <a:solidFill>
                  <a:srgbClr val="000000"/>
                </a:solidFill>
                <a:latin typeface="Comic Sans MS" pitchFamily="66" charset="0"/>
              </a:rPr>
              <a:t>than Machine B</a:t>
            </a:r>
            <a:endParaRPr lang="en-US" altLang="zh-CN" sz="20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/>
            <a:endParaRPr lang="en-US" altLang="zh-CN" smtClean="0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0" y="2143125"/>
            <a:ext cx="5410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423592" y="116632"/>
            <a:ext cx="6880225" cy="654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Which is Right?</a:t>
            </a:r>
            <a:endParaRPr lang="en-US" altLang="zh-CN" b="1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6144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1952625" y="1285875"/>
            <a:ext cx="8458200" cy="4267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>
                <a:solidFill>
                  <a:srgbClr val="000000"/>
                </a:solidFill>
                <a:latin typeface="Comic Sans MS" pitchFamily="66" charset="0"/>
              </a:rPr>
              <a:t>Question: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How can we get </a:t>
            </a:r>
            <a:r>
              <a:rPr lang="en-US" altLang="zh-CN" sz="2400">
                <a:solidFill>
                  <a:srgbClr val="FD0128"/>
                </a:solidFill>
                <a:latin typeface="Comic Sans MS" pitchFamily="66" charset="0"/>
              </a:rPr>
              <a:t>three different answers</a:t>
            </a: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b="1">
                <a:solidFill>
                  <a:srgbClr val="000000"/>
                </a:solidFill>
                <a:latin typeface="Comic Sans MS" pitchFamily="66" charset="0"/>
              </a:rPr>
              <a:t>Solution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Because, while they are all</a:t>
            </a:r>
            <a:r>
              <a:rPr lang="en-US" altLang="zh-CN" sz="2400" b="1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altLang="zh-CN" sz="2400">
                <a:solidFill>
                  <a:srgbClr val="FD0128"/>
                </a:solidFill>
                <a:latin typeface="Comic Sans MS" pitchFamily="66" charset="0"/>
              </a:rPr>
              <a:t>reasonable</a:t>
            </a:r>
            <a:r>
              <a:rPr lang="en-US" altLang="zh-CN" sz="2400" b="1">
                <a:solidFill>
                  <a:srgbClr val="FD0128"/>
                </a:solidFill>
                <a:latin typeface="Comic Sans MS" pitchFamily="66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Comic Sans MS" pitchFamily="66" charset="0"/>
              </a:rPr>
              <a:t>calculations…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FD0128"/>
                </a:solidFill>
                <a:latin typeface="Comic Sans MS" pitchFamily="66" charset="0"/>
              </a:rPr>
              <a:t>…</a:t>
            </a:r>
            <a:r>
              <a:rPr lang="en-US" altLang="zh-CN" sz="2400">
                <a:solidFill>
                  <a:srgbClr val="FD0128"/>
                </a:solidFill>
                <a:latin typeface="Comic Sans MS" pitchFamily="66" charset="0"/>
              </a:rPr>
              <a:t>each answers a </a:t>
            </a:r>
            <a:r>
              <a:rPr lang="en-US" altLang="zh-CN" sz="2400" i="1">
                <a:solidFill>
                  <a:srgbClr val="FD0128"/>
                </a:solidFill>
                <a:latin typeface="Comic Sans MS" pitchFamily="66" charset="0"/>
              </a:rPr>
              <a:t>different </a:t>
            </a:r>
            <a:r>
              <a:rPr lang="en-US" altLang="zh-CN" sz="2400">
                <a:solidFill>
                  <a:srgbClr val="FD0128"/>
                </a:solidFill>
                <a:latin typeface="Comic Sans MS" pitchFamily="66" charset="0"/>
              </a:rPr>
              <a:t>question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>
              <a:solidFill>
                <a:srgbClr val="00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00"/>
                </a:solidFill>
                <a:latin typeface="Comic Sans MS" pitchFamily="66" charset="0"/>
              </a:rPr>
              <a:t>We need to be more precise in understanding and posing these performance &amp; metric questions</a:t>
            </a:r>
            <a:endParaRPr lang="en-US" altLang="zh-CN" smtClean="0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.potx" id="{7B9FF60D-E668-41AF-B571-7B8692862C8C}" vid="{E160AADC-39C2-4FCC-A19C-56A65B2A5AB4}"/>
    </a:ext>
  </a:extLst>
</a:theme>
</file>

<file path=ppt/theme/theme2.xml><?xml version="1.0" encoding="utf-8"?>
<a:theme xmlns:a="http://schemas.openxmlformats.org/drawingml/2006/main" name="SpringFestivalGreeting">
  <a:themeElements>
    <a:clrScheme name="SpringFestivalGreeting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SpringFestivalGreeting">
      <a:majorFont>
        <a:latin typeface="Arial"/>
        <a:ea typeface="华文行楷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pringFestivalGreeting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ringFestivalGreeting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ringFestivalGreeting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1Arch_13_Ch4_DLP_VectorSiMDGPU.pptx" id="{5BFAC3FA-7D07-49C9-83B9-2AE6C0BE68BF}" vid="{0DFCA78E-39BE-421F-8371-AC2A67A87118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Arch</Template>
  <TotalTime>1113</TotalTime>
  <Words>6292</Words>
  <Application>Microsoft Office PowerPoint</Application>
  <PresentationFormat>宽屏</PresentationFormat>
  <Paragraphs>1141</Paragraphs>
  <Slides>110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110</vt:i4>
      </vt:variant>
    </vt:vector>
  </HeadingPairs>
  <TitlesOfParts>
    <vt:vector size="132" baseType="lpstr">
      <vt:lpstr>Monotype Sorts</vt:lpstr>
      <vt:lpstr>MyriadMM_565_600_</vt:lpstr>
      <vt:lpstr>MyriadMM-It_400_600_</vt:lpstr>
      <vt:lpstr>Times-Roman</vt:lpstr>
      <vt:lpstr>黑体</vt:lpstr>
      <vt:lpstr>华文行楷</vt:lpstr>
      <vt:lpstr>楷体_GB2312</vt:lpstr>
      <vt:lpstr>宋体</vt:lpstr>
      <vt:lpstr>Arial</vt:lpstr>
      <vt:lpstr>Arial Narrow</vt:lpstr>
      <vt:lpstr>Calibri</vt:lpstr>
      <vt:lpstr>Comic Sans MS</vt:lpstr>
      <vt:lpstr>Helvetica</vt:lpstr>
      <vt:lpstr>Symbol</vt:lpstr>
      <vt:lpstr>Times New Roman</vt:lpstr>
      <vt:lpstr>Verdana</vt:lpstr>
      <vt:lpstr>Wingdings</vt:lpstr>
      <vt:lpstr>Wingdings 2</vt:lpstr>
      <vt:lpstr>自定义设计方案</vt:lpstr>
      <vt:lpstr>SpringFestivalGreeting</vt:lpstr>
      <vt:lpstr>Microsoft Graph 2000 图表</vt:lpstr>
      <vt:lpstr>图表</vt:lpstr>
      <vt:lpstr>Chapter 1-2  Fundamentals of Quantitative Design and Analysis</vt:lpstr>
      <vt:lpstr>Question1</vt:lpstr>
      <vt:lpstr>Question2</vt:lpstr>
      <vt:lpstr>Computer Design Engineering life cycle </vt:lpstr>
      <vt:lpstr>Topics in Chapter</vt:lpstr>
      <vt:lpstr>Classification-market</vt:lpstr>
      <vt:lpstr>5 computing markets </vt:lpstr>
      <vt:lpstr>Personal Mobile Devices</vt:lpstr>
      <vt:lpstr>Desktop Computing</vt:lpstr>
      <vt:lpstr>Servers</vt:lpstr>
      <vt:lpstr>Cost with downtime</vt:lpstr>
      <vt:lpstr>Cluster/Warehourse-Scale Computers</vt:lpstr>
      <vt:lpstr>Embedded systems</vt:lpstr>
      <vt:lpstr>Embedded Computers</vt:lpstr>
      <vt:lpstr>Other classification</vt:lpstr>
      <vt:lpstr>Cellular architecture</vt:lpstr>
      <vt:lpstr>Classes of Parallelism and Parallel Architecture</vt:lpstr>
      <vt:lpstr>Classes of computers</vt:lpstr>
      <vt:lpstr>classification</vt:lpstr>
      <vt:lpstr>SISD </vt:lpstr>
      <vt:lpstr>SIMD</vt:lpstr>
      <vt:lpstr>MIMD</vt:lpstr>
      <vt:lpstr>Topics in Chapter</vt:lpstr>
      <vt:lpstr>Technology Trends</vt:lpstr>
      <vt:lpstr>Gordon Moore on Moore’s law</vt:lpstr>
      <vt:lpstr>Technology Trends</vt:lpstr>
      <vt:lpstr>Improvement of DRAM rate</vt:lpstr>
      <vt:lpstr>Import Notes</vt:lpstr>
      <vt:lpstr>Perf. Trends:   Bandwidth over latency</vt:lpstr>
      <vt:lpstr>Performance milestones in microprocessor</vt:lpstr>
      <vt:lpstr>Challenges for IC Tecnology</vt:lpstr>
      <vt:lpstr>Bad prediction with big guy</vt:lpstr>
      <vt:lpstr>Topics in Chapter</vt:lpstr>
      <vt:lpstr>Trends in Power</vt:lpstr>
      <vt:lpstr>Techiques to save engery</vt:lpstr>
      <vt:lpstr>Compare the performance / power</vt:lpstr>
      <vt:lpstr>Power efficiency</vt:lpstr>
      <vt:lpstr>Two concepts</vt:lpstr>
      <vt:lpstr>Rule of Thumb</vt:lpstr>
      <vt:lpstr>PowerPoint 演示文稿</vt:lpstr>
      <vt:lpstr>Multiple cores deliver more performance per watt</vt:lpstr>
      <vt:lpstr>Why Multicore?</vt:lpstr>
      <vt:lpstr>Topics in Chapter</vt:lpstr>
      <vt:lpstr>Major Theme: Lower Cost</vt:lpstr>
      <vt:lpstr>Understanding Cost Trend by  Learning Curve </vt:lpstr>
      <vt:lpstr>Price of Pentium4 &amp; PentiumM</vt:lpstr>
      <vt:lpstr>Rules of Thumb</vt:lpstr>
      <vt:lpstr>Cost of an Integrated Circuit</vt:lpstr>
      <vt:lpstr>Distribution of Cost in a System</vt:lpstr>
      <vt:lpstr>Cost vs. Price</vt:lpstr>
      <vt:lpstr>The components of price for a $1000 PC</vt:lpstr>
      <vt:lpstr>Cost vs. Price</vt:lpstr>
      <vt:lpstr>Computer Design Engineering life cycle </vt:lpstr>
      <vt:lpstr>Topics in Chapter</vt:lpstr>
      <vt:lpstr>Why Business Continuity ?</vt:lpstr>
      <vt:lpstr>Why high Dependability ?</vt:lpstr>
      <vt:lpstr>Information Availability(5个9)</vt:lpstr>
      <vt:lpstr>Evolvement of Dependability-1</vt:lpstr>
      <vt:lpstr>Evolvement of Dependability-2</vt:lpstr>
      <vt:lpstr>Definition 1 of Denpendability</vt:lpstr>
      <vt:lpstr>Definition 2 of Denpendability</vt:lpstr>
      <vt:lpstr>Related concepts</vt:lpstr>
      <vt:lpstr>Dependability(可信性)</vt:lpstr>
      <vt:lpstr>Measurements of Dependability</vt:lpstr>
      <vt:lpstr>Example: disk system </vt:lpstr>
      <vt:lpstr>   Way to cope with failure</vt:lpstr>
      <vt:lpstr>Dependability</vt:lpstr>
      <vt:lpstr>Topics in Chapter</vt:lpstr>
      <vt:lpstr>Performance</vt:lpstr>
      <vt:lpstr>Measuring and Reporting Performance</vt:lpstr>
      <vt:lpstr>Defining performance</vt:lpstr>
      <vt:lpstr>Perf. Metrics --response time</vt:lpstr>
      <vt:lpstr>Performance Metrics --CPU time</vt:lpstr>
      <vt:lpstr>Performance Metrics --throughput</vt:lpstr>
      <vt:lpstr>Response time vs. Throughput </vt:lpstr>
      <vt:lpstr>Another industry Metric: MIPS</vt:lpstr>
      <vt:lpstr>Ex: MIPS might be meaningless</vt:lpstr>
      <vt:lpstr>Another view:  Power consumption and Efficiency</vt:lpstr>
      <vt:lpstr>Summary of performance metrics</vt:lpstr>
      <vt:lpstr>Choose Programs to Evaluate Performance</vt:lpstr>
      <vt:lpstr>Something about Synthetic</vt:lpstr>
      <vt:lpstr>Notes on performance benchmark</vt:lpstr>
      <vt:lpstr>SPEC</vt:lpstr>
      <vt:lpstr>SPEC benchmarks  Desktop Benchmarks</vt:lpstr>
      <vt:lpstr>SPEC INT 95 Benchmark descriptions</vt:lpstr>
      <vt:lpstr>SPEC FP 95 Benchmark Descriptions</vt:lpstr>
      <vt:lpstr>New SPEC Int 2000 Benchmarks</vt:lpstr>
      <vt:lpstr>New SPEC FP 2000 Benchmarks</vt:lpstr>
      <vt:lpstr>SPEC benchmarks  Server Benchmarks</vt:lpstr>
      <vt:lpstr>SPEC benchmarks  Embedded Benchmarks</vt:lpstr>
      <vt:lpstr>Running Benchmarks </vt:lpstr>
      <vt:lpstr>Comparing Two Machines</vt:lpstr>
      <vt:lpstr>Comparing Performance</vt:lpstr>
      <vt:lpstr>Common used phrases</vt:lpstr>
      <vt:lpstr>Comparing Performance Across Multiple Programs</vt:lpstr>
      <vt:lpstr>Let’s Try a Simpler Example</vt:lpstr>
      <vt:lpstr>Example: Second answer </vt:lpstr>
      <vt:lpstr>Example: Third answer</vt:lpstr>
      <vt:lpstr>Which is Right?</vt:lpstr>
      <vt:lpstr>Arithmetic and Harmonic Mean</vt:lpstr>
      <vt:lpstr>Problems with Arithmetic Mean</vt:lpstr>
      <vt:lpstr>Weighted Execution Time</vt:lpstr>
      <vt:lpstr>Using a Weighted Sum or weighted average</vt:lpstr>
      <vt:lpstr>Another Solution</vt:lpstr>
      <vt:lpstr>Example</vt:lpstr>
      <vt:lpstr>Geometric Mean</vt:lpstr>
      <vt:lpstr>Using Geometric Mean</vt:lpstr>
      <vt:lpstr>Summary of comparing performance</vt:lpstr>
      <vt:lpstr>New SPEC Performance Numbers</vt:lpstr>
      <vt:lpstr>New SPEC Performance Numbers</vt:lpstr>
    </vt:vector>
  </TitlesOfParts>
  <Company>zjucs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jxh</dc:creator>
  <cp:lastModifiedBy>jiangxh</cp:lastModifiedBy>
  <cp:revision>44</cp:revision>
  <dcterms:created xsi:type="dcterms:W3CDTF">2012-02-13T02:43:02Z</dcterms:created>
  <dcterms:modified xsi:type="dcterms:W3CDTF">2021-09-19T14:44:54Z</dcterms:modified>
</cp:coreProperties>
</file>